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8" r:id="rId3"/>
    <p:sldId id="259" r:id="rId4"/>
    <p:sldId id="261" r:id="rId5"/>
    <p:sldId id="262" r:id="rId6"/>
    <p:sldId id="263" r:id="rId7"/>
    <p:sldId id="264" r:id="rId8"/>
    <p:sldId id="265" r:id="rId9"/>
    <p:sldId id="269" r:id="rId10"/>
    <p:sldId id="290" r:id="rId11"/>
    <p:sldId id="292" r:id="rId12"/>
    <p:sldId id="293" r:id="rId13"/>
    <p:sldId id="268" r:id="rId14"/>
    <p:sldId id="266" r:id="rId15"/>
    <p:sldId id="267" r:id="rId16"/>
    <p:sldId id="270" r:id="rId17"/>
    <p:sldId id="271" r:id="rId18"/>
    <p:sldId id="272" r:id="rId19"/>
    <p:sldId id="273" r:id="rId20"/>
    <p:sldId id="274" r:id="rId21"/>
    <p:sldId id="275" r:id="rId22"/>
    <p:sldId id="276" r:id="rId23"/>
    <p:sldId id="277" r:id="rId24"/>
    <p:sldId id="278" r:id="rId25"/>
    <p:sldId id="279" r:id="rId26"/>
    <p:sldId id="294" r:id="rId27"/>
    <p:sldId id="280" r:id="rId28"/>
    <p:sldId id="281" r:id="rId29"/>
    <p:sldId id="282" r:id="rId30"/>
    <p:sldId id="283" r:id="rId31"/>
    <p:sldId id="284" r:id="rId32"/>
    <p:sldId id="285" r:id="rId33"/>
    <p:sldId id="286"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8EFBB4B-6F85-4084-8273-7F933CC2D43E}" type="datetimeFigureOut">
              <a:rPr lang="en-IN" smtClean="0"/>
              <a:t>17-05-2021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F69849-945B-46AE-A0A9-4132353096BC}" type="slidenum">
              <a:rPr lang="en-IN" smtClean="0"/>
              <a:t>‹#›</a:t>
            </a:fld>
            <a:endParaRPr lang="en-IN"/>
          </a:p>
        </p:txBody>
      </p:sp>
    </p:spTree>
    <p:extLst>
      <p:ext uri="{BB962C8B-B14F-4D97-AF65-F5344CB8AC3E}">
        <p14:creationId xmlns:p14="http://schemas.microsoft.com/office/powerpoint/2010/main" val="6519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8EFBB4B-6F85-4084-8273-7F933CC2D43E}" type="datetimeFigureOut">
              <a:rPr lang="en-IN" smtClean="0"/>
              <a:t>17-05-2021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F69849-945B-46AE-A0A9-4132353096BC}" type="slidenum">
              <a:rPr lang="en-IN" smtClean="0"/>
              <a:t>‹#›</a:t>
            </a:fld>
            <a:endParaRPr lang="en-IN"/>
          </a:p>
        </p:txBody>
      </p:sp>
    </p:spTree>
    <p:extLst>
      <p:ext uri="{BB962C8B-B14F-4D97-AF65-F5344CB8AC3E}">
        <p14:creationId xmlns:p14="http://schemas.microsoft.com/office/powerpoint/2010/main" val="136213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8EFBB4B-6F85-4084-8273-7F933CC2D43E}" type="datetimeFigureOut">
              <a:rPr lang="en-IN" smtClean="0"/>
              <a:t>17-05-2021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F69849-945B-46AE-A0A9-4132353096BC}" type="slidenum">
              <a:rPr lang="en-IN" smtClean="0"/>
              <a:t>‹#›</a:t>
            </a:fld>
            <a:endParaRPr lang="en-IN"/>
          </a:p>
        </p:txBody>
      </p:sp>
    </p:spTree>
    <p:extLst>
      <p:ext uri="{BB962C8B-B14F-4D97-AF65-F5344CB8AC3E}">
        <p14:creationId xmlns:p14="http://schemas.microsoft.com/office/powerpoint/2010/main" val="416147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8EFBB4B-6F85-4084-8273-7F933CC2D43E}" type="datetimeFigureOut">
              <a:rPr lang="en-IN" smtClean="0"/>
              <a:t>17-05-2021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F69849-945B-46AE-A0A9-4132353096BC}" type="slidenum">
              <a:rPr lang="en-IN" smtClean="0"/>
              <a:t>‹#›</a:t>
            </a:fld>
            <a:endParaRPr lang="en-IN"/>
          </a:p>
        </p:txBody>
      </p:sp>
    </p:spTree>
    <p:extLst>
      <p:ext uri="{BB962C8B-B14F-4D97-AF65-F5344CB8AC3E}">
        <p14:creationId xmlns:p14="http://schemas.microsoft.com/office/powerpoint/2010/main" val="4056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EFBB4B-6F85-4084-8273-7F933CC2D43E}" type="datetimeFigureOut">
              <a:rPr lang="en-IN" smtClean="0"/>
              <a:t>17-05-2021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F69849-945B-46AE-A0A9-4132353096BC}" type="slidenum">
              <a:rPr lang="en-IN" smtClean="0"/>
              <a:t>‹#›</a:t>
            </a:fld>
            <a:endParaRPr lang="en-IN"/>
          </a:p>
        </p:txBody>
      </p:sp>
    </p:spTree>
    <p:extLst>
      <p:ext uri="{BB962C8B-B14F-4D97-AF65-F5344CB8AC3E}">
        <p14:creationId xmlns:p14="http://schemas.microsoft.com/office/powerpoint/2010/main" val="90800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8EFBB4B-6F85-4084-8273-7F933CC2D43E}" type="datetimeFigureOut">
              <a:rPr lang="en-IN" smtClean="0"/>
              <a:t>17-05-2021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1F69849-945B-46AE-A0A9-4132353096BC}" type="slidenum">
              <a:rPr lang="en-IN" smtClean="0"/>
              <a:t>‹#›</a:t>
            </a:fld>
            <a:endParaRPr lang="en-IN"/>
          </a:p>
        </p:txBody>
      </p:sp>
    </p:spTree>
    <p:extLst>
      <p:ext uri="{BB962C8B-B14F-4D97-AF65-F5344CB8AC3E}">
        <p14:creationId xmlns:p14="http://schemas.microsoft.com/office/powerpoint/2010/main" val="220113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8EFBB4B-6F85-4084-8273-7F933CC2D43E}" type="datetimeFigureOut">
              <a:rPr lang="en-IN" smtClean="0"/>
              <a:t>17-05-2021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1F69849-945B-46AE-A0A9-4132353096BC}" type="slidenum">
              <a:rPr lang="en-IN" smtClean="0"/>
              <a:t>‹#›</a:t>
            </a:fld>
            <a:endParaRPr lang="en-IN"/>
          </a:p>
        </p:txBody>
      </p:sp>
    </p:spTree>
    <p:extLst>
      <p:ext uri="{BB962C8B-B14F-4D97-AF65-F5344CB8AC3E}">
        <p14:creationId xmlns:p14="http://schemas.microsoft.com/office/powerpoint/2010/main" val="135578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8EFBB4B-6F85-4084-8273-7F933CC2D43E}" type="datetimeFigureOut">
              <a:rPr lang="en-IN" smtClean="0"/>
              <a:t>17-05-2021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1F69849-945B-46AE-A0A9-4132353096BC}" type="slidenum">
              <a:rPr lang="en-IN" smtClean="0"/>
              <a:t>‹#›</a:t>
            </a:fld>
            <a:endParaRPr lang="en-IN"/>
          </a:p>
        </p:txBody>
      </p:sp>
    </p:spTree>
    <p:extLst>
      <p:ext uri="{BB962C8B-B14F-4D97-AF65-F5344CB8AC3E}">
        <p14:creationId xmlns:p14="http://schemas.microsoft.com/office/powerpoint/2010/main" val="280756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FBB4B-6F85-4084-8273-7F933CC2D43E}" type="datetimeFigureOut">
              <a:rPr lang="en-IN" smtClean="0"/>
              <a:t>17-05-2021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1F69849-945B-46AE-A0A9-4132353096BC}" type="slidenum">
              <a:rPr lang="en-IN" smtClean="0"/>
              <a:t>‹#›</a:t>
            </a:fld>
            <a:endParaRPr lang="en-IN"/>
          </a:p>
        </p:txBody>
      </p:sp>
    </p:spTree>
    <p:extLst>
      <p:ext uri="{BB962C8B-B14F-4D97-AF65-F5344CB8AC3E}">
        <p14:creationId xmlns:p14="http://schemas.microsoft.com/office/powerpoint/2010/main" val="108343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EFBB4B-6F85-4084-8273-7F933CC2D43E}" type="datetimeFigureOut">
              <a:rPr lang="en-IN" smtClean="0"/>
              <a:t>17-05-2021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1F69849-945B-46AE-A0A9-4132353096BC}" type="slidenum">
              <a:rPr lang="en-IN" smtClean="0"/>
              <a:t>‹#›</a:t>
            </a:fld>
            <a:endParaRPr lang="en-IN"/>
          </a:p>
        </p:txBody>
      </p:sp>
    </p:spTree>
    <p:extLst>
      <p:ext uri="{BB962C8B-B14F-4D97-AF65-F5344CB8AC3E}">
        <p14:creationId xmlns:p14="http://schemas.microsoft.com/office/powerpoint/2010/main" val="350203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EFBB4B-6F85-4084-8273-7F933CC2D43E}" type="datetimeFigureOut">
              <a:rPr lang="en-IN" smtClean="0"/>
              <a:t>17-05-2021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1F69849-945B-46AE-A0A9-4132353096BC}" type="slidenum">
              <a:rPr lang="en-IN" smtClean="0"/>
              <a:t>‹#›</a:t>
            </a:fld>
            <a:endParaRPr lang="en-IN"/>
          </a:p>
        </p:txBody>
      </p:sp>
    </p:spTree>
    <p:extLst>
      <p:ext uri="{BB962C8B-B14F-4D97-AF65-F5344CB8AC3E}">
        <p14:creationId xmlns:p14="http://schemas.microsoft.com/office/powerpoint/2010/main" val="69163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FBB4B-6F85-4084-8273-7F933CC2D43E}" type="datetimeFigureOut">
              <a:rPr lang="en-IN" smtClean="0"/>
              <a:t>17-05-2021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69849-945B-46AE-A0A9-4132353096BC}" type="slidenum">
              <a:rPr lang="en-IN" smtClean="0"/>
              <a:t>‹#›</a:t>
            </a:fld>
            <a:endParaRPr lang="en-IN"/>
          </a:p>
        </p:txBody>
      </p:sp>
    </p:spTree>
    <p:extLst>
      <p:ext uri="{BB962C8B-B14F-4D97-AF65-F5344CB8AC3E}">
        <p14:creationId xmlns:p14="http://schemas.microsoft.com/office/powerpoint/2010/main" val="3517168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1790700"/>
          </a:xfrm>
        </p:spPr>
        <p:txBody>
          <a:bodyPr>
            <a:normAutofit/>
          </a:bodyPr>
          <a:lstStyle/>
          <a:p>
            <a:r>
              <a:rPr lang="en-US" b="1" dirty="0" smtClean="0"/>
              <a:t>Introduction to Systematics/Plant Taxonomy</a:t>
            </a:r>
            <a:endParaRPr lang="en-IN" b="1" dirty="0"/>
          </a:p>
        </p:txBody>
      </p:sp>
      <p:sp>
        <p:nvSpPr>
          <p:cNvPr id="3" name="Subtitle 2"/>
          <p:cNvSpPr>
            <a:spLocks noGrp="1"/>
          </p:cNvSpPr>
          <p:nvPr>
            <p:ph type="subTitle" idx="1"/>
          </p:nvPr>
        </p:nvSpPr>
        <p:spPr>
          <a:xfrm>
            <a:off x="7086600" y="5189538"/>
            <a:ext cx="5003800" cy="995362"/>
          </a:xfrm>
        </p:spPr>
        <p:txBody>
          <a:bodyPr>
            <a:normAutofit/>
          </a:bodyPr>
          <a:lstStyle/>
          <a:p>
            <a:r>
              <a:rPr lang="en-US" sz="2800" b="1" dirty="0" err="1" smtClean="0"/>
              <a:t>Dr</a:t>
            </a:r>
            <a:r>
              <a:rPr lang="en-US" sz="2800" b="1" dirty="0" smtClean="0"/>
              <a:t> Habibur Rahman, Associate Professor, J. N. College, Boko</a:t>
            </a:r>
            <a:endParaRPr lang="en-IN" sz="2800" b="1" dirty="0"/>
          </a:p>
        </p:txBody>
      </p:sp>
    </p:spTree>
    <p:extLst>
      <p:ext uri="{BB962C8B-B14F-4D97-AF65-F5344CB8AC3E}">
        <p14:creationId xmlns:p14="http://schemas.microsoft.com/office/powerpoint/2010/main" val="3634090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7375"/>
          </a:xfrm>
        </p:spPr>
        <p:txBody>
          <a:bodyPr>
            <a:normAutofit fontScale="90000"/>
          </a:bodyPr>
          <a:lstStyle/>
          <a:p>
            <a:pPr algn="ctr"/>
            <a:r>
              <a:rPr lang="en-US" dirty="0" smtClean="0">
                <a:latin typeface="Arial Black" panose="020B0A04020102020204" pitchFamily="34" charset="0"/>
              </a:rPr>
              <a:t>Aims of Taxonomy</a:t>
            </a:r>
            <a:endParaRPr lang="en-IN" dirty="0">
              <a:latin typeface="Arial Black" panose="020B0A04020102020204" pitchFamily="34" charset="0"/>
            </a:endParaRPr>
          </a:p>
        </p:txBody>
      </p:sp>
      <p:sp>
        <p:nvSpPr>
          <p:cNvPr id="3" name="Content Placeholder 2"/>
          <p:cNvSpPr>
            <a:spLocks noGrp="1"/>
          </p:cNvSpPr>
          <p:nvPr>
            <p:ph idx="1"/>
          </p:nvPr>
        </p:nvSpPr>
        <p:spPr>
          <a:xfrm>
            <a:off x="698500" y="1143000"/>
            <a:ext cx="10833100" cy="5714999"/>
          </a:xfrm>
        </p:spPr>
        <p:txBody>
          <a:bodyPr>
            <a:normAutofit/>
          </a:bodyPr>
          <a:lstStyle/>
          <a:p>
            <a:pPr>
              <a:buFont typeface="Wingdings" panose="05000000000000000000" pitchFamily="2" charset="2"/>
              <a:buChar char="Ø"/>
            </a:pPr>
            <a:r>
              <a:rPr lang="en-US" dirty="0" smtClean="0"/>
              <a:t> </a:t>
            </a:r>
            <a:r>
              <a:rPr lang="en-US" dirty="0" smtClean="0">
                <a:latin typeface="Arial Black" panose="020B0A04020102020204" pitchFamily="34" charset="0"/>
              </a:rPr>
              <a:t>To provide a convenient method of identification and communication.</a:t>
            </a:r>
          </a:p>
          <a:p>
            <a:pPr>
              <a:buFont typeface="Wingdings" panose="05000000000000000000" pitchFamily="2" charset="2"/>
              <a:buChar char="Ø"/>
            </a:pPr>
            <a:r>
              <a:rPr lang="en-US" dirty="0">
                <a:latin typeface="Arial Black" panose="020B0A04020102020204" pitchFamily="34" charset="0"/>
              </a:rPr>
              <a:t> </a:t>
            </a:r>
            <a:r>
              <a:rPr lang="en-US" dirty="0" smtClean="0">
                <a:latin typeface="Arial Black" panose="020B0A04020102020204" pitchFamily="34" charset="0"/>
              </a:rPr>
              <a:t>To provide classification which is based on natural affinities of organisms, as far as possible.</a:t>
            </a:r>
          </a:p>
          <a:p>
            <a:pPr>
              <a:buFont typeface="Wingdings" panose="05000000000000000000" pitchFamily="2" charset="2"/>
              <a:buChar char="Ø"/>
            </a:pPr>
            <a:r>
              <a:rPr lang="en-US" dirty="0" smtClean="0">
                <a:latin typeface="Arial Black" panose="020B0A04020102020204" pitchFamily="34" charset="0"/>
              </a:rPr>
              <a:t>To provide an inventory of plant taxa by means of flora.</a:t>
            </a:r>
          </a:p>
          <a:p>
            <a:pPr>
              <a:buFont typeface="Wingdings" panose="05000000000000000000" pitchFamily="2" charset="2"/>
              <a:buChar char="Ø"/>
            </a:pPr>
            <a:r>
              <a:rPr lang="en-US" dirty="0" smtClean="0">
                <a:latin typeface="Arial Black" panose="020B0A04020102020204" pitchFamily="34" charset="0"/>
              </a:rPr>
              <a:t>To detect evolution at work, discovering its process and interpreting its results.</a:t>
            </a:r>
          </a:p>
          <a:p>
            <a:pPr>
              <a:buFont typeface="Wingdings" panose="05000000000000000000" pitchFamily="2" charset="2"/>
              <a:buChar char="Ø"/>
            </a:pPr>
            <a:r>
              <a:rPr lang="en-US" dirty="0" smtClean="0">
                <a:latin typeface="Arial Black" panose="020B0A04020102020204" pitchFamily="34" charset="0"/>
              </a:rPr>
              <a:t>To provide an integrating and unifying role in the training of biology students, particularly in regard to the relationship between many biological fields, and prove to be a synthesizing as well as data-gathering science.</a:t>
            </a:r>
            <a:endParaRPr lang="en-IN" dirty="0">
              <a:latin typeface="Arial Black" panose="020B0A04020102020204" pitchFamily="34" charset="0"/>
            </a:endParaRPr>
          </a:p>
        </p:txBody>
      </p:sp>
    </p:spTree>
    <p:extLst>
      <p:ext uri="{BB962C8B-B14F-4D97-AF65-F5344CB8AC3E}">
        <p14:creationId xmlns:p14="http://schemas.microsoft.com/office/powerpoint/2010/main" val="240191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1"/>
            <a:ext cx="9017000" cy="685800"/>
          </a:xfrm>
        </p:spPr>
        <p:txBody>
          <a:bodyPr>
            <a:normAutofit fontScale="90000"/>
          </a:bodyPr>
          <a:lstStyle/>
          <a:p>
            <a:pPr algn="ctr" fontAlgn="base"/>
            <a:r>
              <a:rPr lang="en-IN" b="1" dirty="0">
                <a:latin typeface="Arial Black" panose="020B0A04020102020204" pitchFamily="34" charset="0"/>
              </a:rPr>
              <a:t>Principles of Plant </a:t>
            </a:r>
            <a:r>
              <a:rPr lang="en-IN" b="1" dirty="0" smtClean="0">
                <a:latin typeface="Arial Black" panose="020B0A04020102020204" pitchFamily="34" charset="0"/>
              </a:rPr>
              <a:t>Taxonomy</a:t>
            </a:r>
            <a:endParaRPr lang="en-IN" b="1" dirty="0">
              <a:latin typeface="Arial Black" panose="020B0A04020102020204" pitchFamily="34" charset="0"/>
            </a:endParaRPr>
          </a:p>
        </p:txBody>
      </p:sp>
      <p:sp>
        <p:nvSpPr>
          <p:cNvPr id="3" name="Content Placeholder 2"/>
          <p:cNvSpPr>
            <a:spLocks noGrp="1"/>
          </p:cNvSpPr>
          <p:nvPr>
            <p:ph idx="1"/>
          </p:nvPr>
        </p:nvSpPr>
        <p:spPr>
          <a:xfrm>
            <a:off x="279400" y="685800"/>
            <a:ext cx="11569700" cy="6172199"/>
          </a:xfrm>
        </p:spPr>
        <p:txBody>
          <a:bodyPr>
            <a:normAutofit lnSpcReduction="10000"/>
          </a:bodyPr>
          <a:lstStyle/>
          <a:p>
            <a:pPr marL="0" indent="0" algn="just" fontAlgn="base">
              <a:buNone/>
            </a:pPr>
            <a:r>
              <a:rPr lang="en-IN" dirty="0" smtClean="0"/>
              <a:t> </a:t>
            </a:r>
            <a:r>
              <a:rPr lang="en-US" dirty="0"/>
              <a:t>Taxonomy is a functional science. The direction and character of its functions are governed by principles. The principles developed with the increase in knowledge of plants themselves.</a:t>
            </a:r>
          </a:p>
          <a:p>
            <a:pPr marL="0" indent="0" algn="just" fontAlgn="base">
              <a:buNone/>
            </a:pPr>
            <a:r>
              <a:rPr lang="en-US" b="1" dirty="0"/>
              <a:t>The principles are as follows:</a:t>
            </a:r>
            <a:endParaRPr lang="en-US" dirty="0"/>
          </a:p>
          <a:p>
            <a:pPr algn="just" fontAlgn="base"/>
            <a:r>
              <a:rPr lang="en-US" b="1" dirty="0"/>
              <a:t>Descriptive taxonomy</a:t>
            </a:r>
            <a:r>
              <a:rPr lang="en-US" b="1" dirty="0" smtClean="0"/>
              <a:t>:</a:t>
            </a:r>
          </a:p>
          <a:p>
            <a:pPr marL="0" indent="0" algn="just" fontAlgn="base">
              <a:buNone/>
            </a:pPr>
            <a:r>
              <a:rPr lang="en-US" dirty="0"/>
              <a:t>It developed in the nineteenth century. This was mainly concerned with the observation of similarities, and differences in the gross morphological characters of plants known at that time. This began with the works of </a:t>
            </a:r>
            <a:r>
              <a:rPr lang="en-US" dirty="0" err="1"/>
              <a:t>Tournefort</a:t>
            </a:r>
            <a:r>
              <a:rPr lang="en-US" dirty="0"/>
              <a:t>, de </a:t>
            </a:r>
            <a:r>
              <a:rPr lang="en-US" dirty="0" err="1"/>
              <a:t>Jussieu</a:t>
            </a:r>
            <a:r>
              <a:rPr lang="en-US" dirty="0"/>
              <a:t> and Linnaeus. In this principle the plants were described and classified on the basis of morphological characters.</a:t>
            </a:r>
          </a:p>
          <a:p>
            <a:pPr algn="just" fontAlgn="base"/>
            <a:r>
              <a:rPr lang="en-US" b="1" dirty="0"/>
              <a:t>Experimental taxonomy</a:t>
            </a:r>
            <a:r>
              <a:rPr lang="en-US" b="1" dirty="0" smtClean="0"/>
              <a:t>:</a:t>
            </a:r>
          </a:p>
          <a:p>
            <a:pPr marL="0" indent="0" algn="just" fontAlgn="base">
              <a:buNone/>
            </a:pPr>
            <a:r>
              <a:rPr lang="en-US" dirty="0"/>
              <a:t>This principle was introduced in the 20th century. Primary importance was given to morphological distinctness and affinity, but it was influenced appreciably by the findings of cytologist, geneticist, anatomist, physiologist and embryologist.</a:t>
            </a:r>
          </a:p>
          <a:p>
            <a:pPr marL="0" indent="0" fontAlgn="base">
              <a:buNone/>
            </a:pPr>
            <a:endParaRPr lang="en-US" dirty="0"/>
          </a:p>
          <a:p>
            <a:pPr marL="0" indent="0">
              <a:buNone/>
            </a:pPr>
            <a:endParaRPr lang="en-IN" dirty="0" smtClean="0"/>
          </a:p>
          <a:p>
            <a:endParaRPr lang="en-IN" dirty="0"/>
          </a:p>
        </p:txBody>
      </p:sp>
    </p:spTree>
    <p:extLst>
      <p:ext uri="{BB962C8B-B14F-4D97-AF65-F5344CB8AC3E}">
        <p14:creationId xmlns:p14="http://schemas.microsoft.com/office/powerpoint/2010/main" val="134023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39800"/>
          </a:xfrm>
        </p:spPr>
        <p:txBody>
          <a:bodyPr>
            <a:normAutofit fontScale="90000"/>
          </a:bodyPr>
          <a:lstStyle/>
          <a:p>
            <a:pPr algn="ctr"/>
            <a:r>
              <a:rPr lang="en-IN" b="1" dirty="0" smtClean="0">
                <a:latin typeface="Arial Black" panose="020B0A04020102020204" pitchFamily="34" charset="0"/>
              </a:rPr>
              <a:t/>
            </a:r>
            <a:br>
              <a:rPr lang="en-IN" b="1" dirty="0" smtClean="0">
                <a:latin typeface="Arial Black" panose="020B0A04020102020204" pitchFamily="34" charset="0"/>
              </a:rPr>
            </a:br>
            <a:r>
              <a:rPr lang="en-IN" b="1" dirty="0" smtClean="0">
                <a:latin typeface="Arial Black" panose="020B0A04020102020204" pitchFamily="34" charset="0"/>
              </a:rPr>
              <a:t>Principles </a:t>
            </a:r>
            <a:r>
              <a:rPr lang="en-IN" b="1" dirty="0">
                <a:latin typeface="Arial Black" panose="020B0A04020102020204" pitchFamily="34" charset="0"/>
              </a:rPr>
              <a:t>of Plant Taxonomy:</a:t>
            </a:r>
            <a:br>
              <a:rPr lang="en-IN" b="1" dirty="0">
                <a:latin typeface="Arial Black" panose="020B0A04020102020204" pitchFamily="34" charset="0"/>
              </a:rPr>
            </a:br>
            <a:endParaRPr lang="en-IN" dirty="0">
              <a:latin typeface="Arial Black" panose="020B0A04020102020204" pitchFamily="34" charset="0"/>
            </a:endParaRPr>
          </a:p>
        </p:txBody>
      </p:sp>
      <p:sp>
        <p:nvSpPr>
          <p:cNvPr id="3" name="Content Placeholder 2"/>
          <p:cNvSpPr>
            <a:spLocks noGrp="1"/>
          </p:cNvSpPr>
          <p:nvPr>
            <p:ph idx="1"/>
          </p:nvPr>
        </p:nvSpPr>
        <p:spPr>
          <a:xfrm>
            <a:off x="838200" y="939800"/>
            <a:ext cx="10515600" cy="5918200"/>
          </a:xfrm>
        </p:spPr>
        <p:txBody>
          <a:bodyPr/>
          <a:lstStyle/>
          <a:p>
            <a:pPr fontAlgn="base"/>
            <a:endParaRPr lang="en-US" b="1" dirty="0" smtClean="0"/>
          </a:p>
          <a:p>
            <a:pPr algn="just" fontAlgn="base"/>
            <a:r>
              <a:rPr lang="en-US" b="1" dirty="0" smtClean="0"/>
              <a:t>Experimental </a:t>
            </a:r>
            <a:r>
              <a:rPr lang="en-US" b="1" dirty="0"/>
              <a:t>taxonomy:</a:t>
            </a:r>
            <a:endParaRPr lang="en-US" dirty="0"/>
          </a:p>
          <a:p>
            <a:pPr marL="0" indent="0" algn="just" fontAlgn="base">
              <a:buNone/>
            </a:pPr>
            <a:r>
              <a:rPr lang="en-US" dirty="0" smtClean="0"/>
              <a:t>	This </a:t>
            </a:r>
            <a:r>
              <a:rPr lang="en-US" dirty="0"/>
              <a:t>principle was introduced in the 20th century. Primary importance was given to morphological distinctness and affinity, but it was influenced appreciably by the findings of cytologist, geneticist, anatomist, physiologist and embryologist</a:t>
            </a:r>
            <a:r>
              <a:rPr lang="en-US" dirty="0" smtClean="0"/>
              <a:t>.</a:t>
            </a:r>
          </a:p>
          <a:p>
            <a:pPr algn="just" fontAlgn="base"/>
            <a:r>
              <a:rPr lang="en-IN" b="1" dirty="0"/>
              <a:t>Phylogeny</a:t>
            </a:r>
            <a:r>
              <a:rPr lang="en-IN" b="1" dirty="0" smtClean="0"/>
              <a:t>:</a:t>
            </a:r>
          </a:p>
          <a:p>
            <a:pPr marL="0" indent="0" algn="just" fontAlgn="base">
              <a:buNone/>
            </a:pPr>
            <a:r>
              <a:rPr lang="en-US" dirty="0" smtClean="0"/>
              <a:t>	Modern </a:t>
            </a:r>
            <a:r>
              <a:rPr lang="en-US" dirty="0"/>
              <a:t>taxonomists of the 20th century use phylogeny as the main principle of plant taxonomy. Phylogeny is the evolutionary history of a taxon. By this principle attempt is made to account for the origin and development of species. To determine the origin of a species a taxonomist has to depend on the science of </a:t>
            </a:r>
            <a:r>
              <a:rPr lang="en-US" dirty="0" err="1"/>
              <a:t>palaeobotany</a:t>
            </a:r>
            <a:r>
              <a:rPr lang="en-US" dirty="0"/>
              <a:t> which includes all taxa of extinct plant groups.</a:t>
            </a:r>
          </a:p>
          <a:p>
            <a:pPr marL="0" indent="0">
              <a:buNone/>
            </a:pPr>
            <a:endParaRPr lang="en-IN" dirty="0"/>
          </a:p>
        </p:txBody>
      </p:sp>
    </p:spTree>
    <p:extLst>
      <p:ext uri="{BB962C8B-B14F-4D97-AF65-F5344CB8AC3E}">
        <p14:creationId xmlns:p14="http://schemas.microsoft.com/office/powerpoint/2010/main" val="83869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 To arrange elements or taxa of plants into a more&#10;systematic manner so that they can be better&#10;understood and could b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73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305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oles of TaxonomyRoles of Taxonomy&#10;1. The only science that provides vivid&#10;picture of organic diversity&#10;(eukaryotes/prok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406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4. Supplies classifications which have heuristic&#10;(leads to discovery) &amp; explanatory value in&#10;fields of evolution, bioche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737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axonomic System&#10;Plant kingdom Animal kingdom&#10;Division Phylum&#10;Class&#10;Order&#10;Family&#10;Genus&#10;Species&#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711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ngdom :&#10; The highest level in a classification e.g. animal&#10;and plant kingdom&#10;Division :&#10; The number of groups in thi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36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 Those are hereditary characteristics and will&#10;continue to exist from generation to generation.&#10;Class :&#10; The number of 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7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76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amiliy&#10; Based on more characteristics compared to order,&#10;class and division e.g. the morphological&#10;characteristics of 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063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cience of SystematicsThe Science of Systematics&#10;Definition&#10;◦ from the latinized Greek word “systema”&#10;(organized wh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70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06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UB AND SUPER CATEGORIES&#10;Besides the 7 main categories, there are infra taxa to describe&#10;varitions within a taxon:&#10;KING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804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 Cultivar the result of crossing over several generations&#10;and does not occur naturally.&#10;** Clone refers to a uniform p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002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 Cultivar the result of crossing over several generations&#10;and does not occur naturally.&#10;** Clone refers to a uniform p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431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HE CONCEPT OF SPECIES&#10;1. Morphological species concept&#10; species is the smallest group of organisms&#10;which can be consi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439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 Biological species concept&#10; using reproductive biology to define species.&#10; population group which is able to breed b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891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LASSIFICATION SYSTEMS&#10;1. Artificial system&#10;Based on growth habits and uses. A primitive system&#10;300 BC- AD 1500. Theophr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112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8200"/>
          </a:xfrm>
        </p:spPr>
        <p:txBody>
          <a:bodyPr>
            <a:normAutofit/>
          </a:bodyPr>
          <a:lstStyle/>
          <a:p>
            <a:pPr algn="ctr"/>
            <a:r>
              <a:rPr lang="en-IN" sz="4000" dirty="0" smtClean="0">
                <a:latin typeface="Arial Black" panose="020B0A04020102020204" pitchFamily="34" charset="0"/>
              </a:rPr>
              <a:t>Classification Systems</a:t>
            </a:r>
            <a:endParaRPr lang="en-IN" sz="4000" dirty="0">
              <a:latin typeface="Arial Black" panose="020B0A04020102020204" pitchFamily="34" charset="0"/>
            </a:endParaRPr>
          </a:p>
        </p:txBody>
      </p:sp>
      <p:sp>
        <p:nvSpPr>
          <p:cNvPr id="3" name="Content Placeholder 2"/>
          <p:cNvSpPr>
            <a:spLocks noGrp="1"/>
          </p:cNvSpPr>
          <p:nvPr>
            <p:ph idx="1"/>
          </p:nvPr>
        </p:nvSpPr>
        <p:spPr>
          <a:xfrm>
            <a:off x="304800" y="1244599"/>
            <a:ext cx="11582400" cy="5613401"/>
          </a:xfrm>
        </p:spPr>
        <p:txBody>
          <a:bodyPr>
            <a:normAutofit fontScale="92500" lnSpcReduction="10000"/>
          </a:bodyPr>
          <a:lstStyle/>
          <a:p>
            <a:pPr algn="just"/>
            <a:r>
              <a:rPr lang="en-IN" dirty="0" err="1" smtClean="0">
                <a:latin typeface="Arial Black" panose="020B0A04020102020204" pitchFamily="34" charset="0"/>
              </a:rPr>
              <a:t>Phenetic</a:t>
            </a:r>
            <a:r>
              <a:rPr lang="en-IN" dirty="0" smtClean="0">
                <a:latin typeface="Arial Black" panose="020B0A04020102020204" pitchFamily="34" charset="0"/>
              </a:rPr>
              <a:t> Classification:</a:t>
            </a:r>
          </a:p>
          <a:p>
            <a:pPr marL="0" indent="0" algn="just">
              <a:buNone/>
            </a:pPr>
            <a:r>
              <a:rPr lang="en-IN" dirty="0" smtClean="0"/>
              <a:t>	It is a type of classification where maximum </a:t>
            </a:r>
            <a:r>
              <a:rPr lang="en-IN" dirty="0" err="1" smtClean="0"/>
              <a:t>no.s</a:t>
            </a:r>
            <a:r>
              <a:rPr lang="en-IN" dirty="0" smtClean="0"/>
              <a:t> of generalizations are to be made from general classification. The totality of the characters of living plants are considered here and the classification is based on the living phenotypes with all possible methods. Here the predictive value is higher than other systems. The natural system of classification is considered to be </a:t>
            </a:r>
            <a:r>
              <a:rPr lang="en-IN" dirty="0" err="1" smtClean="0"/>
              <a:t>phenetic</a:t>
            </a:r>
            <a:r>
              <a:rPr lang="en-IN" dirty="0" smtClean="0"/>
              <a:t> classification.</a:t>
            </a:r>
          </a:p>
          <a:p>
            <a:pPr marL="0" indent="0" algn="just">
              <a:buNone/>
            </a:pPr>
            <a:endParaRPr lang="en-IN" dirty="0" smtClean="0"/>
          </a:p>
          <a:p>
            <a:pPr algn="just"/>
            <a:r>
              <a:rPr lang="en-IN" dirty="0" smtClean="0">
                <a:latin typeface="Arial Black" panose="020B0A04020102020204" pitchFamily="34" charset="0"/>
              </a:rPr>
              <a:t>Phyletic Classification:</a:t>
            </a:r>
          </a:p>
          <a:p>
            <a:pPr marL="0" indent="0" algn="just">
              <a:buNone/>
            </a:pPr>
            <a:r>
              <a:rPr lang="en-IN" dirty="0" smtClean="0"/>
              <a:t>	It is a type of classification based on the relationship to a particular line of descent. There are two components of phyletic relationship, (</a:t>
            </a:r>
            <a:r>
              <a:rPr lang="en-IN" dirty="0" err="1" smtClean="0"/>
              <a:t>i</a:t>
            </a:r>
            <a:r>
              <a:rPr lang="en-IN" dirty="0" smtClean="0"/>
              <a:t>) </a:t>
            </a:r>
            <a:r>
              <a:rPr lang="en-IN" dirty="0" err="1" smtClean="0"/>
              <a:t>cladistic</a:t>
            </a:r>
            <a:r>
              <a:rPr lang="en-IN" dirty="0" smtClean="0"/>
              <a:t> and (ii) patristic. </a:t>
            </a:r>
            <a:r>
              <a:rPr lang="en-IN" dirty="0" err="1" smtClean="0"/>
              <a:t>Cladistic</a:t>
            </a:r>
            <a:r>
              <a:rPr lang="en-IN" dirty="0" smtClean="0"/>
              <a:t> is used to denote closeness of relationship in terms of phyletic lines and refers to the actual pathways by which a given similarity has been attained. Patristic is used to denote the similarity between two plants due to a known common ancestry. </a:t>
            </a:r>
          </a:p>
          <a:p>
            <a:pPr marL="0" indent="0" algn="just">
              <a:buNone/>
            </a:pPr>
            <a:r>
              <a:rPr lang="en-IN" dirty="0" smtClean="0"/>
              <a:t> </a:t>
            </a:r>
            <a:endParaRPr lang="en-IN" dirty="0"/>
          </a:p>
        </p:txBody>
      </p:sp>
    </p:spTree>
    <p:extLst>
      <p:ext uri="{BB962C8B-B14F-4D97-AF65-F5344CB8AC3E}">
        <p14:creationId xmlns:p14="http://schemas.microsoft.com/office/powerpoint/2010/main" val="691390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NOMENCLATURE&#10;- Nomenclature is important in order to provide the&#10;correct name for a plant.&#10;The naming activity is under 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69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 Scientific name is based on the binomial system&#10;popularised by Carolus Linnaeus (1753). Consists of&#10;genus and species 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87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 Populus alba var. canescens Aiton&#10;Brassica oleraceae var. capatita&#10;Prunus cornuta forma villosa&#10;(Trinomial)&#10; Name of 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959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mply, it is the science of the diversity&#10;of organisms&#10; Broad overlap in the terms systematics &amp;&#10;taxonomy in dealing 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526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 For species that have been named earlier it is adequate to name&#10;the species from then on using only the first letter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75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 When two or more authors suggest a scientific name, their names are&#10;linked by `et’&#10;Delphinium viscosum Hook.f et Thom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793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 Interspecific and intergeneric hybrids:&#10;Agrostis x Polypogon&#10;Agrostis stolonifera x Polypogon monspeliensis&#10;Salix auri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416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AXONOMIC CHARACTERISTICS&#10;1. Morphology&#10;Plant growth habit, leaf arrangement and shape, flower&#10;and fruit characteristic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680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4. Cytology&#10;The chromosome number, structure and habit&#10;5. Chemical and molecular&#10;Alkaloid, phenolic and amino acids con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207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ims of SystematicsAims of Systematics&#10;1. To inventory the world’s kinds of&#10;organisms (flora &amp; fauna)&#10;2. To provide a m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730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7 Component Fields of7 Component Fields of&#10;SystematicsSystematics&#10;1. Biodiversity&#10;2. Taxonomy&#10;3. Classification&#10;4. Nomen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538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odiversity&#10;- number &amp; kinds of organisms&#10;Taxonomy&#10;- art &amp; science of describing organisms&#10;Classification&#10;- methods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02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822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iogeography&#10;- studies the distribution of organisms&#10;- aims to reveal where organisms live, at&#10;what abundance, and why 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25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hylogenetics&#10;- study of evolutionary relatedness&#10;among groups of organisms(e.g. species,&#10;populations), which is dis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913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Classification&#10;Plants are arranged into groups of similar characteristics.&#10;The groups are considered as categories or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913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266</Words>
  <Application>Microsoft Office PowerPoint</Application>
  <PresentationFormat>Widescreen</PresentationFormat>
  <Paragraphs>29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Calibri Light</vt:lpstr>
      <vt:lpstr>Wingdings</vt:lpstr>
      <vt:lpstr>Office Theme</vt:lpstr>
      <vt:lpstr>Introduction to Systematics/Plant Taxonomy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Aims of Taxonomy</vt:lpstr>
      <vt:lpstr>Principles of Plant Taxonomy</vt:lpstr>
      <vt:lpstr> Principles of Plant Taxonomy: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Habibur Rahman</dc:creator>
  <cp:lastModifiedBy>Habibur Rahman</cp:lastModifiedBy>
  <cp:revision>27</cp:revision>
  <dcterms:created xsi:type="dcterms:W3CDTF">2021-05-15T14:52:10Z</dcterms:created>
  <dcterms:modified xsi:type="dcterms:W3CDTF">2021-05-18T07:16:08Z</dcterms:modified>
</cp:coreProperties>
</file>