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3" r:id="rId4"/>
    <p:sldId id="259" r:id="rId5"/>
    <p:sldId id="289" r:id="rId6"/>
    <p:sldId id="284" r:id="rId7"/>
    <p:sldId id="285" r:id="rId8"/>
    <p:sldId id="286" r:id="rId9"/>
    <p:sldId id="288" r:id="rId10"/>
    <p:sldId id="262" r:id="rId11"/>
    <p:sldId id="263" r:id="rId12"/>
    <p:sldId id="264" r:id="rId13"/>
    <p:sldId id="290" r:id="rId14"/>
    <p:sldId id="291" r:id="rId15"/>
    <p:sldId id="292" r:id="rId16"/>
    <p:sldId id="293" r:id="rId17"/>
    <p:sldId id="294" r:id="rId18"/>
    <p:sldId id="295" r:id="rId19"/>
    <p:sldId id="313" r:id="rId20"/>
    <p:sldId id="296" r:id="rId21"/>
    <p:sldId id="297" r:id="rId22"/>
    <p:sldId id="298" r:id="rId23"/>
    <p:sldId id="299" r:id="rId24"/>
    <p:sldId id="300" r:id="rId25"/>
    <p:sldId id="301" r:id="rId26"/>
    <p:sldId id="312" r:id="rId27"/>
    <p:sldId id="302" r:id="rId28"/>
    <p:sldId id="310" r:id="rId29"/>
    <p:sldId id="303" r:id="rId30"/>
    <p:sldId id="311" r:id="rId31"/>
    <p:sldId id="304" r:id="rId32"/>
    <p:sldId id="305" r:id="rId33"/>
    <p:sldId id="306" r:id="rId34"/>
    <p:sldId id="307" r:id="rId35"/>
    <p:sldId id="308" r:id="rId36"/>
    <p:sldId id="30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FFB6E27-71F3-4D82-A808-68561D1D52BA}" type="datetimeFigureOut">
              <a:rPr lang="en-IN" smtClean="0"/>
              <a:t>28-05-2021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2D6B09-2554-43D0-8DE8-2A28448A179C}" type="slidenum">
              <a:rPr lang="en-IN" smtClean="0"/>
              <a:t>‹#›</a:t>
            </a:fld>
            <a:endParaRPr lang="en-IN"/>
          </a:p>
        </p:txBody>
      </p:sp>
    </p:spTree>
    <p:extLst>
      <p:ext uri="{BB962C8B-B14F-4D97-AF65-F5344CB8AC3E}">
        <p14:creationId xmlns:p14="http://schemas.microsoft.com/office/powerpoint/2010/main" val="360802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FFB6E27-71F3-4D82-A808-68561D1D52BA}" type="datetimeFigureOut">
              <a:rPr lang="en-IN" smtClean="0"/>
              <a:t>28-05-2021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2D6B09-2554-43D0-8DE8-2A28448A179C}" type="slidenum">
              <a:rPr lang="en-IN" smtClean="0"/>
              <a:t>‹#›</a:t>
            </a:fld>
            <a:endParaRPr lang="en-IN"/>
          </a:p>
        </p:txBody>
      </p:sp>
    </p:spTree>
    <p:extLst>
      <p:ext uri="{BB962C8B-B14F-4D97-AF65-F5344CB8AC3E}">
        <p14:creationId xmlns:p14="http://schemas.microsoft.com/office/powerpoint/2010/main" val="3517154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FFB6E27-71F3-4D82-A808-68561D1D52BA}" type="datetimeFigureOut">
              <a:rPr lang="en-IN" smtClean="0"/>
              <a:t>28-05-2021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2D6B09-2554-43D0-8DE8-2A28448A179C}" type="slidenum">
              <a:rPr lang="en-IN" smtClean="0"/>
              <a:t>‹#›</a:t>
            </a:fld>
            <a:endParaRPr lang="en-IN"/>
          </a:p>
        </p:txBody>
      </p:sp>
    </p:spTree>
    <p:extLst>
      <p:ext uri="{BB962C8B-B14F-4D97-AF65-F5344CB8AC3E}">
        <p14:creationId xmlns:p14="http://schemas.microsoft.com/office/powerpoint/2010/main" val="96392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FFB6E27-71F3-4D82-A808-68561D1D52BA}" type="datetimeFigureOut">
              <a:rPr lang="en-IN" smtClean="0"/>
              <a:t>28-05-2021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2D6B09-2554-43D0-8DE8-2A28448A179C}" type="slidenum">
              <a:rPr lang="en-IN" smtClean="0"/>
              <a:t>‹#›</a:t>
            </a:fld>
            <a:endParaRPr lang="en-IN"/>
          </a:p>
        </p:txBody>
      </p:sp>
    </p:spTree>
    <p:extLst>
      <p:ext uri="{BB962C8B-B14F-4D97-AF65-F5344CB8AC3E}">
        <p14:creationId xmlns:p14="http://schemas.microsoft.com/office/powerpoint/2010/main" val="230326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FB6E27-71F3-4D82-A808-68561D1D52BA}" type="datetimeFigureOut">
              <a:rPr lang="en-IN" smtClean="0"/>
              <a:t>28-05-2021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2D6B09-2554-43D0-8DE8-2A28448A179C}" type="slidenum">
              <a:rPr lang="en-IN" smtClean="0"/>
              <a:t>‹#›</a:t>
            </a:fld>
            <a:endParaRPr lang="en-IN"/>
          </a:p>
        </p:txBody>
      </p:sp>
    </p:spTree>
    <p:extLst>
      <p:ext uri="{BB962C8B-B14F-4D97-AF65-F5344CB8AC3E}">
        <p14:creationId xmlns:p14="http://schemas.microsoft.com/office/powerpoint/2010/main" val="2277306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FFB6E27-71F3-4D82-A808-68561D1D52BA}" type="datetimeFigureOut">
              <a:rPr lang="en-IN" smtClean="0"/>
              <a:t>28-05-2021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32D6B09-2554-43D0-8DE8-2A28448A179C}" type="slidenum">
              <a:rPr lang="en-IN" smtClean="0"/>
              <a:t>‹#›</a:t>
            </a:fld>
            <a:endParaRPr lang="en-IN"/>
          </a:p>
        </p:txBody>
      </p:sp>
    </p:spTree>
    <p:extLst>
      <p:ext uri="{BB962C8B-B14F-4D97-AF65-F5344CB8AC3E}">
        <p14:creationId xmlns:p14="http://schemas.microsoft.com/office/powerpoint/2010/main" val="59386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FFB6E27-71F3-4D82-A808-68561D1D52BA}" type="datetimeFigureOut">
              <a:rPr lang="en-IN" smtClean="0"/>
              <a:t>28-05-2021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32D6B09-2554-43D0-8DE8-2A28448A179C}" type="slidenum">
              <a:rPr lang="en-IN" smtClean="0"/>
              <a:t>‹#›</a:t>
            </a:fld>
            <a:endParaRPr lang="en-IN"/>
          </a:p>
        </p:txBody>
      </p:sp>
    </p:spTree>
    <p:extLst>
      <p:ext uri="{BB962C8B-B14F-4D97-AF65-F5344CB8AC3E}">
        <p14:creationId xmlns:p14="http://schemas.microsoft.com/office/powerpoint/2010/main" val="1224174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FFB6E27-71F3-4D82-A808-68561D1D52BA}" type="datetimeFigureOut">
              <a:rPr lang="en-IN" smtClean="0"/>
              <a:t>28-05-2021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32D6B09-2554-43D0-8DE8-2A28448A179C}" type="slidenum">
              <a:rPr lang="en-IN" smtClean="0"/>
              <a:t>‹#›</a:t>
            </a:fld>
            <a:endParaRPr lang="en-IN"/>
          </a:p>
        </p:txBody>
      </p:sp>
    </p:spTree>
    <p:extLst>
      <p:ext uri="{BB962C8B-B14F-4D97-AF65-F5344CB8AC3E}">
        <p14:creationId xmlns:p14="http://schemas.microsoft.com/office/powerpoint/2010/main" val="381500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B6E27-71F3-4D82-A808-68561D1D52BA}" type="datetimeFigureOut">
              <a:rPr lang="en-IN" smtClean="0"/>
              <a:t>28-05-2021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32D6B09-2554-43D0-8DE8-2A28448A179C}" type="slidenum">
              <a:rPr lang="en-IN" smtClean="0"/>
              <a:t>‹#›</a:t>
            </a:fld>
            <a:endParaRPr lang="en-IN"/>
          </a:p>
        </p:txBody>
      </p:sp>
    </p:spTree>
    <p:extLst>
      <p:ext uri="{BB962C8B-B14F-4D97-AF65-F5344CB8AC3E}">
        <p14:creationId xmlns:p14="http://schemas.microsoft.com/office/powerpoint/2010/main" val="3091904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FB6E27-71F3-4D82-A808-68561D1D52BA}" type="datetimeFigureOut">
              <a:rPr lang="en-IN" smtClean="0"/>
              <a:t>28-05-2021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32D6B09-2554-43D0-8DE8-2A28448A179C}" type="slidenum">
              <a:rPr lang="en-IN" smtClean="0"/>
              <a:t>‹#›</a:t>
            </a:fld>
            <a:endParaRPr lang="en-IN"/>
          </a:p>
        </p:txBody>
      </p:sp>
    </p:spTree>
    <p:extLst>
      <p:ext uri="{BB962C8B-B14F-4D97-AF65-F5344CB8AC3E}">
        <p14:creationId xmlns:p14="http://schemas.microsoft.com/office/powerpoint/2010/main" val="340133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FB6E27-71F3-4D82-A808-68561D1D52BA}" type="datetimeFigureOut">
              <a:rPr lang="en-IN" smtClean="0"/>
              <a:t>28-05-2021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32D6B09-2554-43D0-8DE8-2A28448A179C}" type="slidenum">
              <a:rPr lang="en-IN" smtClean="0"/>
              <a:t>‹#›</a:t>
            </a:fld>
            <a:endParaRPr lang="en-IN"/>
          </a:p>
        </p:txBody>
      </p:sp>
    </p:spTree>
    <p:extLst>
      <p:ext uri="{BB962C8B-B14F-4D97-AF65-F5344CB8AC3E}">
        <p14:creationId xmlns:p14="http://schemas.microsoft.com/office/powerpoint/2010/main" val="3623573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B6E27-71F3-4D82-A808-68561D1D52BA}" type="datetimeFigureOut">
              <a:rPr lang="en-IN" smtClean="0"/>
              <a:t>28-05-2021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D6B09-2554-43D0-8DE8-2A28448A179C}" type="slidenum">
              <a:rPr lang="en-IN" smtClean="0"/>
              <a:t>‹#›</a:t>
            </a:fld>
            <a:endParaRPr lang="en-IN"/>
          </a:p>
        </p:txBody>
      </p:sp>
    </p:spTree>
    <p:extLst>
      <p:ext uri="{BB962C8B-B14F-4D97-AF65-F5344CB8AC3E}">
        <p14:creationId xmlns:p14="http://schemas.microsoft.com/office/powerpoint/2010/main" val="1412289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90351"/>
            <a:ext cx="9144000" cy="719884"/>
          </a:xfrm>
        </p:spPr>
        <p:txBody>
          <a:bodyPr>
            <a:normAutofit/>
          </a:bodyPr>
          <a:lstStyle/>
          <a:p>
            <a:r>
              <a:rPr lang="en-IN" sz="4000" i="1" dirty="0" err="1" smtClean="0">
                <a:latin typeface="Arial Black" panose="020B0A04020102020204" pitchFamily="34" charset="0"/>
              </a:rPr>
              <a:t>Anthoceros</a:t>
            </a:r>
            <a:r>
              <a:rPr lang="en-IN" sz="4000" dirty="0" smtClean="0">
                <a:latin typeface="Arial Black" panose="020B0A04020102020204" pitchFamily="34" charset="0"/>
              </a:rPr>
              <a:t> – General Account</a:t>
            </a:r>
            <a:endParaRPr lang="en-IN" sz="4000" dirty="0">
              <a:latin typeface="Arial Black" panose="020B0A04020102020204" pitchFamily="34" charset="0"/>
            </a:endParaRPr>
          </a:p>
        </p:txBody>
      </p:sp>
      <p:sp>
        <p:nvSpPr>
          <p:cNvPr id="3" name="Subtitle 2"/>
          <p:cNvSpPr>
            <a:spLocks noGrp="1"/>
          </p:cNvSpPr>
          <p:nvPr>
            <p:ph type="subTitle" idx="1"/>
          </p:nvPr>
        </p:nvSpPr>
        <p:spPr>
          <a:xfrm>
            <a:off x="7315200" y="5056093"/>
            <a:ext cx="4052046" cy="1277471"/>
          </a:xfrm>
        </p:spPr>
        <p:txBody>
          <a:bodyPr>
            <a:normAutofit fontScale="92500" lnSpcReduction="20000"/>
          </a:bodyPr>
          <a:lstStyle/>
          <a:p>
            <a:r>
              <a:rPr lang="en-IN" sz="2800" dirty="0" smtClean="0">
                <a:latin typeface="Arial Black" panose="020B0A04020102020204" pitchFamily="34" charset="0"/>
              </a:rPr>
              <a:t>Dr Habibur Rahman</a:t>
            </a:r>
          </a:p>
          <a:p>
            <a:r>
              <a:rPr lang="en-IN" sz="2800" dirty="0" smtClean="0">
                <a:latin typeface="Arial Black" panose="020B0A04020102020204" pitchFamily="34" charset="0"/>
              </a:rPr>
              <a:t>Associate Professor</a:t>
            </a:r>
          </a:p>
          <a:p>
            <a:r>
              <a:rPr lang="en-IN" sz="2800" dirty="0" smtClean="0">
                <a:latin typeface="Arial Black" panose="020B0A04020102020204" pitchFamily="34" charset="0"/>
              </a:rPr>
              <a:t>J. N. College, Boko</a:t>
            </a:r>
            <a:endParaRPr lang="en-IN" sz="2800" dirty="0">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a:off x="3019588" y="1344706"/>
            <a:ext cx="6072142" cy="3523129"/>
          </a:xfrm>
          <a:prstGeom prst="rect">
            <a:avLst/>
          </a:prstGeom>
        </p:spPr>
      </p:pic>
    </p:spTree>
    <p:extLst>
      <p:ext uri="{BB962C8B-B14F-4D97-AF65-F5344CB8AC3E}">
        <p14:creationId xmlns:p14="http://schemas.microsoft.com/office/powerpoint/2010/main" val="1026795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447"/>
            <a:ext cx="12191999" cy="6858000"/>
          </a:xfrm>
          <a:prstGeom prst="rect">
            <a:avLst/>
          </a:prstGeom>
        </p:spPr>
      </p:pic>
    </p:spTree>
    <p:extLst>
      <p:ext uri="{BB962C8B-B14F-4D97-AF65-F5344CB8AC3E}">
        <p14:creationId xmlns:p14="http://schemas.microsoft.com/office/powerpoint/2010/main" val="2054264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298784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478871" cy="6858000"/>
          </a:xfrm>
          <a:prstGeom prst="rect">
            <a:avLst/>
          </a:prstGeom>
        </p:spPr>
      </p:pic>
    </p:spTree>
    <p:extLst>
      <p:ext uri="{BB962C8B-B14F-4D97-AF65-F5344CB8AC3E}">
        <p14:creationId xmlns:p14="http://schemas.microsoft.com/office/powerpoint/2010/main" val="2615123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1999" cy="6669740"/>
          </a:xfrm>
          <a:prstGeom prst="rect">
            <a:avLst/>
          </a:prstGeom>
        </p:spPr>
      </p:pic>
    </p:spTree>
    <p:extLst>
      <p:ext uri="{BB962C8B-B14F-4D97-AF65-F5344CB8AC3E}">
        <p14:creationId xmlns:p14="http://schemas.microsoft.com/office/powerpoint/2010/main" val="585065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764" y="349624"/>
            <a:ext cx="10287000" cy="6293224"/>
          </a:xfrm>
          <a:prstGeom prst="rect">
            <a:avLst/>
          </a:prstGeom>
        </p:spPr>
      </p:pic>
    </p:spTree>
    <p:extLst>
      <p:ext uri="{BB962C8B-B14F-4D97-AF65-F5344CB8AC3E}">
        <p14:creationId xmlns:p14="http://schemas.microsoft.com/office/powerpoint/2010/main" val="3170848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6142" y="242047"/>
            <a:ext cx="10878670" cy="6293224"/>
          </a:xfrm>
          <a:prstGeom prst="rect">
            <a:avLst/>
          </a:prstGeom>
        </p:spPr>
      </p:pic>
    </p:spTree>
    <p:extLst>
      <p:ext uri="{BB962C8B-B14F-4D97-AF65-F5344CB8AC3E}">
        <p14:creationId xmlns:p14="http://schemas.microsoft.com/office/powerpoint/2010/main" val="719377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0306" y="309282"/>
            <a:ext cx="11214847" cy="6185647"/>
          </a:xfrm>
          <a:prstGeom prst="rect">
            <a:avLst/>
          </a:prstGeom>
        </p:spPr>
      </p:pic>
    </p:spTree>
    <p:extLst>
      <p:ext uri="{BB962C8B-B14F-4D97-AF65-F5344CB8AC3E}">
        <p14:creationId xmlns:p14="http://schemas.microsoft.com/office/powerpoint/2010/main" val="3595207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5048" y="510988"/>
            <a:ext cx="9628094" cy="5997388"/>
          </a:xfrm>
          <a:prstGeom prst="rect">
            <a:avLst/>
          </a:prstGeom>
        </p:spPr>
      </p:pic>
    </p:spTree>
    <p:extLst>
      <p:ext uri="{BB962C8B-B14F-4D97-AF65-F5344CB8AC3E}">
        <p14:creationId xmlns:p14="http://schemas.microsoft.com/office/powerpoint/2010/main" val="1253266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6141" y="147918"/>
            <a:ext cx="10744200" cy="6414247"/>
          </a:xfrm>
          <a:prstGeom prst="rect">
            <a:avLst/>
          </a:prstGeom>
        </p:spPr>
      </p:pic>
    </p:spTree>
    <p:extLst>
      <p:ext uri="{BB962C8B-B14F-4D97-AF65-F5344CB8AC3E}">
        <p14:creationId xmlns:p14="http://schemas.microsoft.com/office/powerpoint/2010/main" val="1452034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73515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4776" y="457200"/>
            <a:ext cx="11107271" cy="5903259"/>
          </a:xfrm>
          <a:prstGeom prst="rect">
            <a:avLst/>
          </a:prstGeom>
        </p:spPr>
      </p:pic>
    </p:spTree>
    <p:extLst>
      <p:ext uri="{BB962C8B-B14F-4D97-AF65-F5344CB8AC3E}">
        <p14:creationId xmlns:p14="http://schemas.microsoft.com/office/powerpoint/2010/main" val="3714038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2660" y="161366"/>
            <a:ext cx="10273552" cy="6333563"/>
          </a:xfrm>
          <a:prstGeom prst="rect">
            <a:avLst/>
          </a:prstGeom>
        </p:spPr>
      </p:pic>
    </p:spTree>
    <p:extLst>
      <p:ext uri="{BB962C8B-B14F-4D97-AF65-F5344CB8AC3E}">
        <p14:creationId xmlns:p14="http://schemas.microsoft.com/office/powerpoint/2010/main" val="1372528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388" y="282388"/>
            <a:ext cx="11429999" cy="6373906"/>
          </a:xfrm>
          <a:prstGeom prst="rect">
            <a:avLst/>
          </a:prstGeom>
        </p:spPr>
      </p:pic>
    </p:spTree>
    <p:extLst>
      <p:ext uri="{BB962C8B-B14F-4D97-AF65-F5344CB8AC3E}">
        <p14:creationId xmlns:p14="http://schemas.microsoft.com/office/powerpoint/2010/main" val="3469384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1" y="188259"/>
            <a:ext cx="11855823" cy="6669741"/>
          </a:xfrm>
          <a:prstGeom prst="rect">
            <a:avLst/>
          </a:prstGeom>
        </p:spPr>
      </p:pic>
    </p:spTree>
    <p:extLst>
      <p:ext uri="{BB962C8B-B14F-4D97-AF65-F5344CB8AC3E}">
        <p14:creationId xmlns:p14="http://schemas.microsoft.com/office/powerpoint/2010/main" val="1792725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035117" cy="6763871"/>
          </a:xfrm>
          <a:prstGeom prst="rect">
            <a:avLst/>
          </a:prstGeom>
        </p:spPr>
      </p:pic>
    </p:spTree>
    <p:extLst>
      <p:ext uri="{BB962C8B-B14F-4D97-AF65-F5344CB8AC3E}">
        <p14:creationId xmlns:p14="http://schemas.microsoft.com/office/powerpoint/2010/main" val="2336964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024" y="215153"/>
            <a:ext cx="11940987" cy="6831106"/>
          </a:xfrm>
          <a:prstGeom prst="rect">
            <a:avLst/>
          </a:prstGeom>
        </p:spPr>
      </p:pic>
    </p:spTree>
    <p:extLst>
      <p:ext uri="{BB962C8B-B14F-4D97-AF65-F5344CB8AC3E}">
        <p14:creationId xmlns:p14="http://schemas.microsoft.com/office/powerpoint/2010/main" val="1104186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0306" y="376518"/>
            <a:ext cx="11214847" cy="6293223"/>
          </a:xfrm>
          <a:prstGeom prst="rect">
            <a:avLst/>
          </a:prstGeom>
        </p:spPr>
      </p:pic>
    </p:spTree>
    <p:extLst>
      <p:ext uri="{BB962C8B-B14F-4D97-AF65-F5344CB8AC3E}">
        <p14:creationId xmlns:p14="http://schemas.microsoft.com/office/powerpoint/2010/main" val="3405694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304059" cy="6858000"/>
          </a:xfrm>
          <a:prstGeom prst="rect">
            <a:avLst/>
          </a:prstGeom>
        </p:spPr>
      </p:pic>
    </p:spTree>
    <p:extLst>
      <p:ext uri="{BB962C8B-B14F-4D97-AF65-F5344CB8AC3E}">
        <p14:creationId xmlns:p14="http://schemas.microsoft.com/office/powerpoint/2010/main" val="3208883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8942" y="0"/>
            <a:ext cx="11591364" cy="6763871"/>
          </a:xfrm>
          <a:prstGeom prst="rect">
            <a:avLst/>
          </a:prstGeom>
        </p:spPr>
      </p:pic>
    </p:spTree>
    <p:extLst>
      <p:ext uri="{BB962C8B-B14F-4D97-AF65-F5344CB8AC3E}">
        <p14:creationId xmlns:p14="http://schemas.microsoft.com/office/powerpoint/2010/main" val="1151114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79249"/>
            <a:ext cx="10300447" cy="6678751"/>
          </a:xfrm>
          <a:prstGeom prst="rect">
            <a:avLst/>
          </a:prstGeom>
        </p:spPr>
        <p:txBody>
          <a:bodyPr wrap="square">
            <a:spAutoFit/>
          </a:bodyPr>
          <a:lstStyle/>
          <a:p>
            <a:pPr algn="ctr"/>
            <a:r>
              <a:rPr lang="en-US" sz="3600" dirty="0" smtClean="0">
                <a:latin typeface="Arial Black" panose="020B0A04020102020204" pitchFamily="34" charset="0"/>
              </a:rPr>
              <a:t>Fertilization:</a:t>
            </a:r>
          </a:p>
          <a:p>
            <a:pPr algn="just"/>
            <a:r>
              <a:rPr lang="en-US" dirty="0" smtClean="0"/>
              <a:t>	</a:t>
            </a:r>
            <a:r>
              <a:rPr lang="en-US" sz="2800" dirty="0" smtClean="0"/>
              <a:t>Water is essential for fertilization. In the mature </a:t>
            </a:r>
            <a:r>
              <a:rPr lang="en-US" sz="2800" dirty="0" err="1" smtClean="0"/>
              <a:t>archegonium</a:t>
            </a:r>
            <a:r>
              <a:rPr lang="en-US" sz="2800" dirty="0" smtClean="0"/>
              <a:t>, the venter canal cell, neck canal cells disintegrate and form a mucilaginous mass. It absorbs water, swells up and becomes out of the </a:t>
            </a:r>
            <a:r>
              <a:rPr lang="en-US" sz="2800" dirty="0" err="1" smtClean="0"/>
              <a:t>archegonial</a:t>
            </a:r>
            <a:r>
              <a:rPr lang="en-US" sz="2800" dirty="0" smtClean="0"/>
              <a:t> neck by pushing the cover cells apart. This mucilaginous mass becomes continuous with the mucilage mound and in this way an open passage down to egg is formed.</a:t>
            </a:r>
          </a:p>
          <a:p>
            <a:pPr algn="just"/>
            <a:endParaRPr lang="en-US" sz="2800" dirty="0" smtClean="0"/>
          </a:p>
          <a:p>
            <a:pPr algn="just"/>
            <a:r>
              <a:rPr lang="en-US" sz="2800" dirty="0" smtClean="0"/>
              <a:t>	The mucilaginous mass consists of chemical substances. Many </a:t>
            </a:r>
            <a:r>
              <a:rPr lang="en-US" sz="2800" dirty="0" err="1" smtClean="0"/>
              <a:t>antherozoids</a:t>
            </a:r>
            <a:r>
              <a:rPr lang="en-US" sz="2800" dirty="0" smtClean="0"/>
              <a:t> caught in the mucilage enter in the </a:t>
            </a:r>
            <a:r>
              <a:rPr lang="en-US" sz="2800" dirty="0" err="1" smtClean="0"/>
              <a:t>archegonial</a:t>
            </a:r>
            <a:r>
              <a:rPr lang="en-US" sz="2800" dirty="0" smtClean="0"/>
              <a:t> neck because of the chemotactic response, reach </a:t>
            </a:r>
            <a:r>
              <a:rPr lang="en-US" sz="2800" dirty="0" err="1" smtClean="0"/>
              <a:t>upto</a:t>
            </a:r>
            <a:r>
              <a:rPr lang="en-US" sz="2800" dirty="0" smtClean="0"/>
              <a:t> the egg, and fertilization is effected. Prior to fertilization, egg enlarges and fills the cavity of the venter. Fusion of both male and female nuclei results in the formation of diploid zygote or oospore. Fertilization ends the </a:t>
            </a:r>
            <a:r>
              <a:rPr lang="en-US" sz="2800" dirty="0" err="1" smtClean="0"/>
              <a:t>gametophytic</a:t>
            </a:r>
            <a:r>
              <a:rPr lang="en-US" sz="2800" dirty="0" smtClean="0"/>
              <a:t> phase.</a:t>
            </a:r>
            <a:endParaRPr lang="en-IN" sz="2800" dirty="0"/>
          </a:p>
        </p:txBody>
      </p:sp>
    </p:spTree>
    <p:extLst>
      <p:ext uri="{BB962C8B-B14F-4D97-AF65-F5344CB8AC3E}">
        <p14:creationId xmlns:p14="http://schemas.microsoft.com/office/powerpoint/2010/main" val="4243780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9966" y="242048"/>
            <a:ext cx="11537575" cy="6468035"/>
          </a:xfrm>
          <a:prstGeom prst="rect">
            <a:avLst/>
          </a:prstGeom>
        </p:spPr>
      </p:pic>
    </p:spTree>
    <p:extLst>
      <p:ext uri="{BB962C8B-B14F-4D97-AF65-F5344CB8AC3E}">
        <p14:creationId xmlns:p14="http://schemas.microsoft.com/office/powerpoint/2010/main" val="3252879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4365" y="1351020"/>
            <a:ext cx="9587753" cy="4216539"/>
          </a:xfrm>
          <a:prstGeom prst="rect">
            <a:avLst/>
          </a:prstGeom>
        </p:spPr>
        <p:txBody>
          <a:bodyPr wrap="square">
            <a:spAutoFit/>
          </a:bodyPr>
          <a:lstStyle/>
          <a:p>
            <a:r>
              <a:rPr lang="en-US" sz="3600" dirty="0" smtClean="0">
                <a:latin typeface="Arial Black" panose="020B0A04020102020204" pitchFamily="34" charset="0"/>
              </a:rPr>
              <a:t>Distribution and Habitat:</a:t>
            </a:r>
          </a:p>
          <a:p>
            <a:endParaRPr lang="en-US" sz="3600" dirty="0" smtClean="0">
              <a:latin typeface="Arial Black" panose="020B0A04020102020204" pitchFamily="34" charset="0"/>
            </a:endParaRPr>
          </a:p>
          <a:p>
            <a:pPr algn="just"/>
            <a:r>
              <a:rPr lang="en-US" dirty="0" smtClean="0"/>
              <a:t>	</a:t>
            </a:r>
            <a:r>
              <a:rPr lang="en-US" sz="2800" i="1" dirty="0" err="1" smtClean="0"/>
              <a:t>Anthoceros</a:t>
            </a:r>
            <a:r>
              <a:rPr lang="en-US" sz="2800" dirty="0" smtClean="0"/>
              <a:t> is represented by about 200 species. All species are terrestrial and cosmopolitan in distribution. The species grow in very moist and shady places like slopes, rocks or sides of the ditches. Some species are found growing on decaying wood (Cavers, 1911). Unlike other bryophytes </a:t>
            </a:r>
            <a:r>
              <a:rPr lang="en-US" sz="2800" i="1" dirty="0" err="1" smtClean="0"/>
              <a:t>Anthoceros</a:t>
            </a:r>
            <a:r>
              <a:rPr lang="en-US" sz="2800" dirty="0" smtClean="0"/>
              <a:t> is usually not well adapted to resist dry conditions</a:t>
            </a:r>
            <a:r>
              <a:rPr lang="en-US" sz="2800" dirty="0" smtClean="0"/>
              <a:t>. In India 25 species are found. </a:t>
            </a:r>
            <a:endParaRPr lang="en-IN" sz="2800" dirty="0"/>
          </a:p>
        </p:txBody>
      </p:sp>
    </p:spTree>
    <p:extLst>
      <p:ext uri="{BB962C8B-B14F-4D97-AF65-F5344CB8AC3E}">
        <p14:creationId xmlns:p14="http://schemas.microsoft.com/office/powerpoint/2010/main" val="3370111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706" y="1712730"/>
            <a:ext cx="9681881" cy="2616101"/>
          </a:xfrm>
          <a:prstGeom prst="rect">
            <a:avLst/>
          </a:prstGeom>
        </p:spPr>
        <p:txBody>
          <a:bodyPr wrap="square">
            <a:spAutoFit/>
          </a:bodyPr>
          <a:lstStyle/>
          <a:p>
            <a:pPr algn="ctr"/>
            <a:r>
              <a:rPr lang="en-US" sz="4000" dirty="0" err="1" smtClean="0">
                <a:latin typeface="Arial Black" panose="020B0A04020102020204" pitchFamily="34" charset="0"/>
              </a:rPr>
              <a:t>Sporophytic</a:t>
            </a:r>
            <a:r>
              <a:rPr lang="en-US" sz="4000" dirty="0" smtClean="0">
                <a:latin typeface="Arial Black" panose="020B0A04020102020204" pitchFamily="34" charset="0"/>
              </a:rPr>
              <a:t> Phase:</a:t>
            </a:r>
          </a:p>
          <a:p>
            <a:pPr algn="ctr"/>
            <a:endParaRPr lang="en-US" sz="4000" dirty="0" smtClean="0">
              <a:latin typeface="Arial Black" panose="020B0A04020102020204" pitchFamily="34" charset="0"/>
            </a:endParaRPr>
          </a:p>
          <a:p>
            <a:pPr algn="just"/>
            <a:r>
              <a:rPr lang="en-US" dirty="0" smtClean="0"/>
              <a:t>	</a:t>
            </a:r>
            <a:r>
              <a:rPr lang="en-US" sz="2800" dirty="0" smtClean="0"/>
              <a:t>After fertilization the diploid zygote or oospore still enlarges in size and fills the cavity of the venter of the </a:t>
            </a:r>
            <a:r>
              <a:rPr lang="en-US" sz="2800" dirty="0" err="1" smtClean="0"/>
              <a:t>archegonium</a:t>
            </a:r>
            <a:r>
              <a:rPr lang="en-US" sz="2800" dirty="0" smtClean="0"/>
              <a:t>. It secretes an outer cellulose wall.</a:t>
            </a:r>
            <a:endParaRPr lang="en-IN" sz="2800" dirty="0"/>
          </a:p>
        </p:txBody>
      </p:sp>
    </p:spTree>
    <p:extLst>
      <p:ext uri="{BB962C8B-B14F-4D97-AF65-F5344CB8AC3E}">
        <p14:creationId xmlns:p14="http://schemas.microsoft.com/office/powerpoint/2010/main" val="1888034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511135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047" y="309282"/>
            <a:ext cx="11698941" cy="6441142"/>
          </a:xfrm>
          <a:prstGeom prst="rect">
            <a:avLst/>
          </a:prstGeom>
        </p:spPr>
      </p:pic>
    </p:spTree>
    <p:extLst>
      <p:ext uri="{BB962C8B-B14F-4D97-AF65-F5344CB8AC3E}">
        <p14:creationId xmlns:p14="http://schemas.microsoft.com/office/powerpoint/2010/main" val="2811666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2354" y="242047"/>
            <a:ext cx="10959352" cy="6373906"/>
          </a:xfrm>
          <a:prstGeom prst="rect">
            <a:avLst/>
          </a:prstGeom>
        </p:spPr>
      </p:pic>
    </p:spTree>
    <p:extLst>
      <p:ext uri="{BB962C8B-B14F-4D97-AF65-F5344CB8AC3E}">
        <p14:creationId xmlns:p14="http://schemas.microsoft.com/office/powerpoint/2010/main" val="1265180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5082" y="578224"/>
            <a:ext cx="10085294" cy="5714999"/>
          </a:xfrm>
          <a:prstGeom prst="rect">
            <a:avLst/>
          </a:prstGeom>
        </p:spPr>
      </p:pic>
    </p:spTree>
    <p:extLst>
      <p:ext uri="{BB962C8B-B14F-4D97-AF65-F5344CB8AC3E}">
        <p14:creationId xmlns:p14="http://schemas.microsoft.com/office/powerpoint/2010/main" val="205890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6482" y="121024"/>
            <a:ext cx="11161059" cy="6293223"/>
          </a:xfrm>
          <a:prstGeom prst="rect">
            <a:avLst/>
          </a:prstGeom>
        </p:spPr>
      </p:pic>
    </p:spTree>
    <p:extLst>
      <p:ext uri="{BB962C8B-B14F-4D97-AF65-F5344CB8AC3E}">
        <p14:creationId xmlns:p14="http://schemas.microsoft.com/office/powerpoint/2010/main" val="2679808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2318" y="0"/>
            <a:ext cx="10354235" cy="6548718"/>
          </a:xfrm>
          <a:prstGeom prst="rect">
            <a:avLst/>
          </a:prstGeom>
        </p:spPr>
      </p:pic>
    </p:spTree>
    <p:extLst>
      <p:ext uri="{BB962C8B-B14F-4D97-AF65-F5344CB8AC3E}">
        <p14:creationId xmlns:p14="http://schemas.microsoft.com/office/powerpoint/2010/main" val="775544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0953" y="733246"/>
            <a:ext cx="10152529" cy="6124754"/>
          </a:xfrm>
          <a:prstGeom prst="rect">
            <a:avLst/>
          </a:prstGeom>
        </p:spPr>
        <p:txBody>
          <a:bodyPr wrap="square">
            <a:spAutoFit/>
          </a:bodyPr>
          <a:lstStyle/>
          <a:p>
            <a:pPr algn="just"/>
            <a:r>
              <a:rPr lang="en-US" dirty="0" smtClean="0"/>
              <a:t>	</a:t>
            </a:r>
            <a:r>
              <a:rPr lang="en-US" sz="2800" dirty="0" smtClean="0"/>
              <a:t>In India </a:t>
            </a:r>
            <a:r>
              <a:rPr lang="en-US" sz="2800" i="1" dirty="0" err="1" smtClean="0"/>
              <a:t>Anthoceros</a:t>
            </a:r>
            <a:r>
              <a:rPr lang="en-US" sz="2800" i="1" dirty="0" smtClean="0"/>
              <a:t> </a:t>
            </a:r>
            <a:r>
              <a:rPr lang="en-US" sz="2800" dirty="0" smtClean="0"/>
              <a:t>is represented by about 25 species. Out of these three species of </a:t>
            </a:r>
            <a:r>
              <a:rPr lang="en-US" sz="2800" i="1" dirty="0" err="1" smtClean="0"/>
              <a:t>Anthoceros</a:t>
            </a:r>
            <a:r>
              <a:rPr lang="en-US" sz="2800" i="1" dirty="0" smtClean="0"/>
              <a:t> viz., A. </a:t>
            </a:r>
            <a:r>
              <a:rPr lang="en-US" sz="2800" i="1" dirty="0" err="1" smtClean="0"/>
              <a:t>himalayensis</a:t>
            </a:r>
            <a:r>
              <a:rPr lang="en-US" sz="2800" i="1" dirty="0" smtClean="0"/>
              <a:t>, A. erectus </a:t>
            </a:r>
            <a:r>
              <a:rPr lang="en-US" sz="2800" dirty="0" smtClean="0"/>
              <a:t>and</a:t>
            </a:r>
            <a:r>
              <a:rPr lang="en-US" sz="2800" i="1" dirty="0" smtClean="0"/>
              <a:t> A. </a:t>
            </a:r>
            <a:r>
              <a:rPr lang="en-US" sz="2800" i="1" dirty="0" err="1" smtClean="0"/>
              <a:t>chambensis</a:t>
            </a:r>
            <a:r>
              <a:rPr lang="en-US" sz="2800" dirty="0" smtClean="0"/>
              <a:t> are commonly found growing in the Western Himalayan region at an altitude of 5000-8000 feet (</a:t>
            </a:r>
            <a:r>
              <a:rPr lang="en-US" sz="2800" dirty="0" err="1" smtClean="0"/>
              <a:t>Kashyap</a:t>
            </a:r>
            <a:r>
              <a:rPr lang="en-US" sz="2800" dirty="0" smtClean="0"/>
              <a:t>, 1915). These species are also found growing in </a:t>
            </a:r>
            <a:r>
              <a:rPr lang="en-US" sz="2800" dirty="0" err="1" smtClean="0"/>
              <a:t>Mussoorie</a:t>
            </a:r>
            <a:r>
              <a:rPr lang="en-US" sz="2800" dirty="0" smtClean="0"/>
              <a:t>, </a:t>
            </a:r>
            <a:r>
              <a:rPr lang="en-US" sz="2800" dirty="0" err="1" smtClean="0"/>
              <a:t>Kulu</a:t>
            </a:r>
            <a:r>
              <a:rPr lang="en-US" sz="2800" dirty="0" smtClean="0"/>
              <a:t>, </a:t>
            </a:r>
            <a:r>
              <a:rPr lang="en-US" sz="2800" dirty="0" err="1" smtClean="0"/>
              <a:t>Manali</a:t>
            </a:r>
            <a:r>
              <a:rPr lang="en-US" sz="2800" dirty="0" smtClean="0"/>
              <a:t>, </a:t>
            </a:r>
            <a:r>
              <a:rPr lang="en-US" sz="2800" dirty="0" err="1" smtClean="0"/>
              <a:t>Kumaon</a:t>
            </a:r>
            <a:r>
              <a:rPr lang="en-US" sz="2800" dirty="0" smtClean="0"/>
              <a:t>, </a:t>
            </a:r>
            <a:r>
              <a:rPr lang="en-US" sz="2800" dirty="0" err="1" smtClean="0"/>
              <a:t>Chamba</a:t>
            </a:r>
            <a:r>
              <a:rPr lang="en-US" sz="2800" dirty="0" smtClean="0"/>
              <a:t> valley, Punjab, Madras and in plains of South India.</a:t>
            </a:r>
          </a:p>
          <a:p>
            <a:pPr algn="just"/>
            <a:endParaRPr lang="en-US" sz="2800" dirty="0" smtClean="0"/>
          </a:p>
          <a:p>
            <a:pPr algn="just"/>
            <a:r>
              <a:rPr lang="en-US" sz="2800" dirty="0" smtClean="0"/>
              <a:t>	</a:t>
            </a:r>
            <a:r>
              <a:rPr lang="en-US" sz="2800" dirty="0" err="1" smtClean="0"/>
              <a:t>Mehra</a:t>
            </a:r>
            <a:r>
              <a:rPr lang="en-US" sz="2800" dirty="0" smtClean="0"/>
              <a:t> and </a:t>
            </a:r>
            <a:r>
              <a:rPr lang="en-US" sz="2800" dirty="0" err="1" smtClean="0"/>
              <a:t>Handoo</a:t>
            </a:r>
            <a:r>
              <a:rPr lang="en-US" sz="2800" dirty="0" smtClean="0"/>
              <a:t> (1953) reported </a:t>
            </a:r>
            <a:r>
              <a:rPr lang="en-US" sz="2800" i="1" dirty="0" smtClean="0"/>
              <a:t>A. </a:t>
            </a:r>
            <a:r>
              <a:rPr lang="en-US" sz="2800" i="1" dirty="0" err="1" smtClean="0"/>
              <a:t>himalayensis</a:t>
            </a:r>
            <a:r>
              <a:rPr lang="en-US" sz="2800" i="1" dirty="0" smtClean="0"/>
              <a:t> </a:t>
            </a:r>
            <a:r>
              <a:rPr lang="en-US" sz="2800" dirty="0" smtClean="0"/>
              <a:t>and</a:t>
            </a:r>
            <a:r>
              <a:rPr lang="en-US" sz="2800" i="1" dirty="0" smtClean="0"/>
              <a:t> A. erectus</a:t>
            </a:r>
            <a:r>
              <a:rPr lang="en-US" sz="2800" dirty="0" smtClean="0"/>
              <a:t> from </a:t>
            </a:r>
            <a:r>
              <a:rPr lang="en-US" sz="2800" dirty="0" err="1" smtClean="0"/>
              <a:t>Simla</a:t>
            </a:r>
            <a:r>
              <a:rPr lang="en-US" sz="2800" dirty="0" smtClean="0"/>
              <a:t>, </a:t>
            </a:r>
            <a:r>
              <a:rPr lang="en-US" sz="2800" dirty="0" err="1" smtClean="0"/>
              <a:t>Nainital</a:t>
            </a:r>
            <a:r>
              <a:rPr lang="en-US" sz="2800" dirty="0" smtClean="0"/>
              <a:t> and Dalhousie. Some other species of </a:t>
            </a:r>
            <a:r>
              <a:rPr lang="en-US" sz="2800" i="1" dirty="0" err="1" smtClean="0"/>
              <a:t>Anthoceros</a:t>
            </a:r>
            <a:r>
              <a:rPr lang="en-US" sz="2800" dirty="0" smtClean="0"/>
              <a:t> and their places of occurrence are—</a:t>
            </a:r>
            <a:r>
              <a:rPr lang="en-US" sz="2800" i="1" dirty="0" smtClean="0"/>
              <a:t>A. </a:t>
            </a:r>
            <a:r>
              <a:rPr lang="en-US" sz="2800" i="1" dirty="0" err="1" smtClean="0"/>
              <a:t>dixitii</a:t>
            </a:r>
            <a:r>
              <a:rPr lang="en-US" sz="2800" i="1" dirty="0" smtClean="0"/>
              <a:t>, A. </a:t>
            </a:r>
            <a:r>
              <a:rPr lang="en-US" sz="2800" i="1" dirty="0" err="1" smtClean="0"/>
              <a:t>sahyadrensis</a:t>
            </a:r>
            <a:r>
              <a:rPr lang="en-US" sz="2800" i="1" dirty="0" smtClean="0"/>
              <a:t> </a:t>
            </a:r>
            <a:r>
              <a:rPr lang="en-US" sz="2800" dirty="0" smtClean="0"/>
              <a:t>(Poona and </a:t>
            </a:r>
            <a:r>
              <a:rPr lang="en-US" sz="2800" dirty="0" err="1" smtClean="0"/>
              <a:t>neighbouring</a:t>
            </a:r>
            <a:r>
              <a:rPr lang="en-US" sz="2800" dirty="0" smtClean="0"/>
              <a:t> hills), </a:t>
            </a:r>
            <a:r>
              <a:rPr lang="en-US" sz="2800" i="1" dirty="0" smtClean="0"/>
              <a:t>A. </a:t>
            </a:r>
            <a:r>
              <a:rPr lang="en-US" sz="2800" i="1" dirty="0" err="1" smtClean="0"/>
              <a:t>crispulus</a:t>
            </a:r>
            <a:r>
              <a:rPr lang="en-US" sz="2800" i="1" dirty="0" smtClean="0"/>
              <a:t> </a:t>
            </a:r>
            <a:r>
              <a:rPr lang="en-US" sz="2800" dirty="0" smtClean="0"/>
              <a:t>(Lucknow), </a:t>
            </a:r>
            <a:r>
              <a:rPr lang="en-US" sz="2800" i="1" dirty="0" smtClean="0"/>
              <a:t>A. </a:t>
            </a:r>
            <a:r>
              <a:rPr lang="en-US" sz="2800" i="1" dirty="0" err="1" smtClean="0"/>
              <a:t>assamicus</a:t>
            </a:r>
            <a:r>
              <a:rPr lang="en-US" sz="2800" i="1" dirty="0" smtClean="0"/>
              <a:t> </a:t>
            </a:r>
            <a:r>
              <a:rPr lang="en-US" sz="2800" dirty="0" smtClean="0"/>
              <a:t>(Assam), </a:t>
            </a:r>
            <a:r>
              <a:rPr lang="en-US" sz="2800" i="1" dirty="0" smtClean="0"/>
              <a:t>A. </a:t>
            </a:r>
            <a:r>
              <a:rPr lang="en-US" sz="2800" i="1" dirty="0" err="1" smtClean="0"/>
              <a:t>shvianandani</a:t>
            </a:r>
            <a:r>
              <a:rPr lang="en-US" sz="2800" i="1" dirty="0" smtClean="0"/>
              <a:t> </a:t>
            </a:r>
            <a:r>
              <a:rPr lang="en-US" sz="2800" dirty="0" smtClean="0"/>
              <a:t>(Kerala) etc. The species of </a:t>
            </a:r>
            <a:r>
              <a:rPr lang="en-US" sz="2800" i="1" dirty="0" err="1" smtClean="0"/>
              <a:t>Anthoceros</a:t>
            </a:r>
            <a:r>
              <a:rPr lang="en-US" sz="2800" dirty="0" smtClean="0"/>
              <a:t> may be perennial (</a:t>
            </a:r>
            <a:r>
              <a:rPr lang="en-US" sz="2800" i="1" dirty="0" smtClean="0"/>
              <a:t>A. </a:t>
            </a:r>
            <a:r>
              <a:rPr lang="en-US" sz="2800" i="1" dirty="0" err="1" smtClean="0"/>
              <a:t>himalayensis</a:t>
            </a:r>
            <a:r>
              <a:rPr lang="en-US" sz="2800" dirty="0" smtClean="0"/>
              <a:t>) or annual (</a:t>
            </a:r>
            <a:r>
              <a:rPr lang="en-US" sz="2800" i="1" dirty="0" smtClean="0"/>
              <a:t>A. erectus</a:t>
            </a:r>
            <a:r>
              <a:rPr lang="en-US" sz="2800" dirty="0" smtClean="0"/>
              <a:t>).</a:t>
            </a:r>
            <a:endParaRPr lang="en-IN" sz="2800" dirty="0"/>
          </a:p>
        </p:txBody>
      </p:sp>
    </p:spTree>
    <p:extLst>
      <p:ext uri="{BB962C8B-B14F-4D97-AF65-F5344CB8AC3E}">
        <p14:creationId xmlns:p14="http://schemas.microsoft.com/office/powerpoint/2010/main" val="1735556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7129" y="215153"/>
            <a:ext cx="10071848" cy="6441141"/>
          </a:xfrm>
          <a:prstGeom prst="rect">
            <a:avLst/>
          </a:prstGeom>
        </p:spPr>
      </p:pic>
    </p:spTree>
    <p:extLst>
      <p:ext uri="{BB962C8B-B14F-4D97-AF65-F5344CB8AC3E}">
        <p14:creationId xmlns:p14="http://schemas.microsoft.com/office/powerpoint/2010/main" val="1631249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118" y="537499"/>
            <a:ext cx="11107269" cy="6186309"/>
          </a:xfrm>
          <a:prstGeom prst="rect">
            <a:avLst/>
          </a:prstGeom>
        </p:spPr>
        <p:txBody>
          <a:bodyPr wrap="square">
            <a:spAutoFit/>
          </a:bodyPr>
          <a:lstStyle/>
          <a:p>
            <a:pPr algn="ctr"/>
            <a:r>
              <a:rPr lang="en-US" sz="4000" dirty="0" err="1" smtClean="0">
                <a:latin typeface="Arial Black" panose="020B0A04020102020204" pitchFamily="34" charset="0"/>
              </a:rPr>
              <a:t>Gametophytic</a:t>
            </a:r>
            <a:r>
              <a:rPr lang="en-US" sz="4000" dirty="0" smtClean="0">
                <a:latin typeface="Arial Black" panose="020B0A04020102020204" pitchFamily="34" charset="0"/>
              </a:rPr>
              <a:t> Phase :</a:t>
            </a:r>
          </a:p>
          <a:p>
            <a:pPr algn="ctr"/>
            <a:endParaRPr lang="en-US" sz="4000" dirty="0" smtClean="0">
              <a:latin typeface="Arial Black" panose="020B0A04020102020204" pitchFamily="34" charset="0"/>
            </a:endParaRPr>
          </a:p>
          <a:p>
            <a:r>
              <a:rPr lang="en-US" sz="3200" dirty="0" smtClean="0">
                <a:latin typeface="Arial Black" panose="020B0A04020102020204" pitchFamily="34" charset="0"/>
              </a:rPr>
              <a:t>External Features:</a:t>
            </a:r>
          </a:p>
          <a:p>
            <a:endParaRPr lang="en-US" sz="3200" dirty="0" smtClean="0">
              <a:latin typeface="Arial Black" panose="020B0A04020102020204" pitchFamily="34" charset="0"/>
            </a:endParaRPr>
          </a:p>
          <a:p>
            <a:pPr algn="just"/>
            <a:r>
              <a:rPr lang="en-US" dirty="0" smtClean="0"/>
              <a:t>	</a:t>
            </a:r>
            <a:r>
              <a:rPr lang="en-US" sz="2800" dirty="0" smtClean="0"/>
              <a:t>The </a:t>
            </a:r>
            <a:r>
              <a:rPr lang="en-US" sz="2800" dirty="0" err="1" smtClean="0"/>
              <a:t>gametophytic</a:t>
            </a:r>
            <a:r>
              <a:rPr lang="en-US" sz="2800" dirty="0" smtClean="0"/>
              <a:t> plant body is </a:t>
            </a:r>
            <a:r>
              <a:rPr lang="en-US" sz="2800" dirty="0" err="1" smtClean="0"/>
              <a:t>thalloid</a:t>
            </a:r>
            <a:r>
              <a:rPr lang="en-US" sz="2800" dirty="0" smtClean="0"/>
              <a:t>, </a:t>
            </a:r>
            <a:r>
              <a:rPr lang="en-US" sz="2800" dirty="0" err="1" smtClean="0"/>
              <a:t>dorsiventral</a:t>
            </a:r>
            <a:r>
              <a:rPr lang="en-US" sz="2800" dirty="0" smtClean="0"/>
              <a:t>, prostrate, dark green in </a:t>
            </a:r>
            <a:r>
              <a:rPr lang="en-US" sz="2800" dirty="0" err="1" smtClean="0"/>
              <a:t>colour</a:t>
            </a:r>
            <a:r>
              <a:rPr lang="en-US" sz="2800" dirty="0" smtClean="0"/>
              <a:t> with a tendency towards dichotomous branching. Such branching results into an orbicular or semi orbicular rosette like appearance of the thallus.</a:t>
            </a:r>
          </a:p>
          <a:p>
            <a:pPr algn="just"/>
            <a:endParaRPr lang="en-US" sz="2800" dirty="0" smtClean="0"/>
          </a:p>
          <a:p>
            <a:pPr algn="just"/>
            <a:r>
              <a:rPr lang="en-US" sz="2800" dirty="0" smtClean="0"/>
              <a:t>	The thallus is </a:t>
            </a:r>
            <a:r>
              <a:rPr lang="en-US" sz="2800" dirty="0" err="1" smtClean="0"/>
              <a:t>bilobed</a:t>
            </a:r>
            <a:r>
              <a:rPr lang="en-US" sz="2800" dirty="0" smtClean="0"/>
              <a:t> (</a:t>
            </a:r>
            <a:r>
              <a:rPr lang="en-US" sz="2800" i="1" dirty="0" smtClean="0"/>
              <a:t>A. </a:t>
            </a:r>
            <a:r>
              <a:rPr lang="en-US" sz="2800" i="1" dirty="0" err="1" smtClean="0"/>
              <a:t>himalayensis</a:t>
            </a:r>
            <a:r>
              <a:rPr lang="en-US" sz="2800" dirty="0" smtClean="0"/>
              <a:t>, Fig. 1 A) or pinnately branched (</a:t>
            </a:r>
            <a:r>
              <a:rPr lang="en-US" sz="2800" i="1" dirty="0" smtClean="0"/>
              <a:t>A. </a:t>
            </a:r>
            <a:r>
              <a:rPr lang="en-US" sz="2800" i="1" dirty="0" err="1" smtClean="0"/>
              <a:t>hallii</a:t>
            </a:r>
            <a:r>
              <a:rPr lang="en-US" sz="2800" dirty="0" smtClean="0"/>
              <a:t>) or spongy with large number of sub-spherical spongy bodies like a </a:t>
            </a:r>
            <a:r>
              <a:rPr lang="en-US" sz="2800" dirty="0" err="1" smtClean="0"/>
              <a:t>gemma</a:t>
            </a:r>
            <a:r>
              <a:rPr lang="en-US" sz="2800" dirty="0" smtClean="0"/>
              <a:t> (</a:t>
            </a:r>
            <a:r>
              <a:rPr lang="en-US" sz="2800" i="1" dirty="0" smtClean="0"/>
              <a:t>A. </a:t>
            </a:r>
            <a:r>
              <a:rPr lang="en-US" sz="2800" i="1" dirty="0" err="1" smtClean="0"/>
              <a:t>gemmulosus</a:t>
            </a:r>
            <a:r>
              <a:rPr lang="en-US" sz="2800" i="1" dirty="0" smtClean="0"/>
              <a:t> </a:t>
            </a:r>
            <a:r>
              <a:rPr lang="en-US" sz="2800" dirty="0" smtClean="0"/>
              <a:t>fig. 1 C) or raised on a thick vertical stalk like structure (</a:t>
            </a:r>
            <a:r>
              <a:rPr lang="en-US" sz="2800" i="1" dirty="0" smtClean="0"/>
              <a:t>A. erectus</a:t>
            </a:r>
            <a:r>
              <a:rPr lang="en-US" sz="2800" dirty="0" smtClean="0"/>
              <a:t>, fig 1. B).</a:t>
            </a:r>
            <a:endParaRPr lang="en-IN" sz="2800" dirty="0"/>
          </a:p>
        </p:txBody>
      </p:sp>
    </p:spTree>
    <p:extLst>
      <p:ext uri="{BB962C8B-B14F-4D97-AF65-F5344CB8AC3E}">
        <p14:creationId xmlns:p14="http://schemas.microsoft.com/office/powerpoint/2010/main" val="250382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58" y="174811"/>
            <a:ext cx="11235666" cy="6360459"/>
          </a:xfrm>
          <a:prstGeom prst="rect">
            <a:avLst/>
          </a:prstGeom>
        </p:spPr>
      </p:pic>
    </p:spTree>
    <p:extLst>
      <p:ext uri="{BB962C8B-B14F-4D97-AF65-F5344CB8AC3E}">
        <p14:creationId xmlns:p14="http://schemas.microsoft.com/office/powerpoint/2010/main" val="673655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283785"/>
            <a:ext cx="8431305" cy="3354765"/>
          </a:xfrm>
          <a:prstGeom prst="rect">
            <a:avLst/>
          </a:prstGeom>
        </p:spPr>
        <p:txBody>
          <a:bodyPr wrap="square">
            <a:spAutoFit/>
          </a:bodyPr>
          <a:lstStyle/>
          <a:p>
            <a:pPr algn="ctr"/>
            <a:r>
              <a:rPr lang="en-US" sz="3600" dirty="0" smtClean="0">
                <a:latin typeface="Arial Black" panose="020B0A04020102020204" pitchFamily="34" charset="0"/>
              </a:rPr>
              <a:t>Dorsal Surface:</a:t>
            </a:r>
          </a:p>
          <a:p>
            <a:pPr algn="ctr"/>
            <a:endParaRPr lang="en-US" sz="3600" dirty="0" smtClean="0">
              <a:latin typeface="Arial Black" panose="020B0A04020102020204" pitchFamily="34" charset="0"/>
            </a:endParaRPr>
          </a:p>
          <a:p>
            <a:pPr algn="just"/>
            <a:r>
              <a:rPr lang="en-US" dirty="0" smtClean="0"/>
              <a:t>	</a:t>
            </a:r>
            <a:r>
              <a:rPr lang="en-US" sz="2800" dirty="0" smtClean="0"/>
              <a:t>The dorsal surface of the thallus may be smooth (</a:t>
            </a:r>
            <a:r>
              <a:rPr lang="en-US" sz="2800" i="1" dirty="0" smtClean="0"/>
              <a:t>A. </a:t>
            </a:r>
            <a:r>
              <a:rPr lang="en-US" sz="2800" i="1" dirty="0" err="1" smtClean="0"/>
              <a:t>laevis</a:t>
            </a:r>
            <a:r>
              <a:rPr lang="en-US" sz="2800" dirty="0" smtClean="0"/>
              <a:t>) or velvety because of the presence of several lobed lamellae (</a:t>
            </a:r>
            <a:r>
              <a:rPr lang="en-US" sz="2800" i="1" dirty="0" smtClean="0"/>
              <a:t>A. </a:t>
            </a:r>
            <a:r>
              <a:rPr lang="en-US" sz="2800" i="1" dirty="0" err="1" smtClean="0"/>
              <a:t>crispulus</a:t>
            </a:r>
            <a:r>
              <a:rPr lang="en-US" sz="2800" dirty="0" smtClean="0"/>
              <a:t>) or rough with spines and ridges (</a:t>
            </a:r>
            <a:r>
              <a:rPr lang="en-US" sz="2800" i="1" dirty="0" smtClean="0"/>
              <a:t>A. fusiformis</a:t>
            </a:r>
            <a:r>
              <a:rPr lang="en-US" sz="2800" dirty="0" smtClean="0"/>
              <a:t>). It is shining, thick in the middle and without a distinct mid rib (Fig. 1 D).</a:t>
            </a:r>
            <a:endParaRPr lang="en-IN" sz="2800" dirty="0"/>
          </a:p>
        </p:txBody>
      </p:sp>
    </p:spTree>
    <p:extLst>
      <p:ext uri="{BB962C8B-B14F-4D97-AF65-F5344CB8AC3E}">
        <p14:creationId xmlns:p14="http://schemas.microsoft.com/office/powerpoint/2010/main" val="3488053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387" y="287394"/>
            <a:ext cx="11698941" cy="5663089"/>
          </a:xfrm>
          <a:prstGeom prst="rect">
            <a:avLst/>
          </a:prstGeom>
        </p:spPr>
        <p:txBody>
          <a:bodyPr wrap="square">
            <a:spAutoFit/>
          </a:bodyPr>
          <a:lstStyle/>
          <a:p>
            <a:pPr algn="ctr"/>
            <a:r>
              <a:rPr lang="en-US" sz="3600" dirty="0" smtClean="0">
                <a:latin typeface="Arial Black" panose="020B0A04020102020204" pitchFamily="34" charset="0"/>
              </a:rPr>
              <a:t>Ventral Surface:</a:t>
            </a:r>
          </a:p>
          <a:p>
            <a:endParaRPr lang="en-US" dirty="0" smtClean="0"/>
          </a:p>
          <a:p>
            <a:pPr algn="just"/>
            <a:r>
              <a:rPr lang="en-US" sz="2800" dirty="0" smtClean="0"/>
              <a:t>	The ventral surface bears many unicellular, smooth-walled rhizoids (Fig. 1 E, F). Their main function is to anchor the thallus on the substratum and to absorb water and mineral nutrients from the soil. </a:t>
            </a:r>
            <a:r>
              <a:rPr lang="en-US" sz="2800" dirty="0" err="1" smtClean="0"/>
              <a:t>Tuberculated</a:t>
            </a:r>
            <a:r>
              <a:rPr lang="en-US" sz="2800" dirty="0" smtClean="0"/>
              <a:t> rhizoids, scales or mucilaginous hairs are absent. Many small, opaque, rounded, thickened dark bluish green spots can be seen on the ventral surface. These are the mucilage cavities filled with </a:t>
            </a:r>
            <a:r>
              <a:rPr lang="en-US" sz="2800" i="1" dirty="0" err="1" smtClean="0"/>
              <a:t>Nostoc</a:t>
            </a:r>
            <a:r>
              <a:rPr lang="en-US" sz="2800" i="1" dirty="0" smtClean="0"/>
              <a:t> </a:t>
            </a:r>
            <a:r>
              <a:rPr lang="en-US" sz="2800" dirty="0" smtClean="0"/>
              <a:t>colonies.</a:t>
            </a:r>
          </a:p>
          <a:p>
            <a:pPr algn="just"/>
            <a:endParaRPr lang="en-US" sz="2800" dirty="0" smtClean="0"/>
          </a:p>
          <a:p>
            <a:pPr algn="just"/>
            <a:r>
              <a:rPr lang="en-US" sz="2800" dirty="0" smtClean="0"/>
              <a:t>	In the month of September and October the mature thalli have erect, elongated and cylindrical </a:t>
            </a:r>
            <a:r>
              <a:rPr lang="en-US" sz="2800" dirty="0" err="1" smtClean="0"/>
              <a:t>sporogonia</a:t>
            </a:r>
            <a:r>
              <a:rPr lang="en-US" sz="2800" dirty="0" smtClean="0"/>
              <a:t>. These are horn like and arise in clusters. Each </a:t>
            </a:r>
            <a:r>
              <a:rPr lang="en-US" sz="2800" dirty="0" err="1" smtClean="0"/>
              <a:t>sporogonium</a:t>
            </a:r>
            <a:r>
              <a:rPr lang="en-US" sz="2800" dirty="0" smtClean="0"/>
              <a:t> is surrounded by a sheath like structure on its base. It is called involucre (Fig. 1 D).</a:t>
            </a:r>
            <a:endParaRPr lang="en-IN" sz="2800" dirty="0"/>
          </a:p>
        </p:txBody>
      </p:sp>
    </p:spTree>
    <p:extLst>
      <p:ext uri="{BB962C8B-B14F-4D97-AF65-F5344CB8AC3E}">
        <p14:creationId xmlns:p14="http://schemas.microsoft.com/office/powerpoint/2010/main" val="3378214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37</Words>
  <Application>Microsoft Office PowerPoint</Application>
  <PresentationFormat>Widescreen</PresentationFormat>
  <Paragraphs>32</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Black</vt:lpstr>
      <vt:lpstr>Calibri</vt:lpstr>
      <vt:lpstr>Calibri Light</vt:lpstr>
      <vt:lpstr>Office Theme</vt:lpstr>
      <vt:lpstr>Anthoceros – General Account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Habibur Rahman</dc:creator>
  <cp:lastModifiedBy>Habibur Rahman</cp:lastModifiedBy>
  <cp:revision>16</cp:revision>
  <dcterms:created xsi:type="dcterms:W3CDTF">2021-05-26T16:09:40Z</dcterms:created>
  <dcterms:modified xsi:type="dcterms:W3CDTF">2021-05-28T07:32:17Z</dcterms:modified>
</cp:coreProperties>
</file>