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8" r:id="rId20"/>
    <p:sldId id="274" r:id="rId21"/>
    <p:sldId id="275" r:id="rId22"/>
    <p:sldId id="276" r:id="rId23"/>
    <p:sldId id="277" r:id="rId24"/>
    <p:sldId id="299" r:id="rId25"/>
    <p:sldId id="300" r:id="rId26"/>
    <p:sldId id="278" r:id="rId27"/>
    <p:sldId id="279" r:id="rId28"/>
    <p:sldId id="280" r:id="rId29"/>
    <p:sldId id="281" r:id="rId30"/>
    <p:sldId id="282" r:id="rId31"/>
    <p:sldId id="283" r:id="rId32"/>
    <p:sldId id="294" r:id="rId33"/>
    <p:sldId id="295" r:id="rId34"/>
    <p:sldId id="296" r:id="rId35"/>
    <p:sldId id="297" r:id="rId36"/>
    <p:sldId id="286" r:id="rId37"/>
    <p:sldId id="287" r:id="rId38"/>
    <p:sldId id="289" r:id="rId39"/>
    <p:sldId id="290"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48D3A11-6EB3-461B-9B2C-D3709CC818CF}"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294789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8D3A11-6EB3-461B-9B2C-D3709CC818CF}"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295955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8D3A11-6EB3-461B-9B2C-D3709CC818CF}"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186139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8D3A11-6EB3-461B-9B2C-D3709CC818CF}"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191617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8D3A11-6EB3-461B-9B2C-D3709CC818CF}"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171408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48D3A11-6EB3-461B-9B2C-D3709CC818CF}"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298920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48D3A11-6EB3-461B-9B2C-D3709CC818CF}" type="datetimeFigureOut">
              <a:rPr lang="en-IN" smtClean="0"/>
              <a:t>28-05-2021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154001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48D3A11-6EB3-461B-9B2C-D3709CC818CF}" type="datetimeFigureOut">
              <a:rPr lang="en-IN" smtClean="0"/>
              <a:t>28-05-2021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45344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D3A11-6EB3-461B-9B2C-D3709CC818CF}" type="datetimeFigureOut">
              <a:rPr lang="en-IN" smtClean="0"/>
              <a:t>28-05-2021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2435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D3A11-6EB3-461B-9B2C-D3709CC818CF}"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286755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D3A11-6EB3-461B-9B2C-D3709CC818CF}"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3F2B1A-6875-4021-AD21-C1F901FF0408}" type="slidenum">
              <a:rPr lang="en-IN" smtClean="0"/>
              <a:t>‹#›</a:t>
            </a:fld>
            <a:endParaRPr lang="en-IN"/>
          </a:p>
        </p:txBody>
      </p:sp>
    </p:spTree>
    <p:extLst>
      <p:ext uri="{BB962C8B-B14F-4D97-AF65-F5344CB8AC3E}">
        <p14:creationId xmlns:p14="http://schemas.microsoft.com/office/powerpoint/2010/main" val="118729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D3A11-6EB3-461B-9B2C-D3709CC818CF}" type="datetimeFigureOut">
              <a:rPr lang="en-IN" smtClean="0"/>
              <a:t>28-05-2021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F2B1A-6875-4021-AD21-C1F901FF0408}" type="slidenum">
              <a:rPr lang="en-IN" smtClean="0"/>
              <a:t>‹#›</a:t>
            </a:fld>
            <a:endParaRPr lang="en-IN"/>
          </a:p>
        </p:txBody>
      </p:sp>
    </p:spTree>
    <p:extLst>
      <p:ext uri="{BB962C8B-B14F-4D97-AF65-F5344CB8AC3E}">
        <p14:creationId xmlns:p14="http://schemas.microsoft.com/office/powerpoint/2010/main" val="81893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587"/>
            <a:ext cx="9144000" cy="746778"/>
          </a:xfrm>
        </p:spPr>
        <p:txBody>
          <a:bodyPr>
            <a:normAutofit/>
          </a:bodyPr>
          <a:lstStyle/>
          <a:p>
            <a:r>
              <a:rPr lang="en-US" sz="4400" dirty="0" smtClean="0">
                <a:latin typeface="Arial Black" panose="020B0A04020102020204" pitchFamily="34" charset="0"/>
              </a:rPr>
              <a:t>Taxonomic Studies</a:t>
            </a:r>
            <a:endParaRPr lang="en-IN" sz="4400" dirty="0">
              <a:latin typeface="Arial Black" panose="020B0A04020102020204" pitchFamily="34" charset="0"/>
            </a:endParaRPr>
          </a:p>
        </p:txBody>
      </p:sp>
      <p:sp>
        <p:nvSpPr>
          <p:cNvPr id="3" name="Subtitle 2"/>
          <p:cNvSpPr>
            <a:spLocks noGrp="1"/>
          </p:cNvSpPr>
          <p:nvPr>
            <p:ph type="subTitle" idx="1"/>
          </p:nvPr>
        </p:nvSpPr>
        <p:spPr>
          <a:xfrm>
            <a:off x="3780865" y="4879509"/>
            <a:ext cx="4818529" cy="1238903"/>
          </a:xfrm>
        </p:spPr>
        <p:txBody>
          <a:bodyPr>
            <a:normAutofit fontScale="92500" lnSpcReduction="20000"/>
          </a:bodyPr>
          <a:lstStyle/>
          <a:p>
            <a:r>
              <a:rPr lang="en-US" sz="2800" dirty="0" smtClean="0">
                <a:latin typeface="Arial Black" panose="020B0A04020102020204" pitchFamily="34" charset="0"/>
              </a:rPr>
              <a:t>Dr. Habibur Rahman</a:t>
            </a:r>
          </a:p>
          <a:p>
            <a:r>
              <a:rPr lang="en-US" sz="2800" dirty="0" smtClean="0">
                <a:latin typeface="Arial Black" panose="020B0A04020102020204" pitchFamily="34" charset="0"/>
              </a:rPr>
              <a:t>Associate Professor</a:t>
            </a:r>
          </a:p>
          <a:p>
            <a:r>
              <a:rPr lang="en-US" sz="2800" dirty="0" smtClean="0">
                <a:latin typeface="Arial Black" panose="020B0A04020102020204" pitchFamily="34" charset="0"/>
              </a:rPr>
              <a:t>J. N. </a:t>
            </a:r>
            <a:r>
              <a:rPr lang="en-US" sz="2800" dirty="0" err="1" smtClean="0">
                <a:latin typeface="Arial Black" panose="020B0A04020102020204" pitchFamily="34" charset="0"/>
              </a:rPr>
              <a:t>College,Boko</a:t>
            </a:r>
            <a:endParaRPr lang="en-IN" sz="2800" dirty="0">
              <a:latin typeface="Arial Black" panose="020B0A04020102020204" pitchFamily="34" charset="0"/>
            </a:endParaRPr>
          </a:p>
        </p:txBody>
      </p:sp>
    </p:spTree>
    <p:extLst>
      <p:ext uri="{BB962C8B-B14F-4D97-AF65-F5344CB8AC3E}">
        <p14:creationId xmlns:p14="http://schemas.microsoft.com/office/powerpoint/2010/main" val="229741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342" y="94130"/>
            <a:ext cx="9964270" cy="6535270"/>
          </a:xfrm>
          <a:prstGeom prst="rect">
            <a:avLst/>
          </a:prstGeom>
        </p:spPr>
      </p:pic>
    </p:spTree>
    <p:extLst>
      <p:ext uri="{BB962C8B-B14F-4D97-AF65-F5344CB8AC3E}">
        <p14:creationId xmlns:p14="http://schemas.microsoft.com/office/powerpoint/2010/main" val="133983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4742" y="134471"/>
            <a:ext cx="10273552" cy="6535269"/>
          </a:xfrm>
          <a:prstGeom prst="rect">
            <a:avLst/>
          </a:prstGeom>
        </p:spPr>
      </p:pic>
    </p:spTree>
    <p:extLst>
      <p:ext uri="{BB962C8B-B14F-4D97-AF65-F5344CB8AC3E}">
        <p14:creationId xmlns:p14="http://schemas.microsoft.com/office/powerpoint/2010/main" val="420659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565" y="147918"/>
            <a:ext cx="11080376" cy="6373906"/>
          </a:xfrm>
          <a:prstGeom prst="rect">
            <a:avLst/>
          </a:prstGeom>
        </p:spPr>
      </p:pic>
    </p:spTree>
    <p:extLst>
      <p:ext uri="{BB962C8B-B14F-4D97-AF65-F5344CB8AC3E}">
        <p14:creationId xmlns:p14="http://schemas.microsoft.com/office/powerpoint/2010/main" val="278855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036" y="215154"/>
            <a:ext cx="10986246" cy="6333564"/>
          </a:xfrm>
          <a:prstGeom prst="rect">
            <a:avLst/>
          </a:prstGeom>
        </p:spPr>
      </p:pic>
    </p:spTree>
    <p:extLst>
      <p:ext uri="{BB962C8B-B14F-4D97-AF65-F5344CB8AC3E}">
        <p14:creationId xmlns:p14="http://schemas.microsoft.com/office/powerpoint/2010/main" val="77345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224" y="215153"/>
            <a:ext cx="10650069" cy="6938681"/>
          </a:xfrm>
          <a:prstGeom prst="rect">
            <a:avLst/>
          </a:prstGeom>
        </p:spPr>
      </p:pic>
    </p:spTree>
    <p:extLst>
      <p:ext uri="{BB962C8B-B14F-4D97-AF65-F5344CB8AC3E}">
        <p14:creationId xmlns:p14="http://schemas.microsoft.com/office/powerpoint/2010/main" val="136854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21024"/>
            <a:ext cx="11214847" cy="6736976"/>
          </a:xfrm>
          <a:prstGeom prst="rect">
            <a:avLst/>
          </a:prstGeom>
        </p:spPr>
      </p:pic>
    </p:spTree>
    <p:extLst>
      <p:ext uri="{BB962C8B-B14F-4D97-AF65-F5344CB8AC3E}">
        <p14:creationId xmlns:p14="http://schemas.microsoft.com/office/powerpoint/2010/main" val="37073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482" y="201706"/>
            <a:ext cx="10797989" cy="6656294"/>
          </a:xfrm>
          <a:prstGeom prst="rect">
            <a:avLst/>
          </a:prstGeom>
        </p:spPr>
      </p:pic>
    </p:spTree>
    <p:extLst>
      <p:ext uri="{BB962C8B-B14F-4D97-AF65-F5344CB8AC3E}">
        <p14:creationId xmlns:p14="http://schemas.microsoft.com/office/powerpoint/2010/main" val="42083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118" y="53788"/>
            <a:ext cx="10515599" cy="6804212"/>
          </a:xfrm>
          <a:prstGeom prst="rect">
            <a:avLst/>
          </a:prstGeom>
        </p:spPr>
      </p:pic>
    </p:spTree>
    <p:extLst>
      <p:ext uri="{BB962C8B-B14F-4D97-AF65-F5344CB8AC3E}">
        <p14:creationId xmlns:p14="http://schemas.microsoft.com/office/powerpoint/2010/main" val="420879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882" y="0"/>
            <a:ext cx="10972800" cy="6858000"/>
          </a:xfrm>
          <a:prstGeom prst="rect">
            <a:avLst/>
          </a:prstGeom>
        </p:spPr>
      </p:pic>
    </p:spTree>
    <p:extLst>
      <p:ext uri="{BB962C8B-B14F-4D97-AF65-F5344CB8AC3E}">
        <p14:creationId xmlns:p14="http://schemas.microsoft.com/office/powerpoint/2010/main" val="329868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18" y="1173540"/>
            <a:ext cx="9601200" cy="4308872"/>
          </a:xfrm>
          <a:prstGeom prst="rect">
            <a:avLst/>
          </a:prstGeom>
        </p:spPr>
        <p:txBody>
          <a:bodyPr wrap="square">
            <a:spAutoFit/>
          </a:bodyPr>
          <a:lstStyle/>
          <a:p>
            <a:pPr algn="ctr"/>
            <a:r>
              <a:rPr lang="en-US" dirty="0" smtClean="0"/>
              <a:t> </a:t>
            </a:r>
            <a:r>
              <a:rPr lang="en-US" sz="3200" dirty="0" err="1">
                <a:latin typeface="Arial Black" panose="020B0A04020102020204" pitchFamily="34" charset="0"/>
              </a:rPr>
              <a:t>Karyotaxonomy</a:t>
            </a:r>
            <a:endParaRPr lang="en-US" sz="3200" dirty="0">
              <a:latin typeface="Arial Black" panose="020B0A04020102020204" pitchFamily="34" charset="0"/>
            </a:endParaRPr>
          </a:p>
          <a:p>
            <a:r>
              <a:rPr lang="en-US" dirty="0"/>
              <a:t> </a:t>
            </a:r>
          </a:p>
          <a:p>
            <a:r>
              <a:rPr lang="en-US" sz="2800" dirty="0"/>
              <a:t>Chromosomes are the carriers of genetic information. Increased knowledge about the chromosomes have been used for extensive </a:t>
            </a:r>
            <a:r>
              <a:rPr lang="en-US" sz="2800" dirty="0" err="1"/>
              <a:t>biosystematic</a:t>
            </a:r>
            <a:r>
              <a:rPr lang="en-US" sz="2800" dirty="0"/>
              <a:t> studies and resolving many taxonomic problems. Utilization of the characters and phenomena of cytology for the explanation of taxonomic problem is known as </a:t>
            </a:r>
            <a:r>
              <a:rPr lang="en-US" sz="2800" dirty="0" err="1"/>
              <a:t>cytotaxonomy</a:t>
            </a:r>
            <a:r>
              <a:rPr lang="en-US" sz="2800" dirty="0"/>
              <a:t> or </a:t>
            </a:r>
            <a:r>
              <a:rPr lang="en-US" sz="2800" dirty="0" err="1"/>
              <a:t>karyotaxonomy</a:t>
            </a:r>
            <a:r>
              <a:rPr lang="en-US" sz="2800" dirty="0"/>
              <a:t>. The characters of chromosome such as number, size, morphology and </a:t>
            </a:r>
            <a:r>
              <a:rPr lang="en-US" sz="2800" dirty="0" err="1"/>
              <a:t>behaviour</a:t>
            </a:r>
            <a:r>
              <a:rPr lang="en-US" sz="2800" dirty="0"/>
              <a:t> during meiosis have proved to be of taxonomic value.</a:t>
            </a:r>
          </a:p>
        </p:txBody>
      </p:sp>
    </p:spTree>
    <p:extLst>
      <p:ext uri="{BB962C8B-B14F-4D97-AF65-F5344CB8AC3E}">
        <p14:creationId xmlns:p14="http://schemas.microsoft.com/office/powerpoint/2010/main" val="42332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47" y="2820706"/>
            <a:ext cx="10515600" cy="1899211"/>
          </a:xfrm>
        </p:spPr>
        <p:txBody>
          <a:bodyPr>
            <a:noAutofit/>
          </a:bodyPr>
          <a:lstStyle/>
          <a:p>
            <a:pPr marL="0" indent="0" algn="ctr">
              <a:buNone/>
            </a:pPr>
            <a:r>
              <a:rPr lang="en-US" sz="3200" dirty="0" smtClean="0">
                <a:latin typeface="Arial Black" panose="020B0A04020102020204" pitchFamily="34" charset="0"/>
              </a:rPr>
              <a:t>Alpha(Classical), Omega(Modern) and </a:t>
            </a:r>
          </a:p>
          <a:p>
            <a:pPr marL="0" indent="0" algn="ctr">
              <a:buNone/>
            </a:pPr>
            <a:endParaRPr lang="en-US" sz="3200" dirty="0">
              <a:latin typeface="Arial Black" panose="020B0A04020102020204" pitchFamily="34" charset="0"/>
            </a:endParaRPr>
          </a:p>
          <a:p>
            <a:pPr marL="0" indent="0" algn="ctr">
              <a:buNone/>
            </a:pPr>
            <a:r>
              <a:rPr lang="en-US" sz="3200" dirty="0" err="1" smtClean="0">
                <a:latin typeface="Arial Black" panose="020B0A04020102020204" pitchFamily="34" charset="0"/>
              </a:rPr>
              <a:t>Cladistic</a:t>
            </a:r>
            <a:r>
              <a:rPr lang="en-US" sz="3200" dirty="0" smtClean="0">
                <a:latin typeface="Arial Black" panose="020B0A04020102020204" pitchFamily="34" charset="0"/>
              </a:rPr>
              <a:t> Taxonomy</a:t>
            </a:r>
            <a:endParaRPr lang="en-IN" sz="3200" dirty="0">
              <a:latin typeface="Arial Black" panose="020B0A04020102020204" pitchFamily="34" charset="0"/>
            </a:endParaRPr>
          </a:p>
        </p:txBody>
      </p:sp>
    </p:spTree>
    <p:extLst>
      <p:ext uri="{BB962C8B-B14F-4D97-AF65-F5344CB8AC3E}">
        <p14:creationId xmlns:p14="http://schemas.microsoft.com/office/powerpoint/2010/main" val="395628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47918"/>
            <a:ext cx="10542493" cy="6481482"/>
          </a:xfrm>
          <a:prstGeom prst="rect">
            <a:avLst/>
          </a:prstGeom>
        </p:spPr>
      </p:pic>
    </p:spTree>
    <p:extLst>
      <p:ext uri="{BB962C8B-B14F-4D97-AF65-F5344CB8AC3E}">
        <p14:creationId xmlns:p14="http://schemas.microsoft.com/office/powerpoint/2010/main" val="195742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435" y="94129"/>
            <a:ext cx="11201399" cy="6575611"/>
          </a:xfrm>
          <a:prstGeom prst="rect">
            <a:avLst/>
          </a:prstGeom>
        </p:spPr>
      </p:pic>
    </p:spTree>
    <p:extLst>
      <p:ext uri="{BB962C8B-B14F-4D97-AF65-F5344CB8AC3E}">
        <p14:creationId xmlns:p14="http://schemas.microsoft.com/office/powerpoint/2010/main" val="224182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59" y="0"/>
            <a:ext cx="9937376" cy="6589059"/>
          </a:xfrm>
          <a:prstGeom prst="rect">
            <a:avLst/>
          </a:prstGeom>
        </p:spPr>
      </p:pic>
    </p:spTree>
    <p:extLst>
      <p:ext uri="{BB962C8B-B14F-4D97-AF65-F5344CB8AC3E}">
        <p14:creationId xmlns:p14="http://schemas.microsoft.com/office/powerpoint/2010/main" val="16025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082" y="0"/>
            <a:ext cx="10300447" cy="6589059"/>
          </a:xfrm>
          <a:prstGeom prst="rect">
            <a:avLst/>
          </a:prstGeom>
        </p:spPr>
      </p:pic>
    </p:spTree>
    <p:extLst>
      <p:ext uri="{BB962C8B-B14F-4D97-AF65-F5344CB8AC3E}">
        <p14:creationId xmlns:p14="http://schemas.microsoft.com/office/powerpoint/2010/main" val="14204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48" y="1262280"/>
            <a:ext cx="9305364" cy="3877985"/>
          </a:xfrm>
          <a:prstGeom prst="rect">
            <a:avLst/>
          </a:prstGeom>
        </p:spPr>
        <p:txBody>
          <a:bodyPr wrap="square">
            <a:spAutoFit/>
          </a:bodyPr>
          <a:lstStyle/>
          <a:p>
            <a:pPr algn="ctr"/>
            <a:r>
              <a:rPr lang="en-US" sz="3200" dirty="0" err="1">
                <a:latin typeface="Arial Black" panose="020B0A04020102020204" pitchFamily="34" charset="0"/>
              </a:rPr>
              <a:t>Serotaxonomy</a:t>
            </a:r>
            <a:r>
              <a:rPr lang="en-US" sz="3200" dirty="0">
                <a:latin typeface="Arial Black" panose="020B0A04020102020204" pitchFamily="34" charset="0"/>
              </a:rPr>
              <a:t> (</a:t>
            </a:r>
            <a:r>
              <a:rPr lang="en-US" sz="3200" dirty="0" err="1">
                <a:latin typeface="Arial Black" panose="020B0A04020102020204" pitchFamily="34" charset="0"/>
              </a:rPr>
              <a:t>immunotaxonomy</a:t>
            </a:r>
            <a:r>
              <a:rPr lang="en-US" sz="3200" dirty="0">
                <a:latin typeface="Arial Black" panose="020B0A04020102020204" pitchFamily="34" charset="0"/>
              </a:rPr>
              <a:t>)</a:t>
            </a:r>
          </a:p>
          <a:p>
            <a:r>
              <a:rPr lang="en-US" dirty="0"/>
              <a:t> </a:t>
            </a:r>
          </a:p>
          <a:p>
            <a:pPr algn="just"/>
            <a:r>
              <a:rPr lang="en-US" sz="2800" dirty="0"/>
              <a:t>Systematic serology or </a:t>
            </a:r>
            <a:r>
              <a:rPr lang="en-US" sz="2800" dirty="0" err="1"/>
              <a:t>serotaxonomy</a:t>
            </a:r>
            <a:r>
              <a:rPr lang="en-US" sz="2800" dirty="0"/>
              <a:t> had its origin towards the end of twentieth century with the discovery of serological reactions and development of the discipline of immunology. The classification of very similar plants by means of differences in the proteins they contain, to solve taxonomic problems is called </a:t>
            </a:r>
            <a:r>
              <a:rPr lang="en-US" sz="2800" dirty="0" err="1"/>
              <a:t>serotaxonomy</a:t>
            </a:r>
            <a:r>
              <a:rPr lang="en-US" sz="2800" dirty="0"/>
              <a:t>. Smith (1976) defined it as “the study of the origins and properties of antisera.”</a:t>
            </a:r>
          </a:p>
        </p:txBody>
      </p:sp>
    </p:spTree>
    <p:extLst>
      <p:ext uri="{BB962C8B-B14F-4D97-AF65-F5344CB8AC3E}">
        <p14:creationId xmlns:p14="http://schemas.microsoft.com/office/powerpoint/2010/main" val="350304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4393" y="829439"/>
            <a:ext cx="9211235" cy="4370427"/>
          </a:xfrm>
          <a:prstGeom prst="rect">
            <a:avLst/>
          </a:prstGeom>
        </p:spPr>
        <p:txBody>
          <a:bodyPr wrap="square">
            <a:spAutoFit/>
          </a:bodyPr>
          <a:lstStyle/>
          <a:p>
            <a:r>
              <a:rPr lang="en-US" sz="3600" dirty="0">
                <a:latin typeface="Arial Black" panose="020B0A04020102020204" pitchFamily="34" charset="0"/>
              </a:rPr>
              <a:t>Importance of </a:t>
            </a:r>
            <a:r>
              <a:rPr lang="en-US" sz="3600" dirty="0" err="1">
                <a:latin typeface="Arial Black" panose="020B0A04020102020204" pitchFamily="34" charset="0"/>
              </a:rPr>
              <a:t>serotaxonomy</a:t>
            </a:r>
            <a:endParaRPr lang="en-US" sz="3600" dirty="0">
              <a:latin typeface="Arial Black" panose="020B0A04020102020204" pitchFamily="34" charset="0"/>
            </a:endParaRPr>
          </a:p>
          <a:p>
            <a:r>
              <a:rPr lang="en-US" dirty="0"/>
              <a:t> </a:t>
            </a:r>
          </a:p>
          <a:p>
            <a:pPr algn="just"/>
            <a:r>
              <a:rPr lang="en-US" sz="2800" dirty="0"/>
              <a:t>It determines the degree of similarity between species, genera, families etc. by comparing the reactions of antigens from various plant taxa with antibodies raised against the antigen of a given taxon.</a:t>
            </a:r>
          </a:p>
          <a:p>
            <a:pPr algn="just"/>
            <a:r>
              <a:rPr lang="en-US" sz="2800" dirty="0"/>
              <a:t> </a:t>
            </a:r>
          </a:p>
          <a:p>
            <a:pPr algn="just"/>
            <a:r>
              <a:rPr lang="en-US" sz="2800" dirty="0"/>
              <a:t>Example: 1. The assignment of </a:t>
            </a:r>
            <a:r>
              <a:rPr lang="en-US" sz="2800" dirty="0" err="1"/>
              <a:t>Phaseolus</a:t>
            </a:r>
            <a:r>
              <a:rPr lang="en-US" sz="2800" dirty="0"/>
              <a:t> aureus and P. mungo to the genus </a:t>
            </a:r>
            <a:r>
              <a:rPr lang="en-US" sz="2800" dirty="0" err="1"/>
              <a:t>Vigna</a:t>
            </a:r>
            <a:r>
              <a:rPr lang="en-US" sz="2800" dirty="0"/>
              <a:t> is strongly supported by serological evidence by </a:t>
            </a:r>
            <a:r>
              <a:rPr lang="en-US" sz="2800" dirty="0" err="1"/>
              <a:t>Chrispeels</a:t>
            </a:r>
            <a:r>
              <a:rPr lang="en-US" sz="2800" dirty="0"/>
              <a:t> and Gartner</a:t>
            </a:r>
          </a:p>
        </p:txBody>
      </p:sp>
    </p:spTree>
    <p:extLst>
      <p:ext uri="{BB962C8B-B14F-4D97-AF65-F5344CB8AC3E}">
        <p14:creationId xmlns:p14="http://schemas.microsoft.com/office/powerpoint/2010/main" val="139327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165" y="363071"/>
            <a:ext cx="10340788" cy="6252881"/>
          </a:xfrm>
          <a:prstGeom prst="rect">
            <a:avLst/>
          </a:prstGeom>
        </p:spPr>
      </p:pic>
    </p:spTree>
    <p:extLst>
      <p:ext uri="{BB962C8B-B14F-4D97-AF65-F5344CB8AC3E}">
        <p14:creationId xmlns:p14="http://schemas.microsoft.com/office/powerpoint/2010/main" val="3374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0272" y="228600"/>
            <a:ext cx="10555940" cy="6333565"/>
          </a:xfrm>
          <a:prstGeom prst="rect">
            <a:avLst/>
          </a:prstGeom>
        </p:spPr>
      </p:pic>
    </p:spTree>
    <p:extLst>
      <p:ext uri="{BB962C8B-B14F-4D97-AF65-F5344CB8AC3E}">
        <p14:creationId xmlns:p14="http://schemas.microsoft.com/office/powerpoint/2010/main" val="3717411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671" y="94130"/>
            <a:ext cx="11107270" cy="6562164"/>
          </a:xfrm>
          <a:prstGeom prst="rect">
            <a:avLst/>
          </a:prstGeom>
        </p:spPr>
      </p:pic>
    </p:spTree>
    <p:extLst>
      <p:ext uri="{BB962C8B-B14F-4D97-AF65-F5344CB8AC3E}">
        <p14:creationId xmlns:p14="http://schemas.microsoft.com/office/powerpoint/2010/main" val="106758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8871" y="268941"/>
            <a:ext cx="10542494" cy="6400799"/>
          </a:xfrm>
          <a:prstGeom prst="rect">
            <a:avLst/>
          </a:prstGeom>
        </p:spPr>
      </p:pic>
    </p:spTree>
    <p:extLst>
      <p:ext uri="{BB962C8B-B14F-4D97-AF65-F5344CB8AC3E}">
        <p14:creationId xmlns:p14="http://schemas.microsoft.com/office/powerpoint/2010/main" val="394211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72654" y="-2306173"/>
            <a:ext cx="6064624" cy="11672050"/>
          </a:xfrm>
          <a:prstGeom prst="rect">
            <a:avLst/>
          </a:prstGeom>
        </p:spPr>
      </p:pic>
    </p:spTree>
    <p:extLst>
      <p:ext uri="{BB962C8B-B14F-4D97-AF65-F5344CB8AC3E}">
        <p14:creationId xmlns:p14="http://schemas.microsoft.com/office/powerpoint/2010/main" val="383727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624" y="161365"/>
            <a:ext cx="10986247" cy="6602505"/>
          </a:xfrm>
          <a:prstGeom prst="rect">
            <a:avLst/>
          </a:prstGeom>
        </p:spPr>
      </p:pic>
    </p:spTree>
    <p:extLst>
      <p:ext uri="{BB962C8B-B14F-4D97-AF65-F5344CB8AC3E}">
        <p14:creationId xmlns:p14="http://schemas.microsoft.com/office/powerpoint/2010/main" val="3478779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457200"/>
            <a:ext cx="11241741" cy="6279776"/>
          </a:xfrm>
          <a:prstGeom prst="rect">
            <a:avLst/>
          </a:prstGeom>
        </p:spPr>
      </p:pic>
    </p:spTree>
    <p:extLst>
      <p:ext uri="{BB962C8B-B14F-4D97-AF65-F5344CB8AC3E}">
        <p14:creationId xmlns:p14="http://schemas.microsoft.com/office/powerpoint/2010/main" val="223683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4060" y="0"/>
            <a:ext cx="10300446" cy="6481482"/>
          </a:xfrm>
          <a:prstGeom prst="rect">
            <a:avLst/>
          </a:prstGeom>
        </p:spPr>
      </p:pic>
    </p:spTree>
    <p:extLst>
      <p:ext uri="{BB962C8B-B14F-4D97-AF65-F5344CB8AC3E}">
        <p14:creationId xmlns:p14="http://schemas.microsoft.com/office/powerpoint/2010/main" val="287389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165" y="0"/>
            <a:ext cx="10448365" cy="6468035"/>
          </a:xfrm>
          <a:prstGeom prst="rect">
            <a:avLst/>
          </a:prstGeom>
        </p:spPr>
      </p:pic>
    </p:spTree>
    <p:extLst>
      <p:ext uri="{BB962C8B-B14F-4D97-AF65-F5344CB8AC3E}">
        <p14:creationId xmlns:p14="http://schemas.microsoft.com/office/powerpoint/2010/main" val="123733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586418"/>
          </a:xfrm>
          <a:prstGeom prst="rect">
            <a:avLst/>
          </a:prstGeom>
        </p:spPr>
        <p:txBody>
          <a:bodyPr wrap="square">
            <a:spAutoFit/>
          </a:bodyPr>
          <a:lstStyle/>
          <a:p>
            <a:pPr algn="ctr"/>
            <a:r>
              <a:rPr lang="en-US" sz="4000" dirty="0">
                <a:latin typeface="Arial Black" panose="020B0A04020102020204" pitchFamily="34" charset="0"/>
              </a:rPr>
              <a:t>Chemotaxonomy</a:t>
            </a:r>
          </a:p>
          <a:p>
            <a:r>
              <a:rPr lang="en-US" dirty="0"/>
              <a:t> </a:t>
            </a:r>
          </a:p>
          <a:p>
            <a:pPr algn="just"/>
            <a:r>
              <a:rPr lang="en-US" sz="2800" dirty="0"/>
              <a:t>Various medicines, spices and preservatives obtained from plant have drawn the attention of Taxonomists. Study of various chemicals available in plants help to solve certain taxonomical problems. Chemotaxonomy is the scientific approach of classification of plants on the basis of their biochemical constituents. As proteins are more closely controlled by genes and less subjected to natural selection, it has been used at all hierarchical levels of classification starting from the rank of ‘variety’ up to the rank of division in plants. Proteins, amino acids, nucleic acids, peptides etc. are the most studied chemicals in chemotaxonomy</a:t>
            </a:r>
            <a:r>
              <a:rPr lang="en-US" sz="2800" dirty="0" smtClean="0"/>
              <a:t>.</a:t>
            </a:r>
          </a:p>
          <a:p>
            <a:pPr algn="just"/>
            <a:r>
              <a:rPr lang="en-US" sz="2800" dirty="0" smtClean="0"/>
              <a:t> </a:t>
            </a:r>
            <a:endParaRPr lang="en-US" sz="2800" dirty="0"/>
          </a:p>
          <a:p>
            <a:pPr algn="just"/>
            <a:r>
              <a:rPr lang="en-US" sz="2800" dirty="0"/>
              <a:t>The chemical characters can be divided into three main categories</a:t>
            </a:r>
            <a:r>
              <a:rPr lang="en-US" sz="2800" dirty="0" smtClean="0"/>
              <a:t>.</a:t>
            </a:r>
            <a:endParaRPr lang="en-US" sz="2800" dirty="0"/>
          </a:p>
          <a:p>
            <a:pPr algn="just"/>
            <a:r>
              <a:rPr lang="en-US" sz="2800" dirty="0"/>
              <a:t>1.        Easily visible characters like starch grains, silica etc</a:t>
            </a:r>
            <a:r>
              <a:rPr lang="en-US" sz="2800" dirty="0" smtClean="0"/>
              <a:t>.</a:t>
            </a:r>
            <a:endParaRPr lang="en-US" sz="2800" dirty="0"/>
          </a:p>
          <a:p>
            <a:pPr algn="just"/>
            <a:r>
              <a:rPr lang="en-US" sz="2800" dirty="0"/>
              <a:t>2.        Characters detected by chemical tests like </a:t>
            </a:r>
            <a:r>
              <a:rPr lang="en-US" sz="2800" dirty="0" err="1"/>
              <a:t>phenolics</a:t>
            </a:r>
            <a:r>
              <a:rPr lang="en-US" sz="2800" dirty="0"/>
              <a:t>, oil, fats, waxes etc</a:t>
            </a:r>
            <a:r>
              <a:rPr lang="en-US" sz="2800" dirty="0" smtClean="0"/>
              <a:t>.</a:t>
            </a:r>
            <a:endParaRPr lang="en-US" sz="2800" dirty="0"/>
          </a:p>
          <a:p>
            <a:pPr algn="just"/>
            <a:r>
              <a:rPr lang="en-US" sz="2800" dirty="0"/>
              <a:t>3.        Proteins</a:t>
            </a:r>
          </a:p>
        </p:txBody>
      </p:sp>
    </p:spTree>
    <p:extLst>
      <p:ext uri="{BB962C8B-B14F-4D97-AF65-F5344CB8AC3E}">
        <p14:creationId xmlns:p14="http://schemas.microsoft.com/office/powerpoint/2010/main" val="318321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47" y="1848562"/>
            <a:ext cx="9533965" cy="2585323"/>
          </a:xfrm>
          <a:prstGeom prst="rect">
            <a:avLst/>
          </a:prstGeom>
        </p:spPr>
        <p:txBody>
          <a:bodyPr wrap="square">
            <a:spAutoFit/>
          </a:bodyPr>
          <a:lstStyle/>
          <a:p>
            <a:r>
              <a:rPr lang="en-US" sz="3200" dirty="0">
                <a:latin typeface="Arial Black" panose="020B0A04020102020204" pitchFamily="34" charset="0"/>
              </a:rPr>
              <a:t>Aims of chemotaxonomy</a:t>
            </a:r>
          </a:p>
          <a:p>
            <a:r>
              <a:rPr lang="en-US" dirty="0"/>
              <a:t> </a:t>
            </a:r>
          </a:p>
          <a:p>
            <a:r>
              <a:rPr lang="en-US" sz="2800" dirty="0"/>
              <a:t>1.        To develop taxonomic characters which may improve existing system of plant classification.</a:t>
            </a:r>
          </a:p>
          <a:p>
            <a:r>
              <a:rPr lang="en-US" sz="2800" dirty="0"/>
              <a:t> </a:t>
            </a:r>
          </a:p>
          <a:p>
            <a:r>
              <a:rPr lang="en-US" sz="2800" dirty="0"/>
              <a:t>2.        To improve present day knowledge of phylogeny of plants.</a:t>
            </a:r>
          </a:p>
        </p:txBody>
      </p:sp>
    </p:spTree>
    <p:extLst>
      <p:ext uri="{BB962C8B-B14F-4D97-AF65-F5344CB8AC3E}">
        <p14:creationId xmlns:p14="http://schemas.microsoft.com/office/powerpoint/2010/main" val="1531894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541" y="336176"/>
            <a:ext cx="11376212" cy="6373906"/>
          </a:xfrm>
          <a:prstGeom prst="rect">
            <a:avLst/>
          </a:prstGeom>
        </p:spPr>
      </p:pic>
    </p:spTree>
    <p:extLst>
      <p:ext uri="{BB962C8B-B14F-4D97-AF65-F5344CB8AC3E}">
        <p14:creationId xmlns:p14="http://schemas.microsoft.com/office/powerpoint/2010/main" val="129929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542" y="215154"/>
            <a:ext cx="10645587" cy="6360458"/>
          </a:xfrm>
          <a:prstGeom prst="rect">
            <a:avLst/>
          </a:prstGeom>
        </p:spPr>
      </p:pic>
    </p:spTree>
    <p:extLst>
      <p:ext uri="{BB962C8B-B14F-4D97-AF65-F5344CB8AC3E}">
        <p14:creationId xmlns:p14="http://schemas.microsoft.com/office/powerpoint/2010/main" val="418380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8530" y="0"/>
            <a:ext cx="10542494" cy="6858000"/>
          </a:xfrm>
          <a:prstGeom prst="rect">
            <a:avLst/>
          </a:prstGeom>
        </p:spPr>
      </p:pic>
    </p:spTree>
    <p:extLst>
      <p:ext uri="{BB962C8B-B14F-4D97-AF65-F5344CB8AC3E}">
        <p14:creationId xmlns:p14="http://schemas.microsoft.com/office/powerpoint/2010/main" val="143378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565" y="147918"/>
            <a:ext cx="11403106" cy="6710082"/>
          </a:xfrm>
          <a:prstGeom prst="rect">
            <a:avLst/>
          </a:prstGeom>
        </p:spPr>
      </p:pic>
    </p:spTree>
    <p:extLst>
      <p:ext uri="{BB962C8B-B14F-4D97-AF65-F5344CB8AC3E}">
        <p14:creationId xmlns:p14="http://schemas.microsoft.com/office/powerpoint/2010/main" val="385032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6999" y="-2667004"/>
            <a:ext cx="6858004" cy="12192001"/>
          </a:xfrm>
          <a:prstGeom prst="rect">
            <a:avLst/>
          </a:prstGeom>
        </p:spPr>
      </p:pic>
    </p:spTree>
    <p:extLst>
      <p:ext uri="{BB962C8B-B14F-4D97-AF65-F5344CB8AC3E}">
        <p14:creationId xmlns:p14="http://schemas.microsoft.com/office/powerpoint/2010/main" val="1435512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929" y="147918"/>
            <a:ext cx="10690412" cy="6602506"/>
          </a:xfrm>
          <a:prstGeom prst="rect">
            <a:avLst/>
          </a:prstGeom>
        </p:spPr>
      </p:pic>
    </p:spTree>
    <p:extLst>
      <p:ext uri="{BB962C8B-B14F-4D97-AF65-F5344CB8AC3E}">
        <p14:creationId xmlns:p14="http://schemas.microsoft.com/office/powerpoint/2010/main" val="332796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1635" y="215153"/>
            <a:ext cx="10434918" cy="6373905"/>
          </a:xfrm>
          <a:prstGeom prst="rect">
            <a:avLst/>
          </a:prstGeom>
        </p:spPr>
      </p:pic>
    </p:spTree>
    <p:extLst>
      <p:ext uri="{BB962C8B-B14F-4D97-AF65-F5344CB8AC3E}">
        <p14:creationId xmlns:p14="http://schemas.microsoft.com/office/powerpoint/2010/main" val="2644458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42048"/>
            <a:ext cx="10623175" cy="6615952"/>
          </a:xfrm>
          <a:prstGeom prst="rect">
            <a:avLst/>
          </a:prstGeom>
        </p:spPr>
      </p:pic>
    </p:spTree>
    <p:extLst>
      <p:ext uri="{BB962C8B-B14F-4D97-AF65-F5344CB8AC3E}">
        <p14:creationId xmlns:p14="http://schemas.microsoft.com/office/powerpoint/2010/main" val="130254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64" y="0"/>
            <a:ext cx="10802471" cy="658906"/>
          </a:xfrm>
        </p:spPr>
        <p:txBody>
          <a:bodyPr>
            <a:normAutofit/>
          </a:bodyPr>
          <a:lstStyle/>
          <a:p>
            <a:r>
              <a:rPr lang="en-US" sz="3200" dirty="0" smtClean="0">
                <a:latin typeface="Arial Black" panose="020B0A04020102020204" pitchFamily="34" charset="0"/>
              </a:rPr>
              <a:t>Difference between Alpha &amp; Omega Taxonomy</a:t>
            </a:r>
            <a:endParaRPr lang="en-IN" sz="32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2272553" y="658906"/>
            <a:ext cx="8256494" cy="6199094"/>
          </a:xfrm>
          <a:prstGeom prst="rect">
            <a:avLst/>
          </a:prstGeom>
        </p:spPr>
      </p:pic>
    </p:spTree>
    <p:extLst>
      <p:ext uri="{BB962C8B-B14F-4D97-AF65-F5344CB8AC3E}">
        <p14:creationId xmlns:p14="http://schemas.microsoft.com/office/powerpoint/2010/main" val="367326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659883"/>
            <a:ext cx="11134164" cy="5663089"/>
          </a:xfrm>
          <a:prstGeom prst="rect">
            <a:avLst/>
          </a:prstGeom>
        </p:spPr>
        <p:txBody>
          <a:bodyPr wrap="square">
            <a:spAutoFit/>
          </a:bodyPr>
          <a:lstStyle/>
          <a:p>
            <a:pPr algn="ctr"/>
            <a:r>
              <a:rPr lang="en-US" sz="2800" dirty="0" smtClean="0">
                <a:latin typeface="Arial Black" panose="020B0A04020102020204" pitchFamily="34" charset="0"/>
              </a:rPr>
              <a:t>Modern trends in taxonomy</a:t>
            </a:r>
          </a:p>
          <a:p>
            <a:endParaRPr lang="en-US" dirty="0" smtClean="0"/>
          </a:p>
          <a:p>
            <a:r>
              <a:rPr lang="en-US" dirty="0" smtClean="0"/>
              <a:t> </a:t>
            </a:r>
          </a:p>
          <a:p>
            <a:endParaRPr lang="en-US" dirty="0" smtClean="0"/>
          </a:p>
          <a:p>
            <a:pPr algn="just"/>
            <a:r>
              <a:rPr lang="en-US" sz="2800" dirty="0" smtClean="0"/>
              <a:t>	Taxonomists now accept that, the morphological characters alone should not be considered in systematic classification of plants. The complete knowledge of taxonomy is possible with the principles of various disciplines like Cytology, Genetics, Anatomy, Physiology, Geographical Distribution, Embryology, Ecology, Palynology, Phenology, Bio-Chemistry, Numerical Taxonomy and Transplant Experiments. These have been found to be useful in solving some of the taxonomical problems by providing additional characters. It has changed the face of classification from alpha (classical) to omega (modern kind). Thus the new systematic has evolved into a better taxonomy.</a:t>
            </a:r>
            <a:endParaRPr lang="en-IN" sz="2800" dirty="0"/>
          </a:p>
        </p:txBody>
      </p:sp>
    </p:spTree>
    <p:extLst>
      <p:ext uri="{BB962C8B-B14F-4D97-AF65-F5344CB8AC3E}">
        <p14:creationId xmlns:p14="http://schemas.microsoft.com/office/powerpoint/2010/main" val="19281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59" y="188260"/>
            <a:ext cx="10555940" cy="6575611"/>
          </a:xfrm>
          <a:prstGeom prst="rect">
            <a:avLst/>
          </a:prstGeom>
        </p:spPr>
      </p:pic>
    </p:spTree>
    <p:extLst>
      <p:ext uri="{BB962C8B-B14F-4D97-AF65-F5344CB8AC3E}">
        <p14:creationId xmlns:p14="http://schemas.microsoft.com/office/powerpoint/2010/main" val="165810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954" y="470648"/>
            <a:ext cx="10327340" cy="6387352"/>
          </a:xfrm>
          <a:prstGeom prst="rect">
            <a:avLst/>
          </a:prstGeom>
        </p:spPr>
      </p:pic>
    </p:spTree>
    <p:extLst>
      <p:ext uri="{BB962C8B-B14F-4D97-AF65-F5344CB8AC3E}">
        <p14:creationId xmlns:p14="http://schemas.microsoft.com/office/powerpoint/2010/main" val="253548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4024" y="430306"/>
            <a:ext cx="10354235" cy="6104965"/>
          </a:xfrm>
          <a:prstGeom prst="rect">
            <a:avLst/>
          </a:prstGeom>
        </p:spPr>
      </p:pic>
    </p:spTree>
    <p:extLst>
      <p:ext uri="{BB962C8B-B14F-4D97-AF65-F5344CB8AC3E}">
        <p14:creationId xmlns:p14="http://schemas.microsoft.com/office/powerpoint/2010/main" val="105983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431</Words>
  <Application>Microsoft Office PowerPoint</Application>
  <PresentationFormat>Widescreen</PresentationFormat>
  <Paragraphs>37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Black</vt:lpstr>
      <vt:lpstr>Calibri</vt:lpstr>
      <vt:lpstr>Calibri Light</vt:lpstr>
      <vt:lpstr>Office Theme</vt:lpstr>
      <vt:lpstr>Taxonomic Studies</vt:lpstr>
      <vt:lpstr>PowerPoint Presentation</vt:lpstr>
      <vt:lpstr>PowerPoint Presentation</vt:lpstr>
      <vt:lpstr>PowerPoint Presentation</vt:lpstr>
      <vt:lpstr>Difference between Alpha &amp; Omega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Taxonomic Studies</dc:title>
  <dc:creator>Habibur Rahman</dc:creator>
  <cp:lastModifiedBy>Habibur Rahman</cp:lastModifiedBy>
  <cp:revision>13</cp:revision>
  <dcterms:created xsi:type="dcterms:W3CDTF">2021-05-28T15:39:42Z</dcterms:created>
  <dcterms:modified xsi:type="dcterms:W3CDTF">2021-05-28T17:51:38Z</dcterms:modified>
</cp:coreProperties>
</file>