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3"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04B863-B204-4890-BFEC-CDDC8CCBF3FA}" type="datetimeFigureOut">
              <a:rPr lang="en-IN" smtClean="0"/>
              <a:t>08-10-2020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F277D0-69E7-4684-BCD6-EE417FE345F2}" type="slidenum">
              <a:rPr lang="en-IN" smtClean="0"/>
              <a:t>‹#›</a:t>
            </a:fld>
            <a:endParaRPr lang="en-IN"/>
          </a:p>
        </p:txBody>
      </p:sp>
    </p:spTree>
    <p:extLst>
      <p:ext uri="{BB962C8B-B14F-4D97-AF65-F5344CB8AC3E}">
        <p14:creationId xmlns:p14="http://schemas.microsoft.com/office/powerpoint/2010/main" val="257343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04B863-B204-4890-BFEC-CDDC8CCBF3FA}" type="datetimeFigureOut">
              <a:rPr lang="en-IN" smtClean="0"/>
              <a:t>08-10-2020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F277D0-69E7-4684-BCD6-EE417FE345F2}" type="slidenum">
              <a:rPr lang="en-IN" smtClean="0"/>
              <a:t>‹#›</a:t>
            </a:fld>
            <a:endParaRPr lang="en-IN"/>
          </a:p>
        </p:txBody>
      </p:sp>
    </p:spTree>
    <p:extLst>
      <p:ext uri="{BB962C8B-B14F-4D97-AF65-F5344CB8AC3E}">
        <p14:creationId xmlns:p14="http://schemas.microsoft.com/office/powerpoint/2010/main" val="3383125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04B863-B204-4890-BFEC-CDDC8CCBF3FA}" type="datetimeFigureOut">
              <a:rPr lang="en-IN" smtClean="0"/>
              <a:t>08-10-2020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F277D0-69E7-4684-BCD6-EE417FE345F2}"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24922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04B863-B204-4890-BFEC-CDDC8CCBF3FA}" type="datetimeFigureOut">
              <a:rPr lang="en-IN" smtClean="0"/>
              <a:t>08-10-2020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F277D0-69E7-4684-BCD6-EE417FE345F2}" type="slidenum">
              <a:rPr lang="en-IN" smtClean="0"/>
              <a:t>‹#›</a:t>
            </a:fld>
            <a:endParaRPr lang="en-IN"/>
          </a:p>
        </p:txBody>
      </p:sp>
    </p:spTree>
    <p:extLst>
      <p:ext uri="{BB962C8B-B14F-4D97-AF65-F5344CB8AC3E}">
        <p14:creationId xmlns:p14="http://schemas.microsoft.com/office/powerpoint/2010/main" val="1634882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04B863-B204-4890-BFEC-CDDC8CCBF3FA}" type="datetimeFigureOut">
              <a:rPr lang="en-IN" smtClean="0"/>
              <a:t>08-10-2020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F277D0-69E7-4684-BCD6-EE417FE345F2}"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95276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04B863-B204-4890-BFEC-CDDC8CCBF3FA}" type="datetimeFigureOut">
              <a:rPr lang="en-IN" smtClean="0"/>
              <a:t>08-10-2020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F277D0-69E7-4684-BCD6-EE417FE345F2}" type="slidenum">
              <a:rPr lang="en-IN" smtClean="0"/>
              <a:t>‹#›</a:t>
            </a:fld>
            <a:endParaRPr lang="en-IN"/>
          </a:p>
        </p:txBody>
      </p:sp>
    </p:spTree>
    <p:extLst>
      <p:ext uri="{BB962C8B-B14F-4D97-AF65-F5344CB8AC3E}">
        <p14:creationId xmlns:p14="http://schemas.microsoft.com/office/powerpoint/2010/main" val="55165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04B863-B204-4890-BFEC-CDDC8CCBF3FA}" type="datetimeFigureOut">
              <a:rPr lang="en-IN" smtClean="0"/>
              <a:t>08-10-2020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F277D0-69E7-4684-BCD6-EE417FE345F2}" type="slidenum">
              <a:rPr lang="en-IN" smtClean="0"/>
              <a:t>‹#›</a:t>
            </a:fld>
            <a:endParaRPr lang="en-IN"/>
          </a:p>
        </p:txBody>
      </p:sp>
    </p:spTree>
    <p:extLst>
      <p:ext uri="{BB962C8B-B14F-4D97-AF65-F5344CB8AC3E}">
        <p14:creationId xmlns:p14="http://schemas.microsoft.com/office/powerpoint/2010/main" val="2949153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04B863-B204-4890-BFEC-CDDC8CCBF3FA}" type="datetimeFigureOut">
              <a:rPr lang="en-IN" smtClean="0"/>
              <a:t>08-10-2020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F277D0-69E7-4684-BCD6-EE417FE345F2}" type="slidenum">
              <a:rPr lang="en-IN" smtClean="0"/>
              <a:t>‹#›</a:t>
            </a:fld>
            <a:endParaRPr lang="en-IN"/>
          </a:p>
        </p:txBody>
      </p:sp>
    </p:spTree>
    <p:extLst>
      <p:ext uri="{BB962C8B-B14F-4D97-AF65-F5344CB8AC3E}">
        <p14:creationId xmlns:p14="http://schemas.microsoft.com/office/powerpoint/2010/main" val="2060897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04B863-B204-4890-BFEC-CDDC8CCBF3FA}" type="datetimeFigureOut">
              <a:rPr lang="en-IN" smtClean="0"/>
              <a:t>08-10-2020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F277D0-69E7-4684-BCD6-EE417FE345F2}" type="slidenum">
              <a:rPr lang="en-IN" smtClean="0"/>
              <a:t>‹#›</a:t>
            </a:fld>
            <a:endParaRPr lang="en-IN"/>
          </a:p>
        </p:txBody>
      </p:sp>
    </p:spTree>
    <p:extLst>
      <p:ext uri="{BB962C8B-B14F-4D97-AF65-F5344CB8AC3E}">
        <p14:creationId xmlns:p14="http://schemas.microsoft.com/office/powerpoint/2010/main" val="668959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04B863-B204-4890-BFEC-CDDC8CCBF3FA}" type="datetimeFigureOut">
              <a:rPr lang="en-IN" smtClean="0"/>
              <a:t>08-10-2020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F277D0-69E7-4684-BCD6-EE417FE345F2}" type="slidenum">
              <a:rPr lang="en-IN" smtClean="0"/>
              <a:t>‹#›</a:t>
            </a:fld>
            <a:endParaRPr lang="en-IN"/>
          </a:p>
        </p:txBody>
      </p:sp>
    </p:spTree>
    <p:extLst>
      <p:ext uri="{BB962C8B-B14F-4D97-AF65-F5344CB8AC3E}">
        <p14:creationId xmlns:p14="http://schemas.microsoft.com/office/powerpoint/2010/main" val="1057530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04B863-B204-4890-BFEC-CDDC8CCBF3FA}" type="datetimeFigureOut">
              <a:rPr lang="en-IN" smtClean="0"/>
              <a:t>08-10-2020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1F277D0-69E7-4684-BCD6-EE417FE345F2}" type="slidenum">
              <a:rPr lang="en-IN" smtClean="0"/>
              <a:t>‹#›</a:t>
            </a:fld>
            <a:endParaRPr lang="en-IN"/>
          </a:p>
        </p:txBody>
      </p:sp>
    </p:spTree>
    <p:extLst>
      <p:ext uri="{BB962C8B-B14F-4D97-AF65-F5344CB8AC3E}">
        <p14:creationId xmlns:p14="http://schemas.microsoft.com/office/powerpoint/2010/main" val="1417364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04B863-B204-4890-BFEC-CDDC8CCBF3FA}" type="datetimeFigureOut">
              <a:rPr lang="en-IN" smtClean="0"/>
              <a:t>08-10-2020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1F277D0-69E7-4684-BCD6-EE417FE345F2}" type="slidenum">
              <a:rPr lang="en-IN" smtClean="0"/>
              <a:t>‹#›</a:t>
            </a:fld>
            <a:endParaRPr lang="en-IN"/>
          </a:p>
        </p:txBody>
      </p:sp>
    </p:spTree>
    <p:extLst>
      <p:ext uri="{BB962C8B-B14F-4D97-AF65-F5344CB8AC3E}">
        <p14:creationId xmlns:p14="http://schemas.microsoft.com/office/powerpoint/2010/main" val="1659873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04B863-B204-4890-BFEC-CDDC8CCBF3FA}" type="datetimeFigureOut">
              <a:rPr lang="en-IN" smtClean="0"/>
              <a:t>08-10-2020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1F277D0-69E7-4684-BCD6-EE417FE345F2}" type="slidenum">
              <a:rPr lang="en-IN" smtClean="0"/>
              <a:t>‹#›</a:t>
            </a:fld>
            <a:endParaRPr lang="en-IN"/>
          </a:p>
        </p:txBody>
      </p:sp>
    </p:spTree>
    <p:extLst>
      <p:ext uri="{BB962C8B-B14F-4D97-AF65-F5344CB8AC3E}">
        <p14:creationId xmlns:p14="http://schemas.microsoft.com/office/powerpoint/2010/main" val="826567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04B863-B204-4890-BFEC-CDDC8CCBF3FA}" type="datetimeFigureOut">
              <a:rPr lang="en-IN" smtClean="0"/>
              <a:t>08-10-2020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1F277D0-69E7-4684-BCD6-EE417FE345F2}" type="slidenum">
              <a:rPr lang="en-IN" smtClean="0"/>
              <a:t>‹#›</a:t>
            </a:fld>
            <a:endParaRPr lang="en-IN"/>
          </a:p>
        </p:txBody>
      </p:sp>
    </p:spTree>
    <p:extLst>
      <p:ext uri="{BB962C8B-B14F-4D97-AF65-F5344CB8AC3E}">
        <p14:creationId xmlns:p14="http://schemas.microsoft.com/office/powerpoint/2010/main" val="718398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04B863-B204-4890-BFEC-CDDC8CCBF3FA}" type="datetimeFigureOut">
              <a:rPr lang="en-IN" smtClean="0"/>
              <a:t>08-10-2020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1F277D0-69E7-4684-BCD6-EE417FE345F2}" type="slidenum">
              <a:rPr lang="en-IN" smtClean="0"/>
              <a:t>‹#›</a:t>
            </a:fld>
            <a:endParaRPr lang="en-IN"/>
          </a:p>
        </p:txBody>
      </p:sp>
    </p:spTree>
    <p:extLst>
      <p:ext uri="{BB962C8B-B14F-4D97-AF65-F5344CB8AC3E}">
        <p14:creationId xmlns:p14="http://schemas.microsoft.com/office/powerpoint/2010/main" val="1007458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04B863-B204-4890-BFEC-CDDC8CCBF3FA}" type="datetimeFigureOut">
              <a:rPr lang="en-IN" smtClean="0"/>
              <a:t>08-10-2020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1F277D0-69E7-4684-BCD6-EE417FE345F2}" type="slidenum">
              <a:rPr lang="en-IN" smtClean="0"/>
              <a:t>‹#›</a:t>
            </a:fld>
            <a:endParaRPr lang="en-IN"/>
          </a:p>
        </p:txBody>
      </p:sp>
    </p:spTree>
    <p:extLst>
      <p:ext uri="{BB962C8B-B14F-4D97-AF65-F5344CB8AC3E}">
        <p14:creationId xmlns:p14="http://schemas.microsoft.com/office/powerpoint/2010/main" val="2806923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04B863-B204-4890-BFEC-CDDC8CCBF3FA}" type="datetimeFigureOut">
              <a:rPr lang="en-IN" smtClean="0"/>
              <a:t>08-10-2020</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1F277D0-69E7-4684-BCD6-EE417FE345F2}" type="slidenum">
              <a:rPr lang="en-IN" smtClean="0"/>
              <a:t>‹#›</a:t>
            </a:fld>
            <a:endParaRPr lang="en-IN"/>
          </a:p>
        </p:txBody>
      </p:sp>
    </p:spTree>
    <p:extLst>
      <p:ext uri="{BB962C8B-B14F-4D97-AF65-F5344CB8AC3E}">
        <p14:creationId xmlns:p14="http://schemas.microsoft.com/office/powerpoint/2010/main" val="2266834812"/>
      </p:ext>
    </p:extLst>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5" r:id="rId12"/>
    <p:sldLayoutId id="2147483936" r:id="rId13"/>
    <p:sldLayoutId id="2147483937" r:id="rId14"/>
    <p:sldLayoutId id="2147483938" r:id="rId15"/>
    <p:sldLayoutId id="214748393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A98D1-0EFC-4CCA-9703-112DCA2F10AF}"/>
              </a:ext>
            </a:extLst>
          </p:cNvPr>
          <p:cNvSpPr>
            <a:spLocks noGrp="1"/>
          </p:cNvSpPr>
          <p:nvPr>
            <p:ph type="title"/>
          </p:nvPr>
        </p:nvSpPr>
        <p:spPr>
          <a:xfrm>
            <a:off x="677334" y="2503054"/>
            <a:ext cx="8596668" cy="1348509"/>
          </a:xfrm>
        </p:spPr>
        <p:txBody>
          <a:bodyPr>
            <a:normAutofit/>
          </a:bodyPr>
          <a:lstStyle/>
          <a:p>
            <a:r>
              <a:rPr lang="en-US" dirty="0"/>
              <a:t> DEMOGRAPHIC TRANSITION MODEL</a:t>
            </a:r>
            <a:endParaRPr lang="en-IN" dirty="0"/>
          </a:p>
        </p:txBody>
      </p:sp>
    </p:spTree>
    <p:extLst>
      <p:ext uri="{BB962C8B-B14F-4D97-AF65-F5344CB8AC3E}">
        <p14:creationId xmlns:p14="http://schemas.microsoft.com/office/powerpoint/2010/main" val="135810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D1BAD-8291-4E8F-99DF-D8A2F2AFF165}"/>
              </a:ext>
            </a:extLst>
          </p:cNvPr>
          <p:cNvSpPr>
            <a:spLocks noGrp="1"/>
          </p:cNvSpPr>
          <p:nvPr>
            <p:ph type="title"/>
          </p:nvPr>
        </p:nvSpPr>
        <p:spPr/>
        <p:txBody>
          <a:bodyPr>
            <a:normAutofit/>
          </a:bodyPr>
          <a:lstStyle/>
          <a:p>
            <a:r>
              <a:rPr lang="en-US" dirty="0"/>
              <a:t>INDIA AND DEMOGRAPHIC TRANSITION MODEL</a:t>
            </a:r>
            <a:endParaRPr lang="en-IN" dirty="0"/>
          </a:p>
        </p:txBody>
      </p:sp>
      <p:sp>
        <p:nvSpPr>
          <p:cNvPr id="3" name="Content Placeholder 2">
            <a:extLst>
              <a:ext uri="{FF2B5EF4-FFF2-40B4-BE49-F238E27FC236}">
                <a16:creationId xmlns:a16="http://schemas.microsoft.com/office/drawing/2014/main" id="{7E8247C9-5DBB-4594-A592-B2E2FACF27D3}"/>
              </a:ext>
            </a:extLst>
          </p:cNvPr>
          <p:cNvSpPr>
            <a:spLocks noGrp="1"/>
          </p:cNvSpPr>
          <p:nvPr>
            <p:ph idx="1"/>
          </p:nvPr>
        </p:nvSpPr>
        <p:spPr/>
        <p:txBody>
          <a:bodyPr>
            <a:normAutofit/>
          </a:bodyPr>
          <a:lstStyle/>
          <a:p>
            <a:endParaRPr lang="en-US" dirty="0"/>
          </a:p>
          <a:p>
            <a:r>
              <a:rPr lang="en-IN" dirty="0"/>
              <a:t>India too is following the demographic transition model. </a:t>
            </a:r>
          </a:p>
          <a:p>
            <a:r>
              <a:rPr lang="en-IN" dirty="0"/>
              <a:t>Death rate began to fall after 1920 but the birth rate remained high up to 1960s resulting in huge population growth.</a:t>
            </a:r>
          </a:p>
          <a:p>
            <a:r>
              <a:rPr lang="en-IN" dirty="0"/>
              <a:t>India witnessed a small decline in population in the last decade.</a:t>
            </a:r>
          </a:p>
          <a:p>
            <a:r>
              <a:rPr lang="en-IN" dirty="0"/>
              <a:t>The population pyramid </a:t>
            </a:r>
            <a:r>
              <a:rPr lang="en-IN" dirty="0" err="1"/>
              <a:t>wasa</a:t>
            </a:r>
            <a:r>
              <a:rPr lang="en-IN" dirty="0"/>
              <a:t> wide at the bottom but by 2001 the bottom is narrowed and a bulge is moving upward suggesting fall in fertility</a:t>
            </a:r>
          </a:p>
          <a:p>
            <a:r>
              <a:rPr lang="en-IN" dirty="0"/>
              <a:t>Population dividend has been seen in population structure which is a positive indication showing less dependent population.</a:t>
            </a:r>
          </a:p>
        </p:txBody>
      </p:sp>
    </p:spTree>
    <p:extLst>
      <p:ext uri="{BB962C8B-B14F-4D97-AF65-F5344CB8AC3E}">
        <p14:creationId xmlns:p14="http://schemas.microsoft.com/office/powerpoint/2010/main" val="3724794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1A127-6D97-43EB-82FE-D47E43F80432}"/>
              </a:ext>
            </a:extLst>
          </p:cNvPr>
          <p:cNvSpPr>
            <a:spLocks noGrp="1"/>
          </p:cNvSpPr>
          <p:nvPr>
            <p:ph type="title"/>
          </p:nvPr>
        </p:nvSpPr>
        <p:spPr/>
        <p:txBody>
          <a:bodyPr/>
          <a:lstStyle/>
          <a:p>
            <a:r>
              <a:rPr lang="en-US" dirty="0"/>
              <a:t>CRITICISM</a:t>
            </a:r>
            <a:endParaRPr lang="en-IN" dirty="0"/>
          </a:p>
        </p:txBody>
      </p:sp>
      <p:sp>
        <p:nvSpPr>
          <p:cNvPr id="3" name="Content Placeholder 2">
            <a:extLst>
              <a:ext uri="{FF2B5EF4-FFF2-40B4-BE49-F238E27FC236}">
                <a16:creationId xmlns:a16="http://schemas.microsoft.com/office/drawing/2014/main" id="{DA90FCF4-6C59-4712-AF6C-5AFFC247BD22}"/>
              </a:ext>
            </a:extLst>
          </p:cNvPr>
          <p:cNvSpPr>
            <a:spLocks noGrp="1"/>
          </p:cNvSpPr>
          <p:nvPr>
            <p:ph idx="1"/>
          </p:nvPr>
        </p:nvSpPr>
        <p:spPr/>
        <p:txBody>
          <a:bodyPr>
            <a:normAutofit/>
          </a:bodyPr>
          <a:lstStyle/>
          <a:p>
            <a:r>
              <a:rPr lang="en-US" dirty="0"/>
              <a:t>It can only predict the future of population growth pattern but can not always speak the reality.</a:t>
            </a:r>
          </a:p>
          <a:p>
            <a:r>
              <a:rPr lang="en-US" dirty="0"/>
              <a:t>Population growth includes three primary factors </a:t>
            </a:r>
            <a:r>
              <a:rPr lang="en-US" dirty="0" err="1"/>
              <a:t>i.e</a:t>
            </a:r>
            <a:r>
              <a:rPr lang="en-US" dirty="0"/>
              <a:t> birth </a:t>
            </a:r>
            <a:r>
              <a:rPr lang="en-US" dirty="0" err="1"/>
              <a:t>rate,death</a:t>
            </a:r>
            <a:r>
              <a:rPr lang="en-US" dirty="0"/>
              <a:t> rate and </a:t>
            </a:r>
            <a:r>
              <a:rPr lang="en-US" dirty="0" err="1"/>
              <a:t>migration.but</a:t>
            </a:r>
            <a:r>
              <a:rPr lang="en-US" dirty="0"/>
              <a:t> this model is silent on the migration factor.</a:t>
            </a:r>
          </a:p>
          <a:p>
            <a:r>
              <a:rPr lang="en-US" dirty="0"/>
              <a:t>This model fails to explain the exact time needed to pass from one stage to the next stage</a:t>
            </a:r>
          </a:p>
          <a:p>
            <a:r>
              <a:rPr lang="en-US" dirty="0"/>
              <a:t>This model has shown different time period in different continents to pass through various stages.</a:t>
            </a:r>
          </a:p>
          <a:p>
            <a:r>
              <a:rPr lang="en-US" dirty="0"/>
              <a:t>This model does not include the social factors like education of women which lowers birth rate.</a:t>
            </a:r>
          </a:p>
          <a:p>
            <a:endParaRPr lang="en-IN" dirty="0"/>
          </a:p>
        </p:txBody>
      </p:sp>
    </p:spTree>
    <p:extLst>
      <p:ext uri="{BB962C8B-B14F-4D97-AF65-F5344CB8AC3E}">
        <p14:creationId xmlns:p14="http://schemas.microsoft.com/office/powerpoint/2010/main" val="135893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0AE14-CB7F-4C66-8C5F-7AF375A6944E}"/>
              </a:ext>
            </a:extLst>
          </p:cNvPr>
          <p:cNvSpPr>
            <a:spLocks noGrp="1"/>
          </p:cNvSpPr>
          <p:nvPr>
            <p:ph type="title"/>
          </p:nvPr>
        </p:nvSpPr>
        <p:spPr/>
        <p:txBody>
          <a:bodyPr/>
          <a:lstStyle/>
          <a:p>
            <a:r>
              <a:rPr lang="en-US" dirty="0"/>
              <a:t>Thank you</a:t>
            </a:r>
            <a:endParaRPr lang="en-IN" dirty="0"/>
          </a:p>
        </p:txBody>
      </p:sp>
      <p:sp>
        <p:nvSpPr>
          <p:cNvPr id="3" name="Text Placeholder 2">
            <a:extLst>
              <a:ext uri="{FF2B5EF4-FFF2-40B4-BE49-F238E27FC236}">
                <a16:creationId xmlns:a16="http://schemas.microsoft.com/office/drawing/2014/main" id="{7996EB17-F38B-4C60-8B8F-F8BD269E0CD4}"/>
              </a:ext>
            </a:extLst>
          </p:cNvPr>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4256576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94AD0-850F-4CAA-92A0-E4EFCB3311A6}"/>
              </a:ext>
            </a:extLst>
          </p:cNvPr>
          <p:cNvSpPr>
            <a:spLocks noGrp="1"/>
          </p:cNvSpPr>
          <p:nvPr>
            <p:ph type="title"/>
          </p:nvPr>
        </p:nvSpPr>
        <p:spPr/>
        <p:txBody>
          <a:bodyPr>
            <a:normAutofit/>
          </a:bodyPr>
          <a:lstStyle/>
          <a:p>
            <a:r>
              <a:rPr lang="en-US" dirty="0"/>
              <a:t>WHAT IS DEMOGRAPHIC TRANSITION MODEL?</a:t>
            </a:r>
            <a:endParaRPr lang="en-IN" dirty="0"/>
          </a:p>
        </p:txBody>
      </p:sp>
      <p:sp>
        <p:nvSpPr>
          <p:cNvPr id="3" name="Content Placeholder 2">
            <a:extLst>
              <a:ext uri="{FF2B5EF4-FFF2-40B4-BE49-F238E27FC236}">
                <a16:creationId xmlns:a16="http://schemas.microsoft.com/office/drawing/2014/main" id="{86E9C927-8657-4821-8965-90452518E2C7}"/>
              </a:ext>
            </a:extLst>
          </p:cNvPr>
          <p:cNvSpPr>
            <a:spLocks noGrp="1"/>
          </p:cNvSpPr>
          <p:nvPr>
            <p:ph idx="1"/>
          </p:nvPr>
        </p:nvSpPr>
        <p:spPr/>
        <p:txBody>
          <a:bodyPr/>
          <a:lstStyle/>
          <a:p>
            <a:endParaRPr lang="en-US" dirty="0"/>
          </a:p>
          <a:p>
            <a:endParaRPr lang="en-US" dirty="0"/>
          </a:p>
          <a:p>
            <a:r>
              <a:rPr lang="en-US" dirty="0"/>
              <a:t>It is a phenomenon which refers to the historical shift from high birth rates and high infant death rates in societies with minimal technology ,education and economic development, to low birth rates and low death rates in societies with advanced technology, education and economic development, as well as stages between these scenarios.</a:t>
            </a:r>
            <a:endParaRPr lang="en-IN" dirty="0"/>
          </a:p>
        </p:txBody>
      </p:sp>
    </p:spTree>
    <p:extLst>
      <p:ext uri="{BB962C8B-B14F-4D97-AF65-F5344CB8AC3E}">
        <p14:creationId xmlns:p14="http://schemas.microsoft.com/office/powerpoint/2010/main" val="3443371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5AA68-79A4-42D8-83C1-D88554AFAAAE}"/>
              </a:ext>
            </a:extLst>
          </p:cNvPr>
          <p:cNvSpPr>
            <a:spLocks noGrp="1"/>
          </p:cNvSpPr>
          <p:nvPr>
            <p:ph type="title"/>
          </p:nvPr>
        </p:nvSpPr>
        <p:spPr/>
        <p:txBody>
          <a:bodyPr/>
          <a:lstStyle/>
          <a:p>
            <a:r>
              <a:rPr lang="en-US" dirty="0"/>
              <a:t>Founders of the theory</a:t>
            </a:r>
            <a:endParaRPr lang="en-IN" dirty="0"/>
          </a:p>
        </p:txBody>
      </p:sp>
      <p:sp>
        <p:nvSpPr>
          <p:cNvPr id="3" name="Content Placeholder 2">
            <a:extLst>
              <a:ext uri="{FF2B5EF4-FFF2-40B4-BE49-F238E27FC236}">
                <a16:creationId xmlns:a16="http://schemas.microsoft.com/office/drawing/2014/main" id="{69283C82-902B-4916-A657-8167D334D32F}"/>
              </a:ext>
            </a:extLst>
          </p:cNvPr>
          <p:cNvSpPr>
            <a:spLocks noGrp="1"/>
          </p:cNvSpPr>
          <p:nvPr>
            <p:ph idx="1"/>
          </p:nvPr>
        </p:nvSpPr>
        <p:spPr/>
        <p:txBody>
          <a:bodyPr>
            <a:normAutofit/>
          </a:bodyPr>
          <a:lstStyle/>
          <a:p>
            <a:r>
              <a:rPr lang="en-US" sz="2400" dirty="0"/>
              <a:t>The theory is based on the interpretation of demographic history by Warren Thompson in the year 1929 but later on a formal representation of this theory was given by </a:t>
            </a:r>
            <a:r>
              <a:rPr lang="en-US" sz="2400" dirty="0" err="1"/>
              <a:t>Notestian</a:t>
            </a:r>
            <a:r>
              <a:rPr lang="en-US" sz="2400" dirty="0"/>
              <a:t> in 1950s.</a:t>
            </a:r>
            <a:endParaRPr lang="en-IN" sz="2400" dirty="0"/>
          </a:p>
        </p:txBody>
      </p:sp>
    </p:spTree>
    <p:extLst>
      <p:ext uri="{BB962C8B-B14F-4D97-AF65-F5344CB8AC3E}">
        <p14:creationId xmlns:p14="http://schemas.microsoft.com/office/powerpoint/2010/main" val="1688386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2BDE8-299D-4C5E-A294-9C73197CCD7A}"/>
              </a:ext>
            </a:extLst>
          </p:cNvPr>
          <p:cNvSpPr>
            <a:spLocks noGrp="1"/>
          </p:cNvSpPr>
          <p:nvPr>
            <p:ph type="title"/>
          </p:nvPr>
        </p:nvSpPr>
        <p:spPr/>
        <p:txBody>
          <a:bodyPr>
            <a:normAutofit/>
          </a:bodyPr>
          <a:lstStyle/>
          <a:p>
            <a:r>
              <a:rPr lang="en-US" dirty="0"/>
              <a:t>DIAGRAMMATIC REPRESENTATION OF THE MODEL</a:t>
            </a:r>
            <a:endParaRPr lang="en-IN" dirty="0"/>
          </a:p>
        </p:txBody>
      </p:sp>
      <p:pic>
        <p:nvPicPr>
          <p:cNvPr id="5" name="Content Placeholder 4">
            <a:extLst>
              <a:ext uri="{FF2B5EF4-FFF2-40B4-BE49-F238E27FC236}">
                <a16:creationId xmlns:a16="http://schemas.microsoft.com/office/drawing/2014/main" id="{574B56E5-DB06-4E77-BA3D-85069BD1785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4769" y="2248694"/>
            <a:ext cx="4762500" cy="3705225"/>
          </a:xfrm>
        </p:spPr>
      </p:pic>
    </p:spTree>
    <p:extLst>
      <p:ext uri="{BB962C8B-B14F-4D97-AF65-F5344CB8AC3E}">
        <p14:creationId xmlns:p14="http://schemas.microsoft.com/office/powerpoint/2010/main" val="1856577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C71B-0B6E-4D39-B7FB-40FCA69B18E3}"/>
              </a:ext>
            </a:extLst>
          </p:cNvPr>
          <p:cNvSpPr>
            <a:spLocks noGrp="1"/>
          </p:cNvSpPr>
          <p:nvPr>
            <p:ph type="title"/>
          </p:nvPr>
        </p:nvSpPr>
        <p:spPr/>
        <p:txBody>
          <a:bodyPr/>
          <a:lstStyle/>
          <a:p>
            <a:r>
              <a:rPr lang="en-US" dirty="0"/>
              <a:t>EXPLANATION OF THE MODEL</a:t>
            </a:r>
            <a:endParaRPr lang="en-IN" dirty="0"/>
          </a:p>
        </p:txBody>
      </p:sp>
      <p:sp>
        <p:nvSpPr>
          <p:cNvPr id="3" name="Content Placeholder 2">
            <a:extLst>
              <a:ext uri="{FF2B5EF4-FFF2-40B4-BE49-F238E27FC236}">
                <a16:creationId xmlns:a16="http://schemas.microsoft.com/office/drawing/2014/main" id="{A83CF524-F1C0-49D8-9D50-BC69E15B389E}"/>
              </a:ext>
            </a:extLst>
          </p:cNvPr>
          <p:cNvSpPr>
            <a:spLocks noGrp="1"/>
          </p:cNvSpPr>
          <p:nvPr>
            <p:ph idx="1"/>
          </p:nvPr>
        </p:nvSpPr>
        <p:spPr/>
        <p:txBody>
          <a:bodyPr>
            <a:normAutofit fontScale="92500" lnSpcReduction="10000"/>
          </a:bodyPr>
          <a:lstStyle/>
          <a:p>
            <a:pPr marL="0" indent="0">
              <a:buNone/>
            </a:pPr>
            <a:r>
              <a:rPr lang="en-US" dirty="0"/>
              <a:t>The theory consist of 4 stages-</a:t>
            </a:r>
          </a:p>
          <a:p>
            <a:pPr marL="0" indent="0">
              <a:buNone/>
            </a:pPr>
            <a:endParaRPr lang="en-US" dirty="0"/>
          </a:p>
          <a:p>
            <a:pPr marL="0" indent="0">
              <a:buNone/>
            </a:pPr>
            <a:r>
              <a:rPr lang="en-US" dirty="0"/>
              <a:t> </a:t>
            </a:r>
            <a:r>
              <a:rPr lang="en-US" sz="3200" dirty="0">
                <a:solidFill>
                  <a:srgbClr val="FF0000"/>
                </a:solidFill>
              </a:rPr>
              <a:t>FIRST  STAGE</a:t>
            </a:r>
            <a:endParaRPr lang="en-US" sz="3200" b="1" u="sng" dirty="0">
              <a:solidFill>
                <a:srgbClr val="FF0000"/>
              </a:solidFill>
            </a:endParaRPr>
          </a:p>
          <a:p>
            <a:endParaRPr lang="en-US" dirty="0"/>
          </a:p>
          <a:p>
            <a:r>
              <a:rPr lang="en-US" dirty="0"/>
              <a:t>Both the death rate and the birth rate remained very high.</a:t>
            </a:r>
          </a:p>
          <a:p>
            <a:pPr marL="0" indent="0">
              <a:buNone/>
            </a:pPr>
            <a:r>
              <a:rPr lang="en-US" dirty="0"/>
              <a:t> </a:t>
            </a:r>
          </a:p>
          <a:p>
            <a:r>
              <a:rPr lang="en-US" dirty="0"/>
              <a:t>The population growth is highly stationary.</a:t>
            </a:r>
          </a:p>
          <a:p>
            <a:endParaRPr lang="en-US" dirty="0"/>
          </a:p>
          <a:p>
            <a:r>
              <a:rPr lang="en-US" dirty="0"/>
              <a:t>Society was engaged in primary activities basically. </a:t>
            </a:r>
          </a:p>
          <a:p>
            <a:pPr marL="0" indent="0">
              <a:buNone/>
            </a:pPr>
            <a:r>
              <a:rPr lang="en-US" dirty="0"/>
              <a:t> </a:t>
            </a:r>
            <a:endParaRPr lang="en-IN" dirty="0"/>
          </a:p>
        </p:txBody>
      </p:sp>
    </p:spTree>
    <p:extLst>
      <p:ext uri="{BB962C8B-B14F-4D97-AF65-F5344CB8AC3E}">
        <p14:creationId xmlns:p14="http://schemas.microsoft.com/office/powerpoint/2010/main" val="3411224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6459A-98A3-4C76-9311-CACFB5D68C99}"/>
              </a:ext>
            </a:extLst>
          </p:cNvPr>
          <p:cNvSpPr>
            <a:spLocks noGrp="1"/>
          </p:cNvSpPr>
          <p:nvPr>
            <p:ph type="title"/>
          </p:nvPr>
        </p:nvSpPr>
        <p:spPr/>
        <p:txBody>
          <a:bodyPr/>
          <a:lstStyle/>
          <a:p>
            <a:r>
              <a:rPr lang="en-US" dirty="0"/>
              <a:t>Reasons for high birth and death rate</a:t>
            </a:r>
            <a:endParaRPr lang="en-IN" dirty="0"/>
          </a:p>
        </p:txBody>
      </p:sp>
      <p:sp>
        <p:nvSpPr>
          <p:cNvPr id="3" name="Text Placeholder 2">
            <a:extLst>
              <a:ext uri="{FF2B5EF4-FFF2-40B4-BE49-F238E27FC236}">
                <a16:creationId xmlns:a16="http://schemas.microsoft.com/office/drawing/2014/main" id="{81212014-06A9-4B81-B691-937E694590BC}"/>
              </a:ext>
            </a:extLst>
          </p:cNvPr>
          <p:cNvSpPr>
            <a:spLocks noGrp="1"/>
          </p:cNvSpPr>
          <p:nvPr>
            <p:ph type="body" idx="1"/>
          </p:nvPr>
        </p:nvSpPr>
        <p:spPr/>
        <p:txBody>
          <a:bodyPr/>
          <a:lstStyle/>
          <a:p>
            <a:r>
              <a:rPr lang="en-US" dirty="0"/>
              <a:t>High  BR   Reasons</a:t>
            </a:r>
            <a:endParaRPr lang="en-IN" dirty="0"/>
          </a:p>
        </p:txBody>
      </p:sp>
      <p:sp>
        <p:nvSpPr>
          <p:cNvPr id="4" name="Content Placeholder 3">
            <a:extLst>
              <a:ext uri="{FF2B5EF4-FFF2-40B4-BE49-F238E27FC236}">
                <a16:creationId xmlns:a16="http://schemas.microsoft.com/office/drawing/2014/main" id="{456C1AE7-F03F-45CD-BE0B-FC00AB608E48}"/>
              </a:ext>
            </a:extLst>
          </p:cNvPr>
          <p:cNvSpPr>
            <a:spLocks noGrp="1"/>
          </p:cNvSpPr>
          <p:nvPr>
            <p:ph sz="half" idx="2"/>
          </p:nvPr>
        </p:nvSpPr>
        <p:spPr/>
        <p:txBody>
          <a:bodyPr/>
          <a:lstStyle/>
          <a:p>
            <a:r>
              <a:rPr lang="en-US" dirty="0"/>
              <a:t>High infant mortality</a:t>
            </a:r>
          </a:p>
          <a:p>
            <a:r>
              <a:rPr lang="en-US" dirty="0"/>
              <a:t>Lack of contraceptives</a:t>
            </a:r>
          </a:p>
          <a:p>
            <a:r>
              <a:rPr lang="en-US" dirty="0"/>
              <a:t>Children were considered as economic assets</a:t>
            </a:r>
          </a:p>
          <a:p>
            <a:r>
              <a:rPr lang="en-US" dirty="0"/>
              <a:t>Large family was a social norm</a:t>
            </a:r>
          </a:p>
          <a:p>
            <a:endParaRPr lang="en-IN" dirty="0"/>
          </a:p>
        </p:txBody>
      </p:sp>
      <p:sp>
        <p:nvSpPr>
          <p:cNvPr id="5" name="Text Placeholder 4">
            <a:extLst>
              <a:ext uri="{FF2B5EF4-FFF2-40B4-BE49-F238E27FC236}">
                <a16:creationId xmlns:a16="http://schemas.microsoft.com/office/drawing/2014/main" id="{D3EE3373-1DC0-4913-B00B-D830BBB7CFDB}"/>
              </a:ext>
            </a:extLst>
          </p:cNvPr>
          <p:cNvSpPr>
            <a:spLocks noGrp="1"/>
          </p:cNvSpPr>
          <p:nvPr>
            <p:ph type="body" sz="quarter" idx="3"/>
          </p:nvPr>
        </p:nvSpPr>
        <p:spPr/>
        <p:txBody>
          <a:bodyPr/>
          <a:lstStyle/>
          <a:p>
            <a:r>
              <a:rPr lang="en-US" dirty="0"/>
              <a:t>High  DR  reasons</a:t>
            </a:r>
            <a:endParaRPr lang="en-IN" dirty="0"/>
          </a:p>
        </p:txBody>
      </p:sp>
      <p:sp>
        <p:nvSpPr>
          <p:cNvPr id="6" name="Content Placeholder 5">
            <a:extLst>
              <a:ext uri="{FF2B5EF4-FFF2-40B4-BE49-F238E27FC236}">
                <a16:creationId xmlns:a16="http://schemas.microsoft.com/office/drawing/2014/main" id="{152DDCCD-58BB-4C26-91FE-FD9FD8AF18F1}"/>
              </a:ext>
            </a:extLst>
          </p:cNvPr>
          <p:cNvSpPr>
            <a:spLocks noGrp="1"/>
          </p:cNvSpPr>
          <p:nvPr>
            <p:ph sz="quarter" idx="4"/>
          </p:nvPr>
        </p:nvSpPr>
        <p:spPr/>
        <p:txBody>
          <a:bodyPr/>
          <a:lstStyle/>
          <a:p>
            <a:r>
              <a:rPr lang="en-US" dirty="0"/>
              <a:t>Poor nutrition</a:t>
            </a:r>
          </a:p>
          <a:p>
            <a:r>
              <a:rPr lang="en-US" dirty="0"/>
              <a:t>Lack of medical facility</a:t>
            </a:r>
          </a:p>
          <a:p>
            <a:r>
              <a:rPr lang="en-US" dirty="0"/>
              <a:t>Poor sanitation</a:t>
            </a:r>
            <a:endParaRPr lang="en-IN" dirty="0"/>
          </a:p>
        </p:txBody>
      </p:sp>
    </p:spTree>
    <p:extLst>
      <p:ext uri="{BB962C8B-B14F-4D97-AF65-F5344CB8AC3E}">
        <p14:creationId xmlns:p14="http://schemas.microsoft.com/office/powerpoint/2010/main" val="2987522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EAFA-7674-4893-90E7-AA6B0BEF002D}"/>
              </a:ext>
            </a:extLst>
          </p:cNvPr>
          <p:cNvSpPr>
            <a:spLocks noGrp="1"/>
          </p:cNvSpPr>
          <p:nvPr>
            <p:ph type="title"/>
          </p:nvPr>
        </p:nvSpPr>
        <p:spPr/>
        <p:txBody>
          <a:bodyPr>
            <a:normAutofit/>
          </a:bodyPr>
          <a:lstStyle/>
          <a:p>
            <a:r>
              <a:rPr lang="en-US" sz="3200" dirty="0">
                <a:solidFill>
                  <a:schemeClr val="accent4"/>
                </a:solidFill>
              </a:rPr>
              <a:t>SECOND STAGE</a:t>
            </a:r>
            <a:endParaRPr lang="en-IN" sz="3200" dirty="0">
              <a:solidFill>
                <a:schemeClr val="accent4"/>
              </a:solidFill>
            </a:endParaRPr>
          </a:p>
        </p:txBody>
      </p:sp>
      <p:sp>
        <p:nvSpPr>
          <p:cNvPr id="3" name="Content Placeholder 2">
            <a:extLst>
              <a:ext uri="{FF2B5EF4-FFF2-40B4-BE49-F238E27FC236}">
                <a16:creationId xmlns:a16="http://schemas.microsoft.com/office/drawing/2014/main" id="{34E1F738-1DA6-42A1-9EA3-4B86CF54A869}"/>
              </a:ext>
            </a:extLst>
          </p:cNvPr>
          <p:cNvSpPr>
            <a:spLocks noGrp="1"/>
          </p:cNvSpPr>
          <p:nvPr>
            <p:ph idx="1"/>
          </p:nvPr>
        </p:nvSpPr>
        <p:spPr/>
        <p:txBody>
          <a:bodyPr>
            <a:normAutofit/>
          </a:bodyPr>
          <a:lstStyle/>
          <a:p>
            <a:endParaRPr lang="en-US" dirty="0"/>
          </a:p>
          <a:p>
            <a:r>
              <a:rPr lang="en-US" dirty="0"/>
              <a:t>The birth rate remains high as in the first stage</a:t>
            </a:r>
          </a:p>
          <a:p>
            <a:r>
              <a:rPr lang="en-US" dirty="0"/>
              <a:t>The death rate shows a declining trend</a:t>
            </a:r>
          </a:p>
          <a:p>
            <a:r>
              <a:rPr lang="en-US" dirty="0"/>
              <a:t>The population count increases at a slow pace</a:t>
            </a:r>
          </a:p>
          <a:p>
            <a:r>
              <a:rPr lang="en-US" dirty="0"/>
              <a:t>Death rate declines due to improved nutrition, improved medical care</a:t>
            </a:r>
          </a:p>
          <a:p>
            <a:pPr marL="0" indent="0">
              <a:buNone/>
            </a:pPr>
            <a:r>
              <a:rPr lang="en-US" dirty="0"/>
              <a:t>and better sanitation measures.</a:t>
            </a:r>
          </a:p>
          <a:p>
            <a:r>
              <a:rPr lang="en-US" dirty="0" err="1"/>
              <a:t>Zimbabwe,Kenya,Ghana</a:t>
            </a:r>
            <a:r>
              <a:rPr lang="en-US" dirty="0"/>
              <a:t>, Afghanistan are in this stage.</a:t>
            </a:r>
            <a:endParaRPr lang="en-IN" dirty="0"/>
          </a:p>
        </p:txBody>
      </p:sp>
    </p:spTree>
    <p:extLst>
      <p:ext uri="{BB962C8B-B14F-4D97-AF65-F5344CB8AC3E}">
        <p14:creationId xmlns:p14="http://schemas.microsoft.com/office/powerpoint/2010/main" val="3181945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498CF-C1FD-46D9-B5DB-D4E2DA43E871}"/>
              </a:ext>
            </a:extLst>
          </p:cNvPr>
          <p:cNvSpPr>
            <a:spLocks noGrp="1"/>
          </p:cNvSpPr>
          <p:nvPr>
            <p:ph type="title"/>
          </p:nvPr>
        </p:nvSpPr>
        <p:spPr/>
        <p:txBody>
          <a:bodyPr/>
          <a:lstStyle/>
          <a:p>
            <a:br>
              <a:rPr lang="en-US" dirty="0">
                <a:solidFill>
                  <a:srgbClr val="FF0000"/>
                </a:solidFill>
              </a:rPr>
            </a:br>
            <a:r>
              <a:rPr lang="en-US" dirty="0">
                <a:solidFill>
                  <a:srgbClr val="FF0000"/>
                </a:solidFill>
              </a:rPr>
              <a:t>THIRD STAGE</a:t>
            </a:r>
            <a:endParaRPr lang="en-IN" dirty="0">
              <a:solidFill>
                <a:srgbClr val="FF0000"/>
              </a:solidFill>
            </a:endParaRPr>
          </a:p>
        </p:txBody>
      </p:sp>
      <p:sp>
        <p:nvSpPr>
          <p:cNvPr id="3" name="Content Placeholder 2">
            <a:extLst>
              <a:ext uri="{FF2B5EF4-FFF2-40B4-BE49-F238E27FC236}">
                <a16:creationId xmlns:a16="http://schemas.microsoft.com/office/drawing/2014/main" id="{CA135131-B1BC-4880-B738-3FF9CD47E805}"/>
              </a:ext>
            </a:extLst>
          </p:cNvPr>
          <p:cNvSpPr>
            <a:spLocks noGrp="1"/>
          </p:cNvSpPr>
          <p:nvPr>
            <p:ph idx="1"/>
          </p:nvPr>
        </p:nvSpPr>
        <p:spPr/>
        <p:txBody>
          <a:bodyPr>
            <a:normAutofit/>
          </a:bodyPr>
          <a:lstStyle/>
          <a:p>
            <a:r>
              <a:rPr lang="en-US" dirty="0"/>
              <a:t>The birth rate shows a declining trend.</a:t>
            </a:r>
          </a:p>
          <a:p>
            <a:r>
              <a:rPr lang="en-US" dirty="0"/>
              <a:t>The death rate shows a constant trend which is little less than the second stage.</a:t>
            </a:r>
          </a:p>
          <a:p>
            <a:r>
              <a:rPr lang="en-US" dirty="0"/>
              <a:t>The birth rate falls due to access to contraception, urbanization, reduction in subsistence agriculture, increase in education of females.</a:t>
            </a:r>
          </a:p>
          <a:p>
            <a:r>
              <a:rPr lang="en-US" dirty="0"/>
              <a:t>Total population rises at its fastest rate at the start of this stage when the surplus of births over deaths is at its maximum. However towards the end of this stage the gap between the birth and the death reduces till birth outnumbers death. </a:t>
            </a:r>
          </a:p>
          <a:p>
            <a:r>
              <a:rPr lang="en-US" dirty="0"/>
              <a:t>Countries like </a:t>
            </a:r>
            <a:r>
              <a:rPr lang="en-US" dirty="0" err="1"/>
              <a:t>Jamaica,India,Malaysiya</a:t>
            </a:r>
            <a:r>
              <a:rPr lang="en-US" dirty="0"/>
              <a:t> have witnessed low birth rates</a:t>
            </a:r>
            <a:endParaRPr lang="en-IN" dirty="0"/>
          </a:p>
        </p:txBody>
      </p:sp>
    </p:spTree>
    <p:extLst>
      <p:ext uri="{BB962C8B-B14F-4D97-AF65-F5344CB8AC3E}">
        <p14:creationId xmlns:p14="http://schemas.microsoft.com/office/powerpoint/2010/main" val="1449023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979C-A719-4964-A092-06F389E9B7A7}"/>
              </a:ext>
            </a:extLst>
          </p:cNvPr>
          <p:cNvSpPr>
            <a:spLocks noGrp="1"/>
          </p:cNvSpPr>
          <p:nvPr>
            <p:ph type="title"/>
          </p:nvPr>
        </p:nvSpPr>
        <p:spPr/>
        <p:txBody>
          <a:bodyPr/>
          <a:lstStyle/>
          <a:p>
            <a:r>
              <a:rPr lang="en-US" dirty="0">
                <a:solidFill>
                  <a:srgbClr val="FF0000"/>
                </a:solidFill>
              </a:rPr>
              <a:t>FOURTH STAGE</a:t>
            </a:r>
            <a:endParaRPr lang="en-IN" dirty="0">
              <a:solidFill>
                <a:srgbClr val="FF0000"/>
              </a:solidFill>
            </a:endParaRPr>
          </a:p>
        </p:txBody>
      </p:sp>
      <p:sp>
        <p:nvSpPr>
          <p:cNvPr id="3" name="Content Placeholder 2">
            <a:extLst>
              <a:ext uri="{FF2B5EF4-FFF2-40B4-BE49-F238E27FC236}">
                <a16:creationId xmlns:a16="http://schemas.microsoft.com/office/drawing/2014/main" id="{733DCDF5-D19C-4B48-B2AF-1F8962F8F1C5}"/>
              </a:ext>
            </a:extLst>
          </p:cNvPr>
          <p:cNvSpPr>
            <a:spLocks noGrp="1"/>
          </p:cNvSpPr>
          <p:nvPr>
            <p:ph idx="1"/>
          </p:nvPr>
        </p:nvSpPr>
        <p:spPr/>
        <p:txBody>
          <a:bodyPr/>
          <a:lstStyle/>
          <a:p>
            <a:r>
              <a:rPr lang="en-US" dirty="0"/>
              <a:t>Both the birth rate and death rate declines. They are in balance.</a:t>
            </a:r>
          </a:p>
          <a:p>
            <a:r>
              <a:rPr lang="en-US" dirty="0"/>
              <a:t>Birth rates may drop below replacement level as has happened in countries like Germany, Italy and Japan leading to shrinking population. </a:t>
            </a:r>
          </a:p>
          <a:p>
            <a:r>
              <a:rPr lang="en-US" dirty="0"/>
              <a:t>Low death rate has caused ageing population problem in many developed nation</a:t>
            </a:r>
          </a:p>
          <a:p>
            <a:r>
              <a:rPr lang="en-US" dirty="0"/>
              <a:t>Countries like </a:t>
            </a:r>
            <a:r>
              <a:rPr lang="en-US" dirty="0" err="1"/>
              <a:t>Argentina,Bhutan,Mexico,Sri</a:t>
            </a:r>
            <a:r>
              <a:rPr lang="en-US" dirty="0"/>
              <a:t> </a:t>
            </a:r>
            <a:r>
              <a:rPr lang="en-US" dirty="0" err="1"/>
              <a:t>lanka</a:t>
            </a:r>
            <a:r>
              <a:rPr lang="en-US" dirty="0"/>
              <a:t> are in this stage.</a:t>
            </a:r>
            <a:endParaRPr lang="en-IN" dirty="0"/>
          </a:p>
        </p:txBody>
      </p:sp>
    </p:spTree>
    <p:extLst>
      <p:ext uri="{BB962C8B-B14F-4D97-AF65-F5344CB8AC3E}">
        <p14:creationId xmlns:p14="http://schemas.microsoft.com/office/powerpoint/2010/main" val="310718006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154</TotalTime>
  <Words>609</Words>
  <Application>Microsoft Office PowerPoint</Application>
  <PresentationFormat>Widescreen</PresentationFormat>
  <Paragraphs>62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 DEMOGRAPHIC TRANSITION MODEL</vt:lpstr>
      <vt:lpstr>WHAT IS DEMOGRAPHIC TRANSITION MODEL?</vt:lpstr>
      <vt:lpstr>Founders of the theory</vt:lpstr>
      <vt:lpstr>DIAGRAMMATIC REPRESENTATION OF THE MODEL</vt:lpstr>
      <vt:lpstr>EXPLANATION OF THE MODEL</vt:lpstr>
      <vt:lpstr>Reasons for high birth and death rate</vt:lpstr>
      <vt:lpstr>SECOND STAGE</vt:lpstr>
      <vt:lpstr> THIRD STAGE</vt:lpstr>
      <vt:lpstr>FOURTH STAGE</vt:lpstr>
      <vt:lpstr>INDIA AND DEMOGRAPHIC TRANSITION MODEL</vt:lpstr>
      <vt:lpstr>CRITICISM</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DEMOGRAPHIC TRANSITION THEORY</dc:title>
  <dc:creator>kirtichowdhury30@gmail.com</dc:creator>
  <cp:lastModifiedBy>kirtichowdhury30@gmail.com</cp:lastModifiedBy>
  <cp:revision>17</cp:revision>
  <dcterms:created xsi:type="dcterms:W3CDTF">2020-10-08T12:48:36Z</dcterms:created>
  <dcterms:modified xsi:type="dcterms:W3CDTF">2020-10-08T16:06:38Z</dcterms:modified>
</cp:coreProperties>
</file>