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2" r:id="rId2"/>
    <p:sldId id="272" r:id="rId3"/>
    <p:sldId id="273" r:id="rId4"/>
    <p:sldId id="257" r:id="rId5"/>
    <p:sldId id="258" r:id="rId6"/>
    <p:sldId id="259" r:id="rId7"/>
    <p:sldId id="260" r:id="rId8"/>
    <p:sldId id="261" r:id="rId9"/>
    <p:sldId id="262" r:id="rId10"/>
    <p:sldId id="264" r:id="rId11"/>
    <p:sldId id="265" r:id="rId12"/>
    <p:sldId id="275" r:id="rId13"/>
    <p:sldId id="266" r:id="rId14"/>
    <p:sldId id="267" r:id="rId15"/>
    <p:sldId id="268" r:id="rId16"/>
    <p:sldId id="270" r:id="rId17"/>
    <p:sldId id="269" r:id="rId18"/>
    <p:sldId id="276" r:id="rId19"/>
    <p:sldId id="263" r:id="rId20"/>
    <p:sldId id="271" r:id="rId21"/>
    <p:sldId id="277" r:id="rId22"/>
    <p:sldId id="281" r:id="rId23"/>
    <p:sldId id="278" r:id="rId24"/>
    <p:sldId id="279"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1" d="100"/>
          <a:sy n="71" d="100"/>
        </p:scale>
        <p:origin x="61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IN"/>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925DFB7F-D411-497D-9873-D5F27E7B3C8C}" type="datetimeFigureOut">
              <a:rPr lang="en-IN" smtClean="0"/>
              <a:t>07-06-2021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60849B5-6447-4EAF-B83A-72494AEDE2FB}" type="slidenum">
              <a:rPr lang="en-IN" smtClean="0"/>
              <a:t>‹#›</a:t>
            </a:fld>
            <a:endParaRPr lang="en-IN"/>
          </a:p>
        </p:txBody>
      </p:sp>
    </p:spTree>
    <p:extLst>
      <p:ext uri="{BB962C8B-B14F-4D97-AF65-F5344CB8AC3E}">
        <p14:creationId xmlns:p14="http://schemas.microsoft.com/office/powerpoint/2010/main" val="3045560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25DFB7F-D411-497D-9873-D5F27E7B3C8C}" type="datetimeFigureOut">
              <a:rPr lang="en-IN" smtClean="0"/>
              <a:t>07-06-2021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60849B5-6447-4EAF-B83A-72494AEDE2FB}" type="slidenum">
              <a:rPr lang="en-IN" smtClean="0"/>
              <a:t>‹#›</a:t>
            </a:fld>
            <a:endParaRPr lang="en-IN"/>
          </a:p>
        </p:txBody>
      </p:sp>
    </p:spTree>
    <p:extLst>
      <p:ext uri="{BB962C8B-B14F-4D97-AF65-F5344CB8AC3E}">
        <p14:creationId xmlns:p14="http://schemas.microsoft.com/office/powerpoint/2010/main" val="7332023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25DFB7F-D411-497D-9873-D5F27E7B3C8C}" type="datetimeFigureOut">
              <a:rPr lang="en-IN" smtClean="0"/>
              <a:t>07-06-2021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60849B5-6447-4EAF-B83A-72494AEDE2FB}" type="slidenum">
              <a:rPr lang="en-IN" smtClean="0"/>
              <a:t>‹#›</a:t>
            </a:fld>
            <a:endParaRPr lang="en-IN"/>
          </a:p>
        </p:txBody>
      </p:sp>
    </p:spTree>
    <p:extLst>
      <p:ext uri="{BB962C8B-B14F-4D97-AF65-F5344CB8AC3E}">
        <p14:creationId xmlns:p14="http://schemas.microsoft.com/office/powerpoint/2010/main" val="708292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925DFB7F-D411-497D-9873-D5F27E7B3C8C}" type="datetimeFigureOut">
              <a:rPr lang="en-IN" smtClean="0"/>
              <a:t>07-06-2021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60849B5-6447-4EAF-B83A-72494AEDE2FB}" type="slidenum">
              <a:rPr lang="en-IN" smtClean="0"/>
              <a:t>‹#›</a:t>
            </a:fld>
            <a:endParaRPr lang="en-IN"/>
          </a:p>
        </p:txBody>
      </p:sp>
    </p:spTree>
    <p:extLst>
      <p:ext uri="{BB962C8B-B14F-4D97-AF65-F5344CB8AC3E}">
        <p14:creationId xmlns:p14="http://schemas.microsoft.com/office/powerpoint/2010/main" val="2595572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IN"/>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25DFB7F-D411-497D-9873-D5F27E7B3C8C}" type="datetimeFigureOut">
              <a:rPr lang="en-IN" smtClean="0"/>
              <a:t>07-06-2021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160849B5-6447-4EAF-B83A-72494AEDE2FB}" type="slidenum">
              <a:rPr lang="en-IN" smtClean="0"/>
              <a:t>‹#›</a:t>
            </a:fld>
            <a:endParaRPr lang="en-IN"/>
          </a:p>
        </p:txBody>
      </p:sp>
    </p:spTree>
    <p:extLst>
      <p:ext uri="{BB962C8B-B14F-4D97-AF65-F5344CB8AC3E}">
        <p14:creationId xmlns:p14="http://schemas.microsoft.com/office/powerpoint/2010/main" val="3639474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925DFB7F-D411-497D-9873-D5F27E7B3C8C}" type="datetimeFigureOut">
              <a:rPr lang="en-IN" smtClean="0"/>
              <a:t>07-06-2021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60849B5-6447-4EAF-B83A-72494AEDE2FB}" type="slidenum">
              <a:rPr lang="en-IN" smtClean="0"/>
              <a:t>‹#›</a:t>
            </a:fld>
            <a:endParaRPr lang="en-IN"/>
          </a:p>
        </p:txBody>
      </p:sp>
    </p:spTree>
    <p:extLst>
      <p:ext uri="{BB962C8B-B14F-4D97-AF65-F5344CB8AC3E}">
        <p14:creationId xmlns:p14="http://schemas.microsoft.com/office/powerpoint/2010/main" val="1512807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IN"/>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925DFB7F-D411-497D-9873-D5F27E7B3C8C}" type="datetimeFigureOut">
              <a:rPr lang="en-IN" smtClean="0"/>
              <a:t>07-06-2021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160849B5-6447-4EAF-B83A-72494AEDE2FB}" type="slidenum">
              <a:rPr lang="en-IN" smtClean="0"/>
              <a:t>‹#›</a:t>
            </a:fld>
            <a:endParaRPr lang="en-IN"/>
          </a:p>
        </p:txBody>
      </p:sp>
    </p:spTree>
    <p:extLst>
      <p:ext uri="{BB962C8B-B14F-4D97-AF65-F5344CB8AC3E}">
        <p14:creationId xmlns:p14="http://schemas.microsoft.com/office/powerpoint/2010/main" val="37423574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925DFB7F-D411-497D-9873-D5F27E7B3C8C}" type="datetimeFigureOut">
              <a:rPr lang="en-IN" smtClean="0"/>
              <a:t>07-06-2021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160849B5-6447-4EAF-B83A-72494AEDE2FB}" type="slidenum">
              <a:rPr lang="en-IN" smtClean="0"/>
              <a:t>‹#›</a:t>
            </a:fld>
            <a:endParaRPr lang="en-IN"/>
          </a:p>
        </p:txBody>
      </p:sp>
    </p:spTree>
    <p:extLst>
      <p:ext uri="{BB962C8B-B14F-4D97-AF65-F5344CB8AC3E}">
        <p14:creationId xmlns:p14="http://schemas.microsoft.com/office/powerpoint/2010/main" val="2001318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5DFB7F-D411-497D-9873-D5F27E7B3C8C}" type="datetimeFigureOut">
              <a:rPr lang="en-IN" smtClean="0"/>
              <a:t>07-06-2021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160849B5-6447-4EAF-B83A-72494AEDE2FB}" type="slidenum">
              <a:rPr lang="en-IN" smtClean="0"/>
              <a:t>‹#›</a:t>
            </a:fld>
            <a:endParaRPr lang="en-IN"/>
          </a:p>
        </p:txBody>
      </p:sp>
    </p:spTree>
    <p:extLst>
      <p:ext uri="{BB962C8B-B14F-4D97-AF65-F5344CB8AC3E}">
        <p14:creationId xmlns:p14="http://schemas.microsoft.com/office/powerpoint/2010/main" val="702792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25DFB7F-D411-497D-9873-D5F27E7B3C8C}" type="datetimeFigureOut">
              <a:rPr lang="en-IN" smtClean="0"/>
              <a:t>07-06-2021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60849B5-6447-4EAF-B83A-72494AEDE2FB}" type="slidenum">
              <a:rPr lang="en-IN" smtClean="0"/>
              <a:t>‹#›</a:t>
            </a:fld>
            <a:endParaRPr lang="en-IN"/>
          </a:p>
        </p:txBody>
      </p:sp>
    </p:spTree>
    <p:extLst>
      <p:ext uri="{BB962C8B-B14F-4D97-AF65-F5344CB8AC3E}">
        <p14:creationId xmlns:p14="http://schemas.microsoft.com/office/powerpoint/2010/main" val="451528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IN"/>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25DFB7F-D411-497D-9873-D5F27E7B3C8C}" type="datetimeFigureOut">
              <a:rPr lang="en-IN" smtClean="0"/>
              <a:t>07-06-2021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160849B5-6447-4EAF-B83A-72494AEDE2FB}" type="slidenum">
              <a:rPr lang="en-IN" smtClean="0"/>
              <a:t>‹#›</a:t>
            </a:fld>
            <a:endParaRPr lang="en-IN"/>
          </a:p>
        </p:txBody>
      </p:sp>
    </p:spTree>
    <p:extLst>
      <p:ext uri="{BB962C8B-B14F-4D97-AF65-F5344CB8AC3E}">
        <p14:creationId xmlns:p14="http://schemas.microsoft.com/office/powerpoint/2010/main" val="39175180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5DFB7F-D411-497D-9873-D5F27E7B3C8C}" type="datetimeFigureOut">
              <a:rPr lang="en-IN" smtClean="0"/>
              <a:t>07-06-2021</a:t>
            </a:fld>
            <a:endParaRPr lang="en-IN"/>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0849B5-6447-4EAF-B83A-72494AEDE2FB}" type="slidenum">
              <a:rPr lang="en-IN" smtClean="0"/>
              <a:t>‹#›</a:t>
            </a:fld>
            <a:endParaRPr lang="en-IN"/>
          </a:p>
        </p:txBody>
      </p:sp>
    </p:spTree>
    <p:extLst>
      <p:ext uri="{BB962C8B-B14F-4D97-AF65-F5344CB8AC3E}">
        <p14:creationId xmlns:p14="http://schemas.microsoft.com/office/powerpoint/2010/main" val="14478048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4.tmp"/><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image" Target="../media/image5.tmp"/><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8.tmp"/><Relationship Id="rId2" Type="http://schemas.openxmlformats.org/officeDocument/2006/relationships/image" Target="../media/image7.tmp"/><Relationship Id="rId1" Type="http://schemas.openxmlformats.org/officeDocument/2006/relationships/slideLayout" Target="../slideLayouts/slideLayout7.xml"/><Relationship Id="rId4" Type="http://schemas.openxmlformats.org/officeDocument/2006/relationships/image" Target="../media/image9.tmp"/></Relationships>
</file>

<file path=ppt/slides/_rels/slide14.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image" Target="../media/image10.tmp"/><Relationship Id="rId1" Type="http://schemas.openxmlformats.org/officeDocument/2006/relationships/slideLayout" Target="../slideLayouts/slideLayout7.xml"/><Relationship Id="rId5" Type="http://schemas.openxmlformats.org/officeDocument/2006/relationships/image" Target="../media/image13.tmp"/><Relationship Id="rId4" Type="http://schemas.openxmlformats.org/officeDocument/2006/relationships/image" Target="../media/image12.tmp"/></Relationships>
</file>

<file path=ppt/slides/_rels/slide15.xml.rels><?xml version="1.0" encoding="UTF-8" standalone="yes"?>
<Relationships xmlns="http://schemas.openxmlformats.org/package/2006/relationships"><Relationship Id="rId3" Type="http://schemas.openxmlformats.org/officeDocument/2006/relationships/image" Target="../media/image15.tmp"/><Relationship Id="rId2" Type="http://schemas.openxmlformats.org/officeDocument/2006/relationships/image" Target="../media/image14.tmp"/><Relationship Id="rId1" Type="http://schemas.openxmlformats.org/officeDocument/2006/relationships/slideLayout" Target="../slideLayouts/slideLayout7.xml"/><Relationship Id="rId4" Type="http://schemas.openxmlformats.org/officeDocument/2006/relationships/image" Target="../media/image16.tmp"/></Relationships>
</file>

<file path=ppt/slides/_rels/slide16.xml.rels><?xml version="1.0" encoding="UTF-8" standalone="yes"?>
<Relationships xmlns="http://schemas.openxmlformats.org/package/2006/relationships"><Relationship Id="rId2" Type="http://schemas.openxmlformats.org/officeDocument/2006/relationships/image" Target="../media/image17.tmp"/><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8.tmp"/><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0.tmp"/><Relationship Id="rId2" Type="http://schemas.openxmlformats.org/officeDocument/2006/relationships/image" Target="../media/image19.tmp"/><Relationship Id="rId1" Type="http://schemas.openxmlformats.org/officeDocument/2006/relationships/slideLayout" Target="../slideLayouts/slideLayout7.xml"/><Relationship Id="rId5" Type="http://schemas.openxmlformats.org/officeDocument/2006/relationships/image" Target="../media/image22.tmp"/><Relationship Id="rId4" Type="http://schemas.openxmlformats.org/officeDocument/2006/relationships/image" Target="../media/image21.tm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4.tmp"/><Relationship Id="rId2" Type="http://schemas.openxmlformats.org/officeDocument/2006/relationships/image" Target="../media/image23.tmp"/><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image" Target="../media/image1.tmp"/><Relationship Id="rId1" Type="http://schemas.openxmlformats.org/officeDocument/2006/relationships/slideLayout" Target="../slideLayouts/slideLayout7.xml"/><Relationship Id="rId4" Type="http://schemas.openxmlformats.org/officeDocument/2006/relationships/image" Target="../media/image3.tm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12346"/>
          </a:xfrm>
        </p:spPr>
        <p:txBody>
          <a:bodyPr/>
          <a:lstStyle/>
          <a:p>
            <a:pPr algn="ctr"/>
            <a:r>
              <a:rPr lang="en-US" dirty="0" smtClean="0">
                <a:latin typeface="Arial Black" panose="020B0A04020102020204" pitchFamily="34" charset="0"/>
              </a:rPr>
              <a:t>Phylogeny of Angiosperms</a:t>
            </a:r>
            <a:endParaRPr lang="en-IN" dirty="0">
              <a:latin typeface="Arial Black" panose="020B0A04020102020204" pitchFamily="34" charset="0"/>
            </a:endParaRPr>
          </a:p>
        </p:txBody>
      </p:sp>
      <p:sp>
        <p:nvSpPr>
          <p:cNvPr id="3" name="Content Placeholder 2"/>
          <p:cNvSpPr>
            <a:spLocks noGrp="1"/>
          </p:cNvSpPr>
          <p:nvPr>
            <p:ph idx="1"/>
          </p:nvPr>
        </p:nvSpPr>
        <p:spPr>
          <a:xfrm>
            <a:off x="1864659" y="4800599"/>
            <a:ext cx="8462682" cy="1147763"/>
          </a:xfrm>
        </p:spPr>
        <p:txBody>
          <a:bodyPr>
            <a:noAutofit/>
          </a:bodyPr>
          <a:lstStyle/>
          <a:p>
            <a:pPr marL="0" indent="0" algn="ctr">
              <a:spcBef>
                <a:spcPts val="0"/>
              </a:spcBef>
              <a:buNone/>
            </a:pPr>
            <a:r>
              <a:rPr lang="en-US" sz="3600" b="1" dirty="0" smtClean="0"/>
              <a:t>Dr. Habibur Rahman</a:t>
            </a:r>
          </a:p>
          <a:p>
            <a:pPr marL="0" indent="0" algn="ctr">
              <a:spcBef>
                <a:spcPts val="0"/>
              </a:spcBef>
              <a:buNone/>
            </a:pPr>
            <a:r>
              <a:rPr lang="en-US" sz="3600" b="1" dirty="0" smtClean="0"/>
              <a:t>Associate Professor</a:t>
            </a:r>
          </a:p>
          <a:p>
            <a:pPr marL="0" indent="0" algn="ctr">
              <a:spcBef>
                <a:spcPts val="0"/>
              </a:spcBef>
              <a:buNone/>
            </a:pPr>
            <a:r>
              <a:rPr lang="en-US" sz="3600" b="1" dirty="0" smtClean="0"/>
              <a:t>J. N. College, Boko</a:t>
            </a:r>
            <a:endParaRPr lang="en-IN" sz="3600" b="1" dirty="0"/>
          </a:p>
        </p:txBody>
      </p:sp>
    </p:spTree>
    <p:extLst>
      <p:ext uri="{BB962C8B-B14F-4D97-AF65-F5344CB8AC3E}">
        <p14:creationId xmlns:p14="http://schemas.microsoft.com/office/powerpoint/2010/main" val="11479638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811" y="94130"/>
            <a:ext cx="11806517" cy="6642846"/>
          </a:xfrm>
          <a:prstGeom prst="rect">
            <a:avLst/>
          </a:prstGeom>
        </p:spPr>
      </p:pic>
    </p:spTree>
    <p:extLst>
      <p:ext uri="{BB962C8B-B14F-4D97-AF65-F5344CB8AC3E}">
        <p14:creationId xmlns:p14="http://schemas.microsoft.com/office/powerpoint/2010/main" val="1063163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57685" y="1"/>
            <a:ext cx="9831172" cy="2998694"/>
          </a:xfrm>
          <a:prstGeom prst="rect">
            <a:avLst/>
          </a:prstGeom>
        </p:spPr>
      </p:pic>
      <p:pic>
        <p:nvPicPr>
          <p:cNvPr id="3" name="Picture 2"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11255" y="3496236"/>
            <a:ext cx="9650172" cy="2918010"/>
          </a:xfrm>
          <a:prstGeom prst="rect">
            <a:avLst/>
          </a:prstGeom>
        </p:spPr>
      </p:pic>
    </p:spTree>
    <p:extLst>
      <p:ext uri="{BB962C8B-B14F-4D97-AF65-F5344CB8AC3E}">
        <p14:creationId xmlns:p14="http://schemas.microsoft.com/office/powerpoint/2010/main" val="41074351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69894" y="551330"/>
            <a:ext cx="9802906" cy="5728556"/>
          </a:xfrm>
          <a:prstGeom prst="rect">
            <a:avLst/>
          </a:prstGeom>
        </p:spPr>
        <p:txBody>
          <a:bodyPr wrap="square">
            <a:spAutoFit/>
          </a:bodyPr>
          <a:lstStyle/>
          <a:p>
            <a:pPr algn="ctr" fontAlgn="base">
              <a:lnSpc>
                <a:spcPct val="107000"/>
              </a:lnSpc>
              <a:spcAft>
                <a:spcPts val="800"/>
              </a:spcAft>
            </a:pPr>
            <a:r>
              <a:rPr lang="en-IN" sz="3600" b="1" dirty="0" smtClean="0">
                <a:effectLst/>
                <a:latin typeface="Times New Roman" panose="02020603050405020304" pitchFamily="18" charset="0"/>
                <a:ea typeface="Calibri" panose="020F0502020204030204" pitchFamily="34" charset="0"/>
                <a:cs typeface="Times New Roman" panose="02020603050405020304" pitchFamily="18" charset="0"/>
              </a:rPr>
              <a:t>What is clade? </a:t>
            </a:r>
            <a:endParaRPr lang="en-IN" sz="36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15000"/>
              </a:lnSpc>
              <a:spcAft>
                <a:spcPts val="800"/>
              </a:spcAft>
            </a:pPr>
            <a:r>
              <a:rPr lang="en-IN" sz="3200" dirty="0">
                <a:latin typeface="Times New Roman" panose="02020603050405020304" pitchFamily="18" charset="0"/>
                <a:ea typeface="Calibri" panose="020F0502020204030204" pitchFamily="34" charset="0"/>
                <a:cs typeface="Times New Roman" panose="02020603050405020304" pitchFamily="18" charset="0"/>
              </a:rPr>
              <a:t> A clade is a group which includes a common ancestor and all the descendants (living and extinct) of that ancestor</a:t>
            </a:r>
            <a:r>
              <a:rPr lang="en-IN" sz="3200" dirty="0" smtClean="0">
                <a:latin typeface="Times New Roman" panose="02020603050405020304" pitchFamily="18" charset="0"/>
                <a:ea typeface="Calibri" panose="020F0502020204030204" pitchFamily="34" charset="0"/>
                <a:cs typeface="Times New Roman" panose="02020603050405020304" pitchFamily="18" charset="0"/>
              </a:rPr>
              <a:t>.</a:t>
            </a:r>
          </a:p>
          <a:p>
            <a:pPr algn="just" fontAlgn="base">
              <a:lnSpc>
                <a:spcPct val="115000"/>
              </a:lnSpc>
              <a:spcAft>
                <a:spcPts val="800"/>
              </a:spcAft>
            </a:pPr>
            <a:endParaRPr lang="en-IN" sz="3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15000"/>
              </a:lnSpc>
              <a:spcAft>
                <a:spcPts val="800"/>
              </a:spcAft>
            </a:pPr>
            <a:r>
              <a:rPr lang="en-IN" sz="3200" dirty="0">
                <a:latin typeface="Times New Roman" panose="02020603050405020304" pitchFamily="18" charset="0"/>
                <a:ea typeface="Calibri" panose="020F0502020204030204" pitchFamily="34" charset="0"/>
                <a:cs typeface="Times New Roman" panose="02020603050405020304" pitchFamily="18" charset="0"/>
              </a:rPr>
              <a:t> - Members of a clade will possess common characteristics as a result of their shared evolutionary </a:t>
            </a:r>
            <a:r>
              <a:rPr lang="en-IN" sz="3200" dirty="0" smtClean="0">
                <a:latin typeface="Times New Roman" panose="02020603050405020304" pitchFamily="18" charset="0"/>
                <a:ea typeface="Calibri" panose="020F0502020204030204" pitchFamily="34" charset="0"/>
                <a:cs typeface="Times New Roman" panose="02020603050405020304" pitchFamily="18" charset="0"/>
              </a:rPr>
              <a:t>lineage</a:t>
            </a:r>
          </a:p>
          <a:p>
            <a:pPr algn="just" fontAlgn="base">
              <a:lnSpc>
                <a:spcPct val="115000"/>
              </a:lnSpc>
              <a:spcAft>
                <a:spcPts val="800"/>
              </a:spcAft>
            </a:pPr>
            <a:endParaRPr lang="en-IN" sz="32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just" fontAlgn="base">
              <a:lnSpc>
                <a:spcPct val="115000"/>
              </a:lnSpc>
              <a:spcAft>
                <a:spcPts val="800"/>
              </a:spcAft>
            </a:pPr>
            <a:r>
              <a:rPr lang="en-IN" sz="3200" dirty="0">
                <a:latin typeface="Times New Roman" panose="02020603050405020304" pitchFamily="18" charset="0"/>
                <a:ea typeface="Calibri" panose="020F0502020204030204" pitchFamily="34" charset="0"/>
                <a:cs typeface="Times New Roman" panose="02020603050405020304" pitchFamily="18" charset="0"/>
              </a:rPr>
              <a:t> - Clades can be organized into branching diagrams (cladograms) in order to show evolutionary relationships.</a:t>
            </a:r>
            <a:endParaRPr lang="en-IN"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78795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812" y="1653989"/>
            <a:ext cx="5540187" cy="3795372"/>
          </a:xfrm>
          <a:prstGeom prst="rect">
            <a:avLst/>
          </a:prstGeom>
        </p:spPr>
      </p:pic>
      <p:pic>
        <p:nvPicPr>
          <p:cNvPr id="3" name="Picture 2"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36024" y="1653990"/>
            <a:ext cx="6212541" cy="3247314"/>
          </a:xfrm>
          <a:prstGeom prst="rect">
            <a:avLst/>
          </a:prstGeom>
        </p:spPr>
      </p:pic>
      <p:pic>
        <p:nvPicPr>
          <p:cNvPr id="4" name="Picture 3"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91318" y="153491"/>
            <a:ext cx="2084294" cy="653332"/>
          </a:xfrm>
          <a:prstGeom prst="rect">
            <a:avLst/>
          </a:prstGeom>
        </p:spPr>
      </p:pic>
    </p:spTree>
    <p:extLst>
      <p:ext uri="{BB962C8B-B14F-4D97-AF65-F5344CB8AC3E}">
        <p14:creationId xmlns:p14="http://schemas.microsoft.com/office/powerpoint/2010/main" val="2262796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24009" y="663541"/>
            <a:ext cx="3734543" cy="2254471"/>
          </a:xfrm>
          <a:prstGeom prst="rect">
            <a:avLst/>
          </a:prstGeom>
        </p:spPr>
      </p:pic>
      <p:pic>
        <p:nvPicPr>
          <p:cNvPr id="3" name="Picture 2"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11789" y="558751"/>
            <a:ext cx="3899646" cy="2359261"/>
          </a:xfrm>
          <a:prstGeom prst="rect">
            <a:avLst/>
          </a:prstGeom>
        </p:spPr>
      </p:pic>
      <p:pic>
        <p:nvPicPr>
          <p:cNvPr id="4" name="Picture 3"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02451" y="3671047"/>
            <a:ext cx="3663678" cy="2201233"/>
          </a:xfrm>
          <a:prstGeom prst="rect">
            <a:avLst/>
          </a:prstGeom>
        </p:spPr>
      </p:pic>
      <p:pic>
        <p:nvPicPr>
          <p:cNvPr id="5" name="Picture 4" descr="Screen Clippi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911789" y="3550024"/>
            <a:ext cx="4432804" cy="2598520"/>
          </a:xfrm>
          <a:prstGeom prst="rect">
            <a:avLst/>
          </a:prstGeom>
        </p:spPr>
      </p:pic>
    </p:spTree>
    <p:extLst>
      <p:ext uri="{BB962C8B-B14F-4D97-AF65-F5344CB8AC3E}">
        <p14:creationId xmlns:p14="http://schemas.microsoft.com/office/powerpoint/2010/main" val="31989021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8173" y="743126"/>
            <a:ext cx="7183921" cy="5913168"/>
          </a:xfrm>
          <a:prstGeom prst="rect">
            <a:avLst/>
          </a:prstGeom>
        </p:spPr>
      </p:pic>
      <p:pic>
        <p:nvPicPr>
          <p:cNvPr id="3" name="Picture 2"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76361" y="870465"/>
            <a:ext cx="5115639" cy="4320100"/>
          </a:xfrm>
          <a:prstGeom prst="rect">
            <a:avLst/>
          </a:prstGeom>
        </p:spPr>
      </p:pic>
      <p:pic>
        <p:nvPicPr>
          <p:cNvPr id="4" name="Picture 3"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01341" y="0"/>
            <a:ext cx="6039693" cy="552527"/>
          </a:xfrm>
          <a:prstGeom prst="rect">
            <a:avLst/>
          </a:prstGeom>
        </p:spPr>
      </p:pic>
    </p:spTree>
    <p:extLst>
      <p:ext uri="{BB962C8B-B14F-4D97-AF65-F5344CB8AC3E}">
        <p14:creationId xmlns:p14="http://schemas.microsoft.com/office/powerpoint/2010/main" val="3282536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0235" y="442495"/>
            <a:ext cx="9668436" cy="5973009"/>
          </a:xfrm>
          <a:prstGeom prst="rect">
            <a:avLst/>
          </a:prstGeom>
        </p:spPr>
      </p:pic>
    </p:spTree>
    <p:extLst>
      <p:ext uri="{BB962C8B-B14F-4D97-AF65-F5344CB8AC3E}">
        <p14:creationId xmlns:p14="http://schemas.microsoft.com/office/powerpoint/2010/main" val="5377365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6413" y="618564"/>
            <a:ext cx="11279174" cy="5378823"/>
          </a:xfrm>
          <a:prstGeom prst="rect">
            <a:avLst/>
          </a:prstGeom>
        </p:spPr>
      </p:pic>
    </p:spTree>
    <p:extLst>
      <p:ext uri="{BB962C8B-B14F-4D97-AF65-F5344CB8AC3E}">
        <p14:creationId xmlns:p14="http://schemas.microsoft.com/office/powerpoint/2010/main" val="7746643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2731" y="1036348"/>
            <a:ext cx="11066928" cy="3785652"/>
          </a:xfrm>
          <a:prstGeom prst="rect">
            <a:avLst/>
          </a:prstGeom>
        </p:spPr>
        <p:txBody>
          <a:bodyPr wrap="square">
            <a:spAutoFit/>
          </a:bodyPr>
          <a:lstStyle/>
          <a:p>
            <a:pPr algn="just">
              <a:lnSpc>
                <a:spcPct val="150000"/>
              </a:lnSpc>
            </a:pPr>
            <a:r>
              <a:rPr lang="en-US" sz="3200" dirty="0" smtClean="0">
                <a:latin typeface="Times New Roman" panose="02020603050405020304" pitchFamily="18" charset="0"/>
                <a:cs typeface="Times New Roman" panose="02020603050405020304" pitchFamily="18" charset="0"/>
              </a:rPr>
              <a:t>	A taxon (pl. taxa) is any group of organisms that is given a formal taxonomic name. Loosely, a </a:t>
            </a:r>
            <a:r>
              <a:rPr lang="en-US" sz="3200" b="1" dirty="0" smtClean="0">
                <a:latin typeface="Times New Roman" panose="02020603050405020304" pitchFamily="18" charset="0"/>
                <a:cs typeface="Times New Roman" panose="02020603050405020304" pitchFamily="18" charset="0"/>
              </a:rPr>
              <a:t>monophyletic </a:t>
            </a:r>
            <a:r>
              <a:rPr lang="en-US" sz="3200" dirty="0" smtClean="0">
                <a:latin typeface="Times New Roman" panose="02020603050405020304" pitchFamily="18" charset="0"/>
                <a:cs typeface="Times New Roman" panose="02020603050405020304" pitchFamily="18" charset="0"/>
              </a:rPr>
              <a:t>taxon is one that includes a group of organisms descended from a single ancestor , whereas a </a:t>
            </a:r>
            <a:r>
              <a:rPr lang="en-US" sz="3200" b="1" dirty="0" smtClean="0">
                <a:latin typeface="Times New Roman" panose="02020603050405020304" pitchFamily="18" charset="0"/>
                <a:cs typeface="Times New Roman" panose="02020603050405020304" pitchFamily="18" charset="0"/>
              </a:rPr>
              <a:t>polyphyletic taxon </a:t>
            </a:r>
            <a:r>
              <a:rPr lang="en-US" sz="3200" dirty="0" smtClean="0">
                <a:latin typeface="Times New Roman" panose="02020603050405020304" pitchFamily="18" charset="0"/>
                <a:cs typeface="Times New Roman" panose="02020603050405020304" pitchFamily="18" charset="0"/>
              </a:rPr>
              <a:t>is composed of unrelated organisms descended from more than one ancestor. </a:t>
            </a:r>
            <a:endParaRPr lang="en-IN" sz="3200" dirty="0">
              <a:latin typeface="Times New Roman" panose="02020603050405020304" pitchFamily="18" charset="0"/>
              <a:cs typeface="Times New Roman" panose="02020603050405020304" pitchFamily="18" charset="0"/>
            </a:endParaRPr>
          </a:p>
        </p:txBody>
      </p:sp>
      <p:sp>
        <p:nvSpPr>
          <p:cNvPr id="3" name="Rectangle 2"/>
          <p:cNvSpPr/>
          <p:nvPr/>
        </p:nvSpPr>
        <p:spPr>
          <a:xfrm>
            <a:off x="3334871" y="232192"/>
            <a:ext cx="5446058" cy="707886"/>
          </a:xfrm>
          <a:prstGeom prst="rect">
            <a:avLst/>
          </a:prstGeom>
        </p:spPr>
        <p:txBody>
          <a:bodyPr wrap="square">
            <a:spAutoFit/>
          </a:bodyPr>
          <a:lstStyle/>
          <a:p>
            <a:pPr algn="ctr"/>
            <a:r>
              <a:rPr lang="en-IN" sz="4000" b="1" dirty="0" smtClean="0">
                <a:latin typeface="Times New Roman" panose="02020603050405020304" pitchFamily="18" charset="0"/>
                <a:cs typeface="Times New Roman" panose="02020603050405020304" pitchFamily="18" charset="0"/>
              </a:rPr>
              <a:t>Phylogenetic approach</a:t>
            </a:r>
            <a:endParaRPr lang="en-IN"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345450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4470" y="0"/>
            <a:ext cx="9950824" cy="3293209"/>
          </a:xfrm>
          <a:prstGeom prst="rect">
            <a:avLst/>
          </a:prstGeom>
        </p:spPr>
        <p:txBody>
          <a:bodyPr wrap="square">
            <a:spAutoFit/>
          </a:bodyPr>
          <a:lstStyle/>
          <a:p>
            <a:pPr algn="ctr"/>
            <a:r>
              <a:rPr lang="en-US" sz="4000" b="1" dirty="0" smtClean="0">
                <a:latin typeface="Times New Roman" panose="02020603050405020304" pitchFamily="18" charset="0"/>
                <a:cs typeface="Times New Roman" panose="02020603050405020304" pitchFamily="18" charset="0"/>
              </a:rPr>
              <a:t>Phylogenetic approach</a:t>
            </a:r>
          </a:p>
          <a:p>
            <a:r>
              <a:rPr lang="en-US" sz="2800" dirty="0" smtClean="0">
                <a:latin typeface="Times New Roman" panose="02020603050405020304" pitchFamily="18" charset="0"/>
                <a:cs typeface="Times New Roman" panose="02020603050405020304" pitchFamily="18" charset="0"/>
              </a:rPr>
              <a:t>• A phylogenetic approach demands the taxa to be monophyletic.</a:t>
            </a:r>
          </a:p>
          <a:p>
            <a:r>
              <a:rPr lang="en-US" sz="2800"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Monophyletic groups</a:t>
            </a:r>
            <a:r>
              <a:rPr lang="en-US" sz="2800" dirty="0" smtClean="0">
                <a:latin typeface="Times New Roman" panose="02020603050405020304" pitchFamily="18" charset="0"/>
                <a:cs typeface="Times New Roman" panose="02020603050405020304" pitchFamily="18" charset="0"/>
              </a:rPr>
              <a:t>, including all the descendants of a common ancestor, are recognized and form entities in 	a classification system. </a:t>
            </a:r>
          </a:p>
          <a:p>
            <a:r>
              <a:rPr lang="en-US" sz="2800" b="1" dirty="0" smtClean="0">
                <a:latin typeface="Times New Roman" panose="02020603050405020304" pitchFamily="18" charset="0"/>
                <a:cs typeface="Times New Roman" panose="02020603050405020304" pitchFamily="18" charset="0"/>
              </a:rPr>
              <a:t>Monophyletic group (clade)</a:t>
            </a:r>
            <a:r>
              <a:rPr lang="en-US" sz="2800" dirty="0" smtClean="0">
                <a:latin typeface="Times New Roman" panose="02020603050405020304" pitchFamily="18" charset="0"/>
                <a:cs typeface="Times New Roman" panose="02020603050405020304" pitchFamily="18" charset="0"/>
              </a:rPr>
              <a:t>- a group composed of an ancestor and all its descendants.</a:t>
            </a:r>
          </a:p>
          <a:p>
            <a:r>
              <a:rPr lang="en-US" sz="2800" dirty="0" smtClean="0">
                <a:latin typeface="Times New Roman" panose="02020603050405020304" pitchFamily="18" charset="0"/>
                <a:cs typeface="Times New Roman" panose="02020603050405020304" pitchFamily="18" charset="0"/>
              </a:rPr>
              <a:t>a common ancestor + all descendants of that common ancestor</a:t>
            </a:r>
            <a:endParaRPr lang="en-IN" sz="2800" dirty="0">
              <a:latin typeface="Times New Roman" panose="02020603050405020304" pitchFamily="18" charset="0"/>
              <a:cs typeface="Times New Roman" panose="02020603050405020304" pitchFamily="18" charset="0"/>
            </a:endParaRPr>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14180" y="2097741"/>
            <a:ext cx="2495898" cy="2729753"/>
          </a:xfrm>
          <a:prstGeom prst="rect">
            <a:avLst/>
          </a:prstGeom>
        </p:spPr>
      </p:pic>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4470" y="3870066"/>
            <a:ext cx="3562847" cy="2372056"/>
          </a:xfrm>
          <a:prstGeom prst="rect">
            <a:avLst/>
          </a:prstGeom>
        </p:spPr>
      </p:pic>
      <p:pic>
        <p:nvPicPr>
          <p:cNvPr id="5" name="Picture 4" descr="Screen Clipping"/>
          <p:cNvPicPr>
            <a:picLocks noChangeAspect="1"/>
          </p:cNvPicPr>
          <p:nvPr/>
        </p:nvPicPr>
        <p:blipFill>
          <a:blip r:embed="rId4"/>
          <a:stretch>
            <a:fillRect/>
          </a:stretch>
        </p:blipFill>
        <p:spPr>
          <a:xfrm>
            <a:off x="6091237" y="3295631"/>
            <a:ext cx="9526" cy="266737"/>
          </a:xfrm>
          <a:prstGeom prst="rect">
            <a:avLst/>
          </a:prstGeom>
        </p:spPr>
      </p:pic>
      <p:pic>
        <p:nvPicPr>
          <p:cNvPr id="7" name="Picture 6" descr="Screen Clippi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97317" y="4952739"/>
            <a:ext cx="7201905" cy="438211"/>
          </a:xfrm>
          <a:prstGeom prst="rect">
            <a:avLst/>
          </a:prstGeom>
        </p:spPr>
      </p:pic>
    </p:spTree>
    <p:extLst>
      <p:ext uri="{BB962C8B-B14F-4D97-AF65-F5344CB8AC3E}">
        <p14:creationId xmlns:p14="http://schemas.microsoft.com/office/powerpoint/2010/main" val="37701246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8223" y="302359"/>
            <a:ext cx="11120717" cy="5663089"/>
          </a:xfrm>
          <a:prstGeom prst="rect">
            <a:avLst/>
          </a:prstGeom>
        </p:spPr>
        <p:txBody>
          <a:bodyPr wrap="square">
            <a:spAutoFit/>
          </a:bodyPr>
          <a:lstStyle/>
          <a:p>
            <a:pPr algn="ctr"/>
            <a:r>
              <a:rPr lang="en-US" sz="4000" b="1" dirty="0" smtClean="0">
                <a:latin typeface="Times New Roman" panose="02020603050405020304" pitchFamily="18" charset="0"/>
                <a:cs typeface="Times New Roman" panose="02020603050405020304" pitchFamily="18" charset="0"/>
              </a:rPr>
              <a:t>What Is Phylogeny?</a:t>
            </a:r>
          </a:p>
          <a:p>
            <a:pPr algn="just"/>
            <a:endParaRPr lang="en-US" sz="2800" dirty="0" smtClean="0">
              <a:latin typeface="Times New Roman" panose="02020603050405020304" pitchFamily="18" charset="0"/>
              <a:cs typeface="Times New Roman" panose="02020603050405020304" pitchFamily="18" charset="0"/>
            </a:endParaRPr>
          </a:p>
          <a:p>
            <a:pPr algn="just">
              <a:lnSpc>
                <a:spcPct val="150000"/>
              </a:lnSpc>
            </a:pPr>
            <a:r>
              <a:rPr lang="en-US" sz="2800" dirty="0" smtClean="0">
                <a:latin typeface="Times New Roman" panose="02020603050405020304" pitchFamily="18" charset="0"/>
                <a:cs typeface="Times New Roman" panose="02020603050405020304" pitchFamily="18" charset="0"/>
              </a:rPr>
              <a:t>	Phylogeny is the study of relationships among different groups of organisms and their evolutionary development. Phylogeny attempts to trace the evolutionary history of all life on the planet. It is based on the phylogenetic hypothesis that all living organisms share a common ancestry. The relationships among organisms are depicted in what is known as a phylogenetic tree. Relationships are determined by shared characteristics, as indicated through the comparison of genetic and anatomical similarities.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12909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8840" y="403413"/>
            <a:ext cx="9212254" cy="1622946"/>
          </a:xfrm>
          <a:prstGeom prst="rect">
            <a:avLst/>
          </a:prstGeom>
        </p:spPr>
      </p:pic>
      <p:pic>
        <p:nvPicPr>
          <p:cNvPr id="3" name="Picture 2"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388659" y="2864224"/>
            <a:ext cx="5916705" cy="3523129"/>
          </a:xfrm>
          <a:prstGeom prst="rect">
            <a:avLst/>
          </a:prstGeom>
        </p:spPr>
      </p:pic>
    </p:spTree>
    <p:extLst>
      <p:ext uri="{BB962C8B-B14F-4D97-AF65-F5344CB8AC3E}">
        <p14:creationId xmlns:p14="http://schemas.microsoft.com/office/powerpoint/2010/main" val="34139310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54941" y="1939969"/>
            <a:ext cx="7368989" cy="1569660"/>
          </a:xfrm>
          <a:prstGeom prst="rect">
            <a:avLst/>
          </a:prstGeom>
        </p:spPr>
        <p:txBody>
          <a:bodyPr wrap="square">
            <a:spAutoFit/>
          </a:bodyPr>
          <a:lstStyle/>
          <a:p>
            <a:pPr algn="ctr"/>
            <a:r>
              <a:rPr lang="en-US" sz="4800" b="1" dirty="0" smtClean="0">
                <a:latin typeface="Times New Roman" panose="02020603050405020304" pitchFamily="18" charset="0"/>
                <a:cs typeface="Times New Roman" panose="02020603050405020304" pitchFamily="18" charset="0"/>
              </a:rPr>
              <a:t>Co-evolution of Angiosperms and Animals</a:t>
            </a:r>
            <a:endParaRPr lang="en-IN" sz="4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40822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81635" y="0"/>
            <a:ext cx="10703859" cy="6651821"/>
          </a:xfrm>
          <a:prstGeom prst="rect">
            <a:avLst/>
          </a:prstGeom>
        </p:spPr>
        <p:txBody>
          <a:bodyPr wrap="square">
            <a:spAutoFit/>
          </a:bodyPr>
          <a:lstStyle/>
          <a:p>
            <a:pPr marL="285750" indent="-285750" algn="just">
              <a:lnSpc>
                <a:spcPct val="150000"/>
              </a:lnSpc>
              <a:buFont typeface="Arial" panose="020B0604020202020204" pitchFamily="34" charset="0"/>
              <a:buChar char="•"/>
            </a:pPr>
            <a:r>
              <a:rPr lang="en-US" sz="3200" dirty="0">
                <a:latin typeface="Times New Roman" panose="02020603050405020304" pitchFamily="18" charset="0"/>
                <a:cs typeface="Times New Roman" panose="02020603050405020304" pitchFamily="18" charset="0"/>
              </a:rPr>
              <a:t>C</a:t>
            </a:r>
            <a:r>
              <a:rPr lang="en-US" sz="3200" dirty="0" smtClean="0">
                <a:latin typeface="Times New Roman" panose="02020603050405020304" pitchFamily="18" charset="0"/>
                <a:cs typeface="Times New Roman" panose="02020603050405020304" pitchFamily="18" charset="0"/>
              </a:rPr>
              <a:t>o-evolution refers to the evolution of at least two species, which occurs in a mutually dependent manner. </a:t>
            </a:r>
          </a:p>
          <a:p>
            <a:pPr algn="just">
              <a:lnSpc>
                <a:spcPct val="150000"/>
              </a:lnSpc>
            </a:pPr>
            <a:r>
              <a:rPr lang="en-US" sz="3200" dirty="0" smtClean="0">
                <a:latin typeface="Times New Roman" panose="02020603050405020304" pitchFamily="18" charset="0"/>
                <a:cs typeface="Times New Roman" panose="02020603050405020304" pitchFamily="18" charset="0"/>
              </a:rPr>
              <a:t>•   Co-evolution was first described in the context of insects and  	flowering plants, and has since been applied to major 	evolutionary events, including sexual reproduction, 	infectious disease, and ecological communities.</a:t>
            </a:r>
          </a:p>
          <a:p>
            <a:pPr algn="just">
              <a:lnSpc>
                <a:spcPct val="150000"/>
              </a:lnSpc>
            </a:pPr>
            <a:r>
              <a:rPr lang="en-US" sz="3200" dirty="0" smtClean="0">
                <a:latin typeface="Times New Roman" panose="02020603050405020304" pitchFamily="18" charset="0"/>
                <a:cs typeface="Times New Roman" panose="02020603050405020304" pitchFamily="18" charset="0"/>
              </a:rPr>
              <a:t> •Co-evolution functions by reciprocal selective pressures on 	two or more species, analogous to an arms race in an 	attempt to outcompete each other.</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29031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3376" y="119280"/>
            <a:ext cx="10569389" cy="6217087"/>
          </a:xfrm>
          <a:prstGeom prst="rect">
            <a:avLst/>
          </a:prstGeom>
        </p:spPr>
        <p:txBody>
          <a:bodyPr wrap="square">
            <a:spAutoFit/>
          </a:bodyPr>
          <a:lstStyle/>
          <a:p>
            <a:pPr algn="ctr"/>
            <a:r>
              <a:rPr lang="en-US" sz="4400" b="1" dirty="0" smtClean="0">
                <a:latin typeface="Times New Roman" panose="02020603050405020304" pitchFamily="18" charset="0"/>
                <a:cs typeface="Times New Roman" panose="02020603050405020304" pitchFamily="18" charset="0"/>
              </a:rPr>
              <a:t>Co-evolution Examples</a:t>
            </a:r>
          </a:p>
          <a:p>
            <a:r>
              <a:rPr lang="en-US" dirty="0" smtClean="0"/>
              <a:t> </a:t>
            </a:r>
          </a:p>
          <a:p>
            <a:endParaRPr lang="en-US" sz="2800" b="1" dirty="0">
              <a:latin typeface="Times New Roman" panose="02020603050405020304" pitchFamily="18" charset="0"/>
              <a:cs typeface="Times New Roman" panose="02020603050405020304" pitchFamily="18" charset="0"/>
            </a:endParaRPr>
          </a:p>
          <a:p>
            <a:r>
              <a:rPr lang="en-US" sz="2800" b="1" dirty="0" smtClean="0">
                <a:latin typeface="Times New Roman" panose="02020603050405020304" pitchFamily="18" charset="0"/>
                <a:cs typeface="Times New Roman" panose="02020603050405020304" pitchFamily="18" charset="0"/>
              </a:rPr>
              <a:t>Predator-Prey Co-evolution:</a:t>
            </a:r>
          </a:p>
          <a:p>
            <a:endParaRPr lang="en-US" sz="2800" b="1" dirty="0" smtClean="0">
              <a:latin typeface="Times New Roman" panose="02020603050405020304" pitchFamily="18" charset="0"/>
              <a:cs typeface="Times New Roman" panose="02020603050405020304" pitchFamily="18" charset="0"/>
            </a:endParaRPr>
          </a:p>
          <a:p>
            <a:pPr algn="just">
              <a:lnSpc>
                <a:spcPct val="150000"/>
              </a:lnSpc>
            </a:pPr>
            <a:r>
              <a:rPr lang="en-US" dirty="0" smtClean="0"/>
              <a:t> 	</a:t>
            </a:r>
            <a:r>
              <a:rPr lang="en-US" sz="2800" dirty="0" smtClean="0">
                <a:latin typeface="Times New Roman" panose="02020603050405020304" pitchFamily="18" charset="0"/>
                <a:cs typeface="Times New Roman" panose="02020603050405020304" pitchFamily="18" charset="0"/>
              </a:rPr>
              <a:t>The predator-prey relationship is one of the most common examples of coevolution. In this respect, there is a selective pressure on the prey to avoid capture and thus, the predator must evolve to become more effective hunters. In this manner, predator-prey co-evolution is analogous to an evolutionary arms race and the development of specific adaptations, especially in prey species, to avoid or discourage predation.</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907488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48870" y="303510"/>
            <a:ext cx="10515600" cy="6247864"/>
          </a:xfrm>
          <a:prstGeom prst="rect">
            <a:avLst/>
          </a:prstGeom>
        </p:spPr>
        <p:txBody>
          <a:bodyPr wrap="square">
            <a:spAutoFit/>
          </a:bodyPr>
          <a:lstStyle/>
          <a:p>
            <a:pPr algn="just"/>
            <a:r>
              <a:rPr lang="en-US" dirty="0" smtClean="0"/>
              <a:t> </a:t>
            </a:r>
            <a:r>
              <a:rPr lang="en-US" sz="3200" b="1" dirty="0" smtClean="0">
                <a:latin typeface="Times New Roman" panose="02020603050405020304" pitchFamily="18" charset="0"/>
                <a:cs typeface="Times New Roman" panose="02020603050405020304" pitchFamily="18" charset="0"/>
              </a:rPr>
              <a:t>Acacia ants and Acacias:</a:t>
            </a:r>
          </a:p>
          <a:p>
            <a:pPr algn="just"/>
            <a:endParaRPr lang="en-US" sz="3200" b="1" dirty="0" smtClean="0">
              <a:latin typeface="Times New Roman" panose="02020603050405020304" pitchFamily="18" charset="0"/>
              <a:cs typeface="Times New Roman" panose="02020603050405020304" pitchFamily="18" charset="0"/>
            </a:endParaRPr>
          </a:p>
          <a:p>
            <a:pPr algn="just">
              <a:lnSpc>
                <a:spcPct val="150000"/>
              </a:lnSpc>
            </a:pPr>
            <a:r>
              <a:rPr lang="en-US" sz="2800" dirty="0" smtClean="0">
                <a:latin typeface="Times New Roman" panose="02020603050405020304" pitchFamily="18" charset="0"/>
                <a:cs typeface="Times New Roman" panose="02020603050405020304" pitchFamily="18" charset="0"/>
              </a:rPr>
              <a:t>	An example of co-evolution that is not characteristic of an arms race, but one which provides a mutual benefit to both a plant species and insect is that of the acacia ants and acacia plants. In this relationship, the plant and ants have coevolved to have a symbiotic relationship in which the ants provide the plant with protection against other potentially damaging insects, as well as other plants which may compete for nutrients and sunlight. In return, the plant provides the ants with shelter and essential nutrients for the ants and their growing larvae.</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77440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3718" y="903238"/>
            <a:ext cx="10461811" cy="4893647"/>
          </a:xfrm>
          <a:prstGeom prst="rect">
            <a:avLst/>
          </a:prstGeom>
        </p:spPr>
        <p:txBody>
          <a:bodyPr wrap="square">
            <a:spAutoFit/>
          </a:bodyPr>
          <a:lstStyle/>
          <a:p>
            <a:pPr algn="just"/>
            <a:r>
              <a:rPr lang="en-US" sz="3200" b="1" dirty="0" smtClean="0">
                <a:latin typeface="Times New Roman" panose="02020603050405020304" pitchFamily="18" charset="0"/>
                <a:cs typeface="Times New Roman" panose="02020603050405020304" pitchFamily="18" charset="0"/>
              </a:rPr>
              <a:t>Flowering Plants and Pollinators:</a:t>
            </a:r>
          </a:p>
          <a:p>
            <a:pPr algn="just"/>
            <a:r>
              <a:rPr lang="en-US" sz="2800" dirty="0" smtClean="0">
                <a:latin typeface="Times New Roman" panose="02020603050405020304" pitchFamily="18" charset="0"/>
                <a:cs typeface="Times New Roman" panose="02020603050405020304" pitchFamily="18" charset="0"/>
              </a:rPr>
              <a:t> 	</a:t>
            </a:r>
          </a:p>
          <a:p>
            <a:pPr algn="just">
              <a:lnSpc>
                <a:spcPct val="150000"/>
              </a:lnSpc>
            </a:pPr>
            <a:r>
              <a:rPr lang="en-US" sz="2800" dirty="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Another example of beneficial co-evolution is the relationship between flowering plants and the respective insect and bird species that pollinate them. In this respect, flowering plants and pollinators have developed co-adaptations that allow flowers to attract pollinators, and insects and birds have developed specialized adaptations for extracting nectar and pollen from the plants.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227603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04365" y="489100"/>
            <a:ext cx="10636623" cy="6494085"/>
          </a:xfrm>
          <a:prstGeom prst="rect">
            <a:avLst/>
          </a:prstGeom>
        </p:spPr>
        <p:txBody>
          <a:bodyPr wrap="square">
            <a:spAutoFit/>
          </a:bodyPr>
          <a:lstStyle/>
          <a:p>
            <a:pPr algn="ctr"/>
            <a:r>
              <a:rPr lang="en-US" sz="4000" b="1" dirty="0" smtClean="0">
                <a:latin typeface="Times New Roman" panose="02020603050405020304" pitchFamily="18" charset="0"/>
                <a:cs typeface="Times New Roman" panose="02020603050405020304" pitchFamily="18" charset="0"/>
              </a:rPr>
              <a:t>Phylogenetic Tree</a:t>
            </a:r>
          </a:p>
          <a:p>
            <a:pPr algn="ctr"/>
            <a:endParaRPr lang="en-US" sz="4000" b="1"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A phylogenetic tree, or cladogram, is a schematic diagram used as a visual illustration of proposed evolutionary relationships among taxa. Phylogenetic trees are diagrammed based on assumptions of cladistics, or phylogenetic systematics. Cladistics is a classification system that categorizes organisms based on shared traits, or </a:t>
            </a:r>
            <a:r>
              <a:rPr lang="en-US" sz="2800" dirty="0" err="1" smtClean="0">
                <a:latin typeface="Times New Roman" panose="02020603050405020304" pitchFamily="18" charset="0"/>
                <a:cs typeface="Times New Roman" panose="02020603050405020304" pitchFamily="18" charset="0"/>
              </a:rPr>
              <a:t>synapomorphies</a:t>
            </a:r>
            <a:r>
              <a:rPr lang="en-US" sz="2800" dirty="0" smtClean="0">
                <a:latin typeface="Times New Roman" panose="02020603050405020304" pitchFamily="18" charset="0"/>
                <a:cs typeface="Times New Roman" panose="02020603050405020304" pitchFamily="18" charset="0"/>
              </a:rPr>
              <a:t>, as determined by genetic, anatomical, and molecular analysis. </a:t>
            </a:r>
          </a:p>
          <a:p>
            <a:pPr algn="just"/>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The main assumptions of cladistics are:</a:t>
            </a:r>
          </a:p>
          <a:p>
            <a:pPr algn="just"/>
            <a:r>
              <a:rPr lang="en-US" sz="2800" dirty="0" smtClean="0">
                <a:latin typeface="Times New Roman" panose="02020603050405020304" pitchFamily="18" charset="0"/>
                <a:cs typeface="Times New Roman" panose="02020603050405020304" pitchFamily="18" charset="0"/>
              </a:rPr>
              <a:t>1. All organisms descend from a common ancestor.</a:t>
            </a:r>
          </a:p>
          <a:p>
            <a:pPr algn="just"/>
            <a:r>
              <a:rPr lang="en-US" sz="2800" dirty="0" smtClean="0">
                <a:latin typeface="Times New Roman" panose="02020603050405020304" pitchFamily="18" charset="0"/>
                <a:cs typeface="Times New Roman" panose="02020603050405020304" pitchFamily="18" charset="0"/>
              </a:rPr>
              <a:t>2. New organisms develop when existing populations split into two groups.</a:t>
            </a:r>
          </a:p>
          <a:p>
            <a:pPr algn="just"/>
            <a:r>
              <a:rPr lang="en-US" sz="2800" dirty="0" smtClean="0">
                <a:latin typeface="Times New Roman" panose="02020603050405020304" pitchFamily="18" charset="0"/>
                <a:cs typeface="Times New Roman" panose="02020603050405020304" pitchFamily="18" charset="0"/>
              </a:rPr>
              <a:t>3. Over time, lineages experience changes in characteristics.</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62609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90165" y="1099555"/>
            <a:ext cx="7974106" cy="4893647"/>
          </a:xfrm>
          <a:prstGeom prst="rect">
            <a:avLst/>
          </a:prstGeom>
        </p:spPr>
        <p:txBody>
          <a:bodyPr wrap="square">
            <a:spAutoFit/>
          </a:bodyPr>
          <a:lstStyle/>
          <a:p>
            <a:r>
              <a:rPr lang="en-US" sz="3200" b="1" dirty="0" smtClean="0">
                <a:latin typeface="Times New Roman" panose="02020603050405020304" pitchFamily="18" charset="0"/>
                <a:cs typeface="Times New Roman" panose="02020603050405020304" pitchFamily="18" charset="0"/>
              </a:rPr>
              <a:t>Terms and concepts: </a:t>
            </a:r>
          </a:p>
          <a:p>
            <a:pPr marL="742950" lvl="1"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primitive and advanced </a:t>
            </a:r>
          </a:p>
          <a:p>
            <a:pPr marL="742950" lvl="1"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homology and analogy </a:t>
            </a:r>
          </a:p>
          <a:p>
            <a:pPr marL="742950" lvl="1"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parallelism and convergence</a:t>
            </a:r>
          </a:p>
          <a:p>
            <a:pPr marL="742950" lvl="1" indent="-285750">
              <a:buFont typeface="Arial" panose="020B0604020202020204" pitchFamily="34" charset="0"/>
              <a:buChar char="•"/>
            </a:pPr>
            <a:r>
              <a:rPr lang="en-US" sz="2800" dirty="0" err="1" smtClean="0">
                <a:latin typeface="Times New Roman" panose="02020603050405020304" pitchFamily="18" charset="0"/>
                <a:cs typeface="Times New Roman" panose="02020603050405020304" pitchFamily="18" charset="0"/>
              </a:rPr>
              <a:t>monophyly</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Paraphyly</a:t>
            </a:r>
            <a:r>
              <a:rPr lang="en-US" sz="2800" dirty="0" smtClean="0">
                <a:latin typeface="Times New Roman" panose="02020603050405020304" pitchFamily="18" charset="0"/>
                <a:cs typeface="Times New Roman" panose="02020603050405020304" pitchFamily="18" charset="0"/>
              </a:rPr>
              <a:t> and </a:t>
            </a:r>
            <a:r>
              <a:rPr lang="en-US" sz="2800" dirty="0" err="1" smtClean="0">
                <a:latin typeface="Times New Roman" panose="02020603050405020304" pitchFamily="18" charset="0"/>
                <a:cs typeface="Times New Roman" panose="02020603050405020304" pitchFamily="18" charset="0"/>
              </a:rPr>
              <a:t>polyphyly</a:t>
            </a:r>
            <a:r>
              <a:rPr lang="en-US" sz="2800" dirty="0" smtClean="0">
                <a:latin typeface="Times New Roman" panose="02020603050405020304" pitchFamily="18" charset="0"/>
                <a:cs typeface="Times New Roman" panose="02020603050405020304" pitchFamily="18" charset="0"/>
              </a:rPr>
              <a:t> </a:t>
            </a:r>
          </a:p>
          <a:p>
            <a:pPr marL="742950" lvl="1" indent="-285750">
              <a:buFont typeface="Arial" panose="020B0604020202020204" pitchFamily="34" charset="0"/>
              <a:buChar char="•"/>
            </a:pPr>
            <a:r>
              <a:rPr lang="en-US" sz="2800" dirty="0" smtClean="0">
                <a:latin typeface="Times New Roman" panose="02020603050405020304" pitchFamily="18" charset="0"/>
                <a:cs typeface="Times New Roman" panose="02020603050405020304" pitchFamily="18" charset="0"/>
              </a:rPr>
              <a:t>clades </a:t>
            </a:r>
          </a:p>
          <a:p>
            <a:endParaRPr lang="en-US" sz="28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origin&amp; evolution of angiosperms; </a:t>
            </a:r>
          </a:p>
          <a:p>
            <a:pPr marL="285750" indent="-285750">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 co-evolution of angiosperms and animals; </a:t>
            </a:r>
          </a:p>
          <a:p>
            <a:pPr marL="285750" indent="-285750">
              <a:buFont typeface="Wingdings" panose="05000000000000000000" pitchFamily="2" charset="2"/>
              <a:buChar char="Ø"/>
            </a:pPr>
            <a:r>
              <a:rPr lang="en-US" sz="2800" dirty="0" smtClean="0">
                <a:latin typeface="Times New Roman" panose="02020603050405020304" pitchFamily="18" charset="0"/>
                <a:cs typeface="Times New Roman" panose="02020603050405020304" pitchFamily="18" charset="0"/>
              </a:rPr>
              <a:t>methods of illustrating evolutionary relationship (phylogenetic tree, cladogram). </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4903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49824" y="772796"/>
            <a:ext cx="9345706" cy="5078313"/>
          </a:xfrm>
          <a:prstGeom prst="rect">
            <a:avLst/>
          </a:prstGeom>
        </p:spPr>
        <p:txBody>
          <a:bodyPr wrap="square">
            <a:spAutoFit/>
          </a:bodyPr>
          <a:lstStyle/>
          <a:p>
            <a:pPr algn="ctr"/>
            <a:r>
              <a:rPr lang="en-US" sz="3200" b="1" dirty="0" smtClean="0">
                <a:latin typeface="Times New Roman" panose="02020603050405020304" pitchFamily="18" charset="0"/>
                <a:cs typeface="Times New Roman" panose="02020603050405020304" pitchFamily="18" charset="0"/>
              </a:rPr>
              <a:t>TAXONOMY &amp; SYSTEMATICS</a:t>
            </a:r>
          </a:p>
          <a:p>
            <a:endParaRPr lang="en-US" sz="3200" b="1"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 Nomenclature = the naming of organisms</a:t>
            </a:r>
          </a:p>
          <a:p>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 Classification = the assignment of taxa to groups of organisms</a:t>
            </a:r>
          </a:p>
          <a:p>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 Phylogeny = Evolutionary history of a group (Evolutionary </a:t>
            </a:r>
          </a:p>
          <a:p>
            <a:r>
              <a:rPr lang="en-US" sz="2800" dirty="0" smtClean="0">
                <a:latin typeface="Times New Roman" panose="02020603050405020304" pitchFamily="18" charset="0"/>
                <a:cs typeface="Times New Roman" panose="02020603050405020304" pitchFamily="18" charset="0"/>
              </a:rPr>
              <a:t>patterns &amp; relationships among organisms) </a:t>
            </a:r>
          </a:p>
          <a:p>
            <a:endParaRPr lang="en-US" sz="2800" dirty="0" smtClean="0">
              <a:latin typeface="Times New Roman" panose="02020603050405020304" pitchFamily="18" charset="0"/>
              <a:cs typeface="Times New Roman" panose="02020603050405020304" pitchFamily="18" charset="0"/>
            </a:endParaRPr>
          </a:p>
          <a:p>
            <a:r>
              <a:rPr lang="en-US" sz="3200" b="1" dirty="0" smtClean="0">
                <a:latin typeface="Times New Roman" panose="02020603050405020304" pitchFamily="18" charset="0"/>
                <a:cs typeface="Times New Roman" panose="02020603050405020304" pitchFamily="18" charset="0"/>
              </a:rPr>
              <a:t>Taxonomy = Nomenclature + Classification</a:t>
            </a:r>
          </a:p>
          <a:p>
            <a:r>
              <a:rPr lang="en-US" sz="3200" b="1" dirty="0" smtClean="0">
                <a:latin typeface="Times New Roman" panose="02020603050405020304" pitchFamily="18" charset="0"/>
                <a:cs typeface="Times New Roman" panose="02020603050405020304" pitchFamily="18" charset="0"/>
              </a:rPr>
              <a:t>Systematics = Taxonomy + </a:t>
            </a:r>
            <a:r>
              <a:rPr lang="en-US" sz="3200" b="1" dirty="0" err="1" smtClean="0">
                <a:latin typeface="Times New Roman" panose="02020603050405020304" pitchFamily="18" charset="0"/>
                <a:cs typeface="Times New Roman" panose="02020603050405020304" pitchFamily="18" charset="0"/>
              </a:rPr>
              <a:t>Phylogenetics</a:t>
            </a:r>
            <a:endParaRPr lang="en-IN"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9776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04365" y="353269"/>
            <a:ext cx="9681882" cy="5878532"/>
          </a:xfrm>
          <a:prstGeom prst="rect">
            <a:avLst/>
          </a:prstGeom>
        </p:spPr>
        <p:txBody>
          <a:bodyPr wrap="square">
            <a:spAutoFit/>
          </a:bodyPr>
          <a:lstStyle/>
          <a:p>
            <a:pPr algn="ctr"/>
            <a:r>
              <a:rPr lang="en-US" sz="4000" b="1" dirty="0" smtClean="0">
                <a:latin typeface="Times New Roman" panose="02020603050405020304" pitchFamily="18" charset="0"/>
                <a:cs typeface="Times New Roman" panose="02020603050405020304" pitchFamily="18" charset="0"/>
              </a:rPr>
              <a:t>Phylogeny-Terms</a:t>
            </a:r>
          </a:p>
          <a:p>
            <a:pPr algn="just"/>
            <a:r>
              <a:rPr lang="en-US" sz="2800"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Phylogeny</a:t>
            </a:r>
            <a:r>
              <a:rPr lang="en-US" sz="2800" dirty="0" smtClean="0">
                <a:latin typeface="Times New Roman" panose="02020603050405020304" pitchFamily="18" charset="0"/>
                <a:cs typeface="Times New Roman" panose="02020603050405020304" pitchFamily="18" charset="0"/>
              </a:rPr>
              <a:t>- the evolutionary history of a group of 	organisms/ study of the genealogy and evolutionary 	history of a taxonomic group.</a:t>
            </a:r>
          </a:p>
          <a:p>
            <a:pPr algn="just"/>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Genealogy</a:t>
            </a:r>
            <a:r>
              <a:rPr lang="en-US" sz="2800" dirty="0" smtClean="0">
                <a:latin typeface="Times New Roman" panose="02020603050405020304" pitchFamily="18" charset="0"/>
                <a:cs typeface="Times New Roman" panose="02020603050405020304" pitchFamily="18" charset="0"/>
              </a:rPr>
              <a:t>- study of ancestral relationships and lineages.</a:t>
            </a:r>
          </a:p>
          <a:p>
            <a:pPr algn="just"/>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Lineage</a:t>
            </a:r>
            <a:r>
              <a:rPr lang="en-US" sz="2800" dirty="0" smtClean="0">
                <a:latin typeface="Times New Roman" panose="02020603050405020304" pitchFamily="18" charset="0"/>
                <a:cs typeface="Times New Roman" panose="02020603050405020304" pitchFamily="18" charset="0"/>
              </a:rPr>
              <a:t>- A continuous line of descent; a series of 	organisms or genes connected by ancestor/ descendent 	relationships.</a:t>
            </a:r>
          </a:p>
          <a:p>
            <a:pPr algn="just"/>
            <a:endParaRPr lang="en-US" sz="2800" dirty="0" smtClean="0">
              <a:latin typeface="Times New Roman" panose="02020603050405020304" pitchFamily="18" charset="0"/>
              <a:cs typeface="Times New Roman" panose="02020603050405020304" pitchFamily="18" charset="0"/>
            </a:endParaRPr>
          </a:p>
          <a:p>
            <a:pPr algn="just"/>
            <a:r>
              <a:rPr lang="en-US" sz="2800" dirty="0" smtClean="0">
                <a:latin typeface="Times New Roman" panose="02020603050405020304" pitchFamily="18" charset="0"/>
                <a:cs typeface="Times New Roman" panose="02020603050405020304" pitchFamily="18" charset="0"/>
              </a:rPr>
              <a:t>• Relationships are depicted through a diagram better known 	as 	a </a:t>
            </a:r>
            <a:r>
              <a:rPr lang="en-US" sz="2800" b="1" dirty="0" err="1" smtClean="0">
                <a:latin typeface="Times New Roman" panose="02020603050405020304" pitchFamily="18" charset="0"/>
                <a:cs typeface="Times New Roman" panose="02020603050405020304" pitchFamily="18" charset="0"/>
              </a:rPr>
              <a:t>phylogram</a:t>
            </a:r>
            <a:endParaRPr lang="en-IN" sz="28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69673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93376" y="287394"/>
            <a:ext cx="10488706" cy="6063198"/>
          </a:xfrm>
          <a:prstGeom prst="rect">
            <a:avLst/>
          </a:prstGeom>
        </p:spPr>
        <p:txBody>
          <a:bodyPr wrap="square">
            <a:spAutoFit/>
          </a:bodyPr>
          <a:lstStyle/>
          <a:p>
            <a:pPr algn="ctr"/>
            <a:r>
              <a:rPr lang="en-US" sz="4000" b="1" dirty="0" smtClean="0">
                <a:latin typeface="Times New Roman" panose="02020603050405020304" pitchFamily="18" charset="0"/>
                <a:cs typeface="Times New Roman" panose="02020603050405020304" pitchFamily="18" charset="0"/>
              </a:rPr>
              <a:t>Evolution </a:t>
            </a:r>
          </a:p>
          <a:p>
            <a:pPr algn="ctr"/>
            <a:endParaRPr lang="en-US" sz="4000" b="1"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 Changes in the genetic makeup of populations- evolution, may occur 	in lineages over time.</a:t>
            </a:r>
          </a:p>
          <a:p>
            <a:r>
              <a:rPr lang="en-US" sz="2800" dirty="0" smtClean="0">
                <a:latin typeface="Times New Roman" panose="02020603050405020304" pitchFamily="18" charset="0"/>
                <a:cs typeface="Times New Roman" panose="02020603050405020304" pitchFamily="18" charset="0"/>
              </a:rPr>
              <a:t>• Descent with modification</a:t>
            </a:r>
          </a:p>
          <a:p>
            <a:r>
              <a:rPr lang="en-US" sz="2800" dirty="0" smtClean="0">
                <a:latin typeface="Times New Roman" panose="02020603050405020304" pitchFamily="18" charset="0"/>
                <a:cs typeface="Times New Roman" panose="02020603050405020304" pitchFamily="18" charset="0"/>
              </a:rPr>
              <a:t>• Evolution may be recognized as a change from a pre-existing or 	ancestral character state (</a:t>
            </a:r>
            <a:r>
              <a:rPr lang="en-US" sz="2800" dirty="0" err="1" smtClean="0">
                <a:latin typeface="Times New Roman" panose="02020603050405020304" pitchFamily="18" charset="0"/>
                <a:cs typeface="Times New Roman" panose="02020603050405020304" pitchFamily="18" charset="0"/>
              </a:rPr>
              <a:t>plesiomorphic</a:t>
            </a:r>
            <a:r>
              <a:rPr lang="en-US" sz="2800" dirty="0" smtClean="0">
                <a:latin typeface="Times New Roman" panose="02020603050405020304" pitchFamily="18" charset="0"/>
                <a:cs typeface="Times New Roman" panose="02020603050405020304" pitchFamily="18" charset="0"/>
              </a:rPr>
              <a:t>) to a new character state, 	derived character state (</a:t>
            </a:r>
            <a:r>
              <a:rPr lang="en-US" sz="2800" dirty="0" err="1" smtClean="0">
                <a:latin typeface="Times New Roman" panose="02020603050405020304" pitchFamily="18" charset="0"/>
                <a:cs typeface="Times New Roman" panose="02020603050405020304" pitchFamily="18" charset="0"/>
              </a:rPr>
              <a:t>apomorphy</a:t>
            </a:r>
            <a:r>
              <a:rPr lang="en-US" sz="2800" dirty="0" smtClean="0">
                <a:latin typeface="Times New Roman" panose="02020603050405020304" pitchFamily="18" charset="0"/>
                <a:cs typeface="Times New Roman" panose="02020603050405020304" pitchFamily="18" charset="0"/>
              </a:rPr>
              <a:t>).</a:t>
            </a:r>
          </a:p>
          <a:p>
            <a:r>
              <a:rPr lang="en-US" sz="2800" dirty="0" smtClean="0">
                <a:latin typeface="Times New Roman" panose="02020603050405020304" pitchFamily="18" charset="0"/>
                <a:cs typeface="Times New Roman" panose="02020603050405020304" pitchFamily="18" charset="0"/>
              </a:rPr>
              <a:t>• 2 mechanisms of evolutionary change-</a:t>
            </a:r>
          </a:p>
          <a:p>
            <a:endParaRPr lang="en-US" sz="2800" dirty="0" smtClean="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	1. </a:t>
            </a:r>
            <a:r>
              <a:rPr lang="en-US" sz="2800" b="1" dirty="0" smtClean="0">
                <a:latin typeface="Times New Roman" panose="02020603050405020304" pitchFamily="18" charset="0"/>
                <a:cs typeface="Times New Roman" panose="02020603050405020304" pitchFamily="18" charset="0"/>
              </a:rPr>
              <a:t>Natural selection </a:t>
            </a:r>
            <a:r>
              <a:rPr lang="en-US" sz="2800" dirty="0" smtClean="0">
                <a:latin typeface="Times New Roman" panose="02020603050405020304" pitchFamily="18" charset="0"/>
                <a:cs typeface="Times New Roman" panose="02020603050405020304" pitchFamily="18" charset="0"/>
              </a:rPr>
              <a:t>– non-random, directed by survival of the 	fittest and reproductive ability-through Adaptation</a:t>
            </a:r>
          </a:p>
          <a:p>
            <a:r>
              <a:rPr lang="en-US" sz="2800" dirty="0" smtClean="0">
                <a:latin typeface="Times New Roman" panose="02020603050405020304" pitchFamily="18" charset="0"/>
                <a:cs typeface="Times New Roman" panose="02020603050405020304" pitchFamily="18" charset="0"/>
              </a:rPr>
              <a:t>	2. </a:t>
            </a:r>
            <a:r>
              <a:rPr lang="en-US" sz="2800" b="1" dirty="0" smtClean="0">
                <a:latin typeface="Times New Roman" panose="02020603050405020304" pitchFamily="18" charset="0"/>
                <a:cs typeface="Times New Roman" panose="02020603050405020304" pitchFamily="18" charset="0"/>
              </a:rPr>
              <a:t>Genetic Drift</a:t>
            </a:r>
            <a:r>
              <a:rPr lang="en-US" sz="2800" dirty="0" smtClean="0">
                <a:latin typeface="Times New Roman" panose="02020603050405020304" pitchFamily="18" charset="0"/>
                <a:cs typeface="Times New Roman" panose="02020603050405020304" pitchFamily="18" charset="0"/>
              </a:rPr>
              <a:t>- random, directed by chance events</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461241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5082" y="803773"/>
            <a:ext cx="10905564" cy="5447645"/>
          </a:xfrm>
          <a:prstGeom prst="rect">
            <a:avLst/>
          </a:prstGeom>
        </p:spPr>
        <p:txBody>
          <a:bodyPr wrap="square">
            <a:spAutoFit/>
          </a:bodyPr>
          <a:lstStyle/>
          <a:p>
            <a:pPr algn="ctr"/>
            <a:r>
              <a:rPr lang="en-US" sz="4000" b="1" dirty="0" smtClean="0">
                <a:latin typeface="Times New Roman" panose="02020603050405020304" pitchFamily="18" charset="0"/>
                <a:cs typeface="Times New Roman" panose="02020603050405020304" pitchFamily="18" charset="0"/>
              </a:rPr>
              <a:t>Cladistics</a:t>
            </a:r>
          </a:p>
          <a:p>
            <a:r>
              <a:rPr lang="en-US" sz="2800" dirty="0" smtClean="0">
                <a:latin typeface="Times New Roman" panose="02020603050405020304" pitchFamily="18" charset="0"/>
                <a:cs typeface="Times New Roman" panose="02020603050405020304" pitchFamily="18" charset="0"/>
              </a:rPr>
              <a:t>• Classification based on phylogeny</a:t>
            </a:r>
          </a:p>
          <a:p>
            <a:r>
              <a:rPr lang="en-US" sz="2800" dirty="0" smtClean="0">
                <a:latin typeface="Times New Roman" panose="02020603050405020304" pitchFamily="18" charset="0"/>
                <a:cs typeface="Times New Roman" panose="02020603050405020304" pitchFamily="18" charset="0"/>
              </a:rPr>
              <a:t>• Phylogenetic systematics- Cladistics</a:t>
            </a:r>
          </a:p>
          <a:p>
            <a:r>
              <a:rPr lang="en-US" sz="2800"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Lineage</a:t>
            </a:r>
            <a:r>
              <a:rPr lang="en-US" sz="2800" dirty="0" smtClean="0">
                <a:latin typeface="Times New Roman" panose="02020603050405020304" pitchFamily="18" charset="0"/>
                <a:cs typeface="Times New Roman" panose="02020603050405020304" pitchFamily="18" charset="0"/>
              </a:rPr>
              <a:t>- A continuous line of descent; a series of organisms or genes </a:t>
            </a:r>
          </a:p>
          <a:p>
            <a:r>
              <a:rPr lang="en-US" sz="2800" dirty="0" smtClean="0">
                <a:latin typeface="Times New Roman" panose="02020603050405020304" pitchFamily="18" charset="0"/>
                <a:cs typeface="Times New Roman" panose="02020603050405020304" pitchFamily="18" charset="0"/>
              </a:rPr>
              <a:t>	connected by ancestor/descendent relationships.</a:t>
            </a:r>
          </a:p>
          <a:p>
            <a:r>
              <a:rPr lang="en-US" sz="2800" dirty="0" smtClean="0">
                <a:latin typeface="Times New Roman" panose="02020603050405020304" pitchFamily="18" charset="0"/>
                <a:cs typeface="Times New Roman" panose="02020603050405020304" pitchFamily="18" charset="0"/>
              </a:rPr>
              <a:t>• Relationship is depicted as phylogenetic tree/cladogram</a:t>
            </a:r>
          </a:p>
          <a:p>
            <a:r>
              <a:rPr lang="en-US" sz="2800" dirty="0" smtClean="0">
                <a:latin typeface="Times New Roman" panose="02020603050405020304" pitchFamily="18" charset="0"/>
                <a:cs typeface="Times New Roman" panose="02020603050405020304" pitchFamily="18" charset="0"/>
              </a:rPr>
              <a:t>• A tree-like network that expresses such ancestor-descendant </a:t>
            </a:r>
          </a:p>
          <a:p>
            <a:r>
              <a:rPr lang="en-US" sz="2800" dirty="0" smtClean="0">
                <a:latin typeface="Times New Roman" panose="02020603050405020304" pitchFamily="18" charset="0"/>
                <a:cs typeface="Times New Roman" panose="02020603050405020304" pitchFamily="18" charset="0"/>
              </a:rPr>
              <a:t>	relationships(</a:t>
            </a:r>
            <a:r>
              <a:rPr lang="en-US" sz="2800" dirty="0" err="1" smtClean="0">
                <a:latin typeface="Times New Roman" panose="02020603050405020304" pitchFamily="18" charset="0"/>
                <a:cs typeface="Times New Roman" panose="02020603050405020304" pitchFamily="18" charset="0"/>
              </a:rPr>
              <a:t>Cladistic</a:t>
            </a:r>
            <a:r>
              <a:rPr lang="en-US" sz="2800" dirty="0" smtClean="0">
                <a:latin typeface="Times New Roman" panose="02020603050405020304" pitchFamily="18" charset="0"/>
                <a:cs typeface="Times New Roman" panose="02020603050405020304" pitchFamily="18" charset="0"/>
              </a:rPr>
              <a:t> relationship ) is called a cladogram.</a:t>
            </a:r>
          </a:p>
          <a:p>
            <a:r>
              <a:rPr lang="en-US" sz="2800" dirty="0" smtClean="0">
                <a:latin typeface="Times New Roman" panose="02020603050405020304" pitchFamily="18" charset="0"/>
                <a:cs typeface="Times New Roman" panose="02020603050405020304" pitchFamily="18" charset="0"/>
              </a:rPr>
              <a:t>• </a:t>
            </a:r>
            <a:r>
              <a:rPr lang="en-US" sz="2800" b="1" dirty="0" smtClean="0">
                <a:latin typeface="Times New Roman" panose="02020603050405020304" pitchFamily="18" charset="0"/>
                <a:cs typeface="Times New Roman" panose="02020603050405020304" pitchFamily="18" charset="0"/>
              </a:rPr>
              <a:t>Cladogram </a:t>
            </a:r>
            <a:r>
              <a:rPr lang="en-US" sz="2800" dirty="0" smtClean="0">
                <a:latin typeface="Times New Roman" panose="02020603050405020304" pitchFamily="18" charset="0"/>
                <a:cs typeface="Times New Roman" panose="02020603050405020304" pitchFamily="18" charset="0"/>
              </a:rPr>
              <a:t>-Branching diagram shows the sequence of evolutionary </a:t>
            </a:r>
          </a:p>
          <a:p>
            <a:r>
              <a:rPr lang="en-US" sz="2800" dirty="0" smtClean="0">
                <a:latin typeface="Times New Roman" panose="02020603050405020304" pitchFamily="18" charset="0"/>
                <a:cs typeface="Times New Roman" panose="02020603050405020304" pitchFamily="18" charset="0"/>
              </a:rPr>
              <a:t>	change in characters, the number of changes associated with each 	lineage, and the sequence of lineage branching</a:t>
            </a:r>
          </a:p>
          <a:p>
            <a:r>
              <a:rPr lang="en-US" sz="2800" dirty="0" smtClean="0">
                <a:latin typeface="Times New Roman" panose="02020603050405020304" pitchFamily="18" charset="0"/>
                <a:cs typeface="Times New Roman" panose="02020603050405020304" pitchFamily="18" charset="0"/>
              </a:rPr>
              <a:t>• The branches of a cladogram represent time (unlike a </a:t>
            </a:r>
            <a:r>
              <a:rPr lang="en-US" sz="2800" dirty="0" err="1" smtClean="0">
                <a:latin typeface="Times New Roman" panose="02020603050405020304" pitchFamily="18" charset="0"/>
                <a:cs typeface="Times New Roman" panose="02020603050405020304" pitchFamily="18" charset="0"/>
              </a:rPr>
              <a:t>phenogram</a:t>
            </a:r>
            <a:r>
              <a:rPr lang="en-US" sz="2800" dirty="0" smtClean="0">
                <a:latin typeface="Times New Roman" panose="02020603050405020304" pitchFamily="18" charset="0"/>
                <a:cs typeface="Times New Roman" panose="02020603050405020304" pitchFamily="18" charset="0"/>
              </a:rPr>
              <a:t>).</a:t>
            </a:r>
            <a:endParaRPr lang="en-IN"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362884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8928" y="3072348"/>
            <a:ext cx="11380695" cy="3785652"/>
          </a:xfrm>
          <a:prstGeom prst="rect">
            <a:avLst/>
          </a:prstGeom>
        </p:spPr>
        <p:txBody>
          <a:bodyPr wrap="square">
            <a:spAutoFit/>
          </a:bodyPr>
          <a:lstStyle/>
          <a:p>
            <a:r>
              <a:rPr lang="en-US" sz="2400" dirty="0" smtClean="0">
                <a:latin typeface="Times New Roman" panose="02020603050405020304" pitchFamily="18" charset="0"/>
                <a:cs typeface="Times New Roman" panose="02020603050405020304" pitchFamily="18" charset="0"/>
              </a:rPr>
              <a:t>• Evolutionary tree -evolutionary relationships among taxa</a:t>
            </a:r>
          </a:p>
          <a:p>
            <a:r>
              <a:rPr lang="en-US" sz="2400" dirty="0" smtClean="0">
                <a:latin typeface="Times New Roman" panose="02020603050405020304" pitchFamily="18" charset="0"/>
                <a:cs typeface="Times New Roman" panose="02020603050405020304" pitchFamily="18" charset="0"/>
              </a:rPr>
              <a:t>• Phylogenies trace patterns of shared ancestry between lineages.</a:t>
            </a:r>
          </a:p>
          <a:p>
            <a:r>
              <a:rPr lang="en-US" sz="2400" dirty="0" smtClean="0">
                <a:latin typeface="Times New Roman" panose="02020603050405020304" pitchFamily="18" charset="0"/>
                <a:cs typeface="Times New Roman" panose="02020603050405020304" pitchFamily="18" charset="0"/>
              </a:rPr>
              <a:t>• The root of the tree represents the ancestral lineage </a:t>
            </a:r>
          </a:p>
          <a:p>
            <a:r>
              <a:rPr lang="en-US" sz="2400" dirty="0" smtClean="0">
                <a:latin typeface="Times New Roman" panose="02020603050405020304" pitchFamily="18" charset="0"/>
                <a:cs typeface="Times New Roman" panose="02020603050405020304" pitchFamily="18" charset="0"/>
              </a:rPr>
              <a:t>• Tips of the tree represent groups of descendants of that ancestor -descendent taxa (often species)</a:t>
            </a:r>
          </a:p>
          <a:p>
            <a:r>
              <a:rPr lang="en-US" sz="2400" dirty="0" smtClean="0">
                <a:latin typeface="Times New Roman" panose="02020603050405020304" pitchFamily="18" charset="0"/>
                <a:cs typeface="Times New Roman" panose="02020603050405020304" pitchFamily="18" charset="0"/>
              </a:rPr>
              <a:t>• Nodes - common ancestors of those descendants.</a:t>
            </a:r>
          </a:p>
          <a:p>
            <a:r>
              <a:rPr lang="en-US" sz="2400" dirty="0" smtClean="0">
                <a:latin typeface="Times New Roman" panose="02020603050405020304" pitchFamily="18" charset="0"/>
                <a:cs typeface="Times New Roman" panose="02020603050405020304" pitchFamily="18" charset="0"/>
              </a:rPr>
              <a:t>• As you move from the root to the tips, you are moving forward in time.</a:t>
            </a:r>
          </a:p>
          <a:p>
            <a:r>
              <a:rPr lang="en-US" sz="2400" dirty="0" smtClean="0">
                <a:latin typeface="Times New Roman" panose="02020603050405020304" pitchFamily="18" charset="0"/>
                <a:cs typeface="Times New Roman" panose="02020603050405020304" pitchFamily="18" charset="0"/>
              </a:rPr>
              <a:t>• Sister groups- species A &amp; B are sister groups — they are each other's closest relatives.</a:t>
            </a:r>
          </a:p>
          <a:p>
            <a:r>
              <a:rPr lang="en-US" sz="2400" dirty="0" smtClean="0">
                <a:latin typeface="Times New Roman" panose="02020603050405020304" pitchFamily="18" charset="0"/>
                <a:cs typeface="Times New Roman" panose="02020603050405020304" pitchFamily="18" charset="0"/>
              </a:rPr>
              <a:t>• An outgroup is a species or group of species that is closely related to the </a:t>
            </a:r>
            <a:r>
              <a:rPr lang="en-US" sz="2400" b="1" dirty="0" err="1" smtClean="0">
                <a:latin typeface="Times New Roman" panose="02020603050405020304" pitchFamily="18" charset="0"/>
                <a:cs typeface="Times New Roman" panose="02020603050405020304" pitchFamily="18" charset="0"/>
              </a:rPr>
              <a:t>ingroup</a:t>
            </a:r>
            <a:r>
              <a:rPr lang="en-US" sz="2400" dirty="0" smtClean="0">
                <a:latin typeface="Times New Roman" panose="02020603050405020304" pitchFamily="18" charset="0"/>
                <a:cs typeface="Times New Roman" panose="02020603050405020304" pitchFamily="18" charset="0"/>
              </a:rPr>
              <a:t> the various species being studied</a:t>
            </a:r>
            <a:endParaRPr lang="en-IN" sz="2400" dirty="0">
              <a:latin typeface="Times New Roman" panose="02020603050405020304" pitchFamily="18" charset="0"/>
              <a:cs typeface="Times New Roman" panose="02020603050405020304" pitchFamily="18" charset="0"/>
            </a:endParaRPr>
          </a:p>
        </p:txBody>
      </p:sp>
      <p:pic>
        <p:nvPicPr>
          <p:cNvPr id="3" name="Picture 2" descr="Screen Clippi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19035" y="147918"/>
            <a:ext cx="5306165" cy="2924430"/>
          </a:xfrm>
          <a:prstGeom prst="rect">
            <a:avLst/>
          </a:prstGeom>
        </p:spPr>
      </p:pic>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38815" y="3386131"/>
            <a:ext cx="314369" cy="85737"/>
          </a:xfrm>
          <a:prstGeom prst="rect">
            <a:avLst/>
          </a:prstGeom>
        </p:spPr>
      </p:pic>
      <p:pic>
        <p:nvPicPr>
          <p:cNvPr id="5" name="Picture 4"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946188" y="147919"/>
            <a:ext cx="3672071" cy="2924430"/>
          </a:xfrm>
          <a:prstGeom prst="rect">
            <a:avLst/>
          </a:prstGeom>
        </p:spPr>
      </p:pic>
    </p:spTree>
    <p:extLst>
      <p:ext uri="{BB962C8B-B14F-4D97-AF65-F5344CB8AC3E}">
        <p14:creationId xmlns:p14="http://schemas.microsoft.com/office/powerpoint/2010/main" val="10741262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97</TotalTime>
  <Words>531</Words>
  <Application>Microsoft Office PowerPoint</Application>
  <PresentationFormat>Widescreen</PresentationFormat>
  <Paragraphs>101</Paragraphs>
  <Slides>25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Arial Black</vt:lpstr>
      <vt:lpstr>Calibri</vt:lpstr>
      <vt:lpstr>Calibri Light</vt:lpstr>
      <vt:lpstr>Times New Roman</vt:lpstr>
      <vt:lpstr>Wingdings</vt:lpstr>
      <vt:lpstr>Office Theme</vt:lpstr>
      <vt:lpstr>Phylogeny of Angiosperms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Habibur Rahman</dc:creator>
  <cp:lastModifiedBy>Habibur Rahman</cp:lastModifiedBy>
  <cp:revision>13</cp:revision>
  <dcterms:created xsi:type="dcterms:W3CDTF">2021-06-07T15:22:27Z</dcterms:created>
  <dcterms:modified xsi:type="dcterms:W3CDTF">2021-06-07T17:23:11Z</dcterms:modified>
</cp:coreProperties>
</file>