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0" r:id="rId6"/>
    <p:sldId id="261" r:id="rId7"/>
    <p:sldId id="262" r:id="rId8"/>
    <p:sldId id="263" r:id="rId9"/>
    <p:sldId id="264" r:id="rId10"/>
    <p:sldId id="265" r:id="rId11"/>
    <p:sldId id="266" r:id="rId12"/>
    <p:sldId id="267" r:id="rId13"/>
    <p:sldId id="268" r:id="rId14"/>
    <p:sldId id="281" r:id="rId15"/>
    <p:sldId id="260" r:id="rId16"/>
    <p:sldId id="269" r:id="rId17"/>
    <p:sldId id="278" r:id="rId18"/>
    <p:sldId id="270" r:id="rId19"/>
    <p:sldId id="275" r:id="rId20"/>
    <p:sldId id="272" r:id="rId21"/>
    <p:sldId id="277" r:id="rId22"/>
    <p:sldId id="271" r:id="rId23"/>
    <p:sldId id="279" r:id="rId24"/>
    <p:sldId id="276" r:id="rId25"/>
    <p:sldId id="273" r:id="rId26"/>
    <p:sldId id="2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FDC006A-99A7-47E8-859F-6161C022F1F1}" type="datetimeFigureOut">
              <a:rPr lang="en-IN" smtClean="0"/>
              <a:t>18-06-2021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EEA004D-6763-4EC1-907C-D8388726E0D7}" type="slidenum">
              <a:rPr lang="en-IN" smtClean="0"/>
              <a:t>‹#›</a:t>
            </a:fld>
            <a:endParaRPr lang="en-IN"/>
          </a:p>
        </p:txBody>
      </p:sp>
    </p:spTree>
    <p:extLst>
      <p:ext uri="{BB962C8B-B14F-4D97-AF65-F5344CB8AC3E}">
        <p14:creationId xmlns:p14="http://schemas.microsoft.com/office/powerpoint/2010/main" val="39453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FDC006A-99A7-47E8-859F-6161C022F1F1}" type="datetimeFigureOut">
              <a:rPr lang="en-IN" smtClean="0"/>
              <a:t>18-06-2021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EEA004D-6763-4EC1-907C-D8388726E0D7}" type="slidenum">
              <a:rPr lang="en-IN" smtClean="0"/>
              <a:t>‹#›</a:t>
            </a:fld>
            <a:endParaRPr lang="en-IN"/>
          </a:p>
        </p:txBody>
      </p:sp>
    </p:spTree>
    <p:extLst>
      <p:ext uri="{BB962C8B-B14F-4D97-AF65-F5344CB8AC3E}">
        <p14:creationId xmlns:p14="http://schemas.microsoft.com/office/powerpoint/2010/main" val="342292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FDC006A-99A7-47E8-859F-6161C022F1F1}" type="datetimeFigureOut">
              <a:rPr lang="en-IN" smtClean="0"/>
              <a:t>18-06-2021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EEA004D-6763-4EC1-907C-D8388726E0D7}" type="slidenum">
              <a:rPr lang="en-IN" smtClean="0"/>
              <a:t>‹#›</a:t>
            </a:fld>
            <a:endParaRPr lang="en-IN"/>
          </a:p>
        </p:txBody>
      </p:sp>
    </p:spTree>
    <p:extLst>
      <p:ext uri="{BB962C8B-B14F-4D97-AF65-F5344CB8AC3E}">
        <p14:creationId xmlns:p14="http://schemas.microsoft.com/office/powerpoint/2010/main" val="13303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FDC006A-99A7-47E8-859F-6161C022F1F1}" type="datetimeFigureOut">
              <a:rPr lang="en-IN" smtClean="0"/>
              <a:t>18-06-2021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EEA004D-6763-4EC1-907C-D8388726E0D7}" type="slidenum">
              <a:rPr lang="en-IN" smtClean="0"/>
              <a:t>‹#›</a:t>
            </a:fld>
            <a:endParaRPr lang="en-IN"/>
          </a:p>
        </p:txBody>
      </p:sp>
    </p:spTree>
    <p:extLst>
      <p:ext uri="{BB962C8B-B14F-4D97-AF65-F5344CB8AC3E}">
        <p14:creationId xmlns:p14="http://schemas.microsoft.com/office/powerpoint/2010/main" val="341371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DC006A-99A7-47E8-859F-6161C022F1F1}" type="datetimeFigureOut">
              <a:rPr lang="en-IN" smtClean="0"/>
              <a:t>18-06-2021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EEA004D-6763-4EC1-907C-D8388726E0D7}" type="slidenum">
              <a:rPr lang="en-IN" smtClean="0"/>
              <a:t>‹#›</a:t>
            </a:fld>
            <a:endParaRPr lang="en-IN"/>
          </a:p>
        </p:txBody>
      </p:sp>
    </p:spTree>
    <p:extLst>
      <p:ext uri="{BB962C8B-B14F-4D97-AF65-F5344CB8AC3E}">
        <p14:creationId xmlns:p14="http://schemas.microsoft.com/office/powerpoint/2010/main" val="290850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FDC006A-99A7-47E8-859F-6161C022F1F1}" type="datetimeFigureOut">
              <a:rPr lang="en-IN" smtClean="0"/>
              <a:t>18-06-2021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EEA004D-6763-4EC1-907C-D8388726E0D7}" type="slidenum">
              <a:rPr lang="en-IN" smtClean="0"/>
              <a:t>‹#›</a:t>
            </a:fld>
            <a:endParaRPr lang="en-IN"/>
          </a:p>
        </p:txBody>
      </p:sp>
    </p:spTree>
    <p:extLst>
      <p:ext uri="{BB962C8B-B14F-4D97-AF65-F5344CB8AC3E}">
        <p14:creationId xmlns:p14="http://schemas.microsoft.com/office/powerpoint/2010/main" val="158130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FDC006A-99A7-47E8-859F-6161C022F1F1}" type="datetimeFigureOut">
              <a:rPr lang="en-IN" smtClean="0"/>
              <a:t>18-06-2021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EEA004D-6763-4EC1-907C-D8388726E0D7}" type="slidenum">
              <a:rPr lang="en-IN" smtClean="0"/>
              <a:t>‹#›</a:t>
            </a:fld>
            <a:endParaRPr lang="en-IN"/>
          </a:p>
        </p:txBody>
      </p:sp>
    </p:spTree>
    <p:extLst>
      <p:ext uri="{BB962C8B-B14F-4D97-AF65-F5344CB8AC3E}">
        <p14:creationId xmlns:p14="http://schemas.microsoft.com/office/powerpoint/2010/main" val="369854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FDC006A-99A7-47E8-859F-6161C022F1F1}" type="datetimeFigureOut">
              <a:rPr lang="en-IN" smtClean="0"/>
              <a:t>18-06-2021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EEA004D-6763-4EC1-907C-D8388726E0D7}" type="slidenum">
              <a:rPr lang="en-IN" smtClean="0"/>
              <a:t>‹#›</a:t>
            </a:fld>
            <a:endParaRPr lang="en-IN"/>
          </a:p>
        </p:txBody>
      </p:sp>
    </p:spTree>
    <p:extLst>
      <p:ext uri="{BB962C8B-B14F-4D97-AF65-F5344CB8AC3E}">
        <p14:creationId xmlns:p14="http://schemas.microsoft.com/office/powerpoint/2010/main" val="366247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C006A-99A7-47E8-859F-6161C022F1F1}" type="datetimeFigureOut">
              <a:rPr lang="en-IN" smtClean="0"/>
              <a:t>18-06-2021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EEA004D-6763-4EC1-907C-D8388726E0D7}" type="slidenum">
              <a:rPr lang="en-IN" smtClean="0"/>
              <a:t>‹#›</a:t>
            </a:fld>
            <a:endParaRPr lang="en-IN"/>
          </a:p>
        </p:txBody>
      </p:sp>
    </p:spTree>
    <p:extLst>
      <p:ext uri="{BB962C8B-B14F-4D97-AF65-F5344CB8AC3E}">
        <p14:creationId xmlns:p14="http://schemas.microsoft.com/office/powerpoint/2010/main" val="365572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DC006A-99A7-47E8-859F-6161C022F1F1}" type="datetimeFigureOut">
              <a:rPr lang="en-IN" smtClean="0"/>
              <a:t>18-06-2021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EEA004D-6763-4EC1-907C-D8388726E0D7}" type="slidenum">
              <a:rPr lang="en-IN" smtClean="0"/>
              <a:t>‹#›</a:t>
            </a:fld>
            <a:endParaRPr lang="en-IN"/>
          </a:p>
        </p:txBody>
      </p:sp>
    </p:spTree>
    <p:extLst>
      <p:ext uri="{BB962C8B-B14F-4D97-AF65-F5344CB8AC3E}">
        <p14:creationId xmlns:p14="http://schemas.microsoft.com/office/powerpoint/2010/main" val="239879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DC006A-99A7-47E8-859F-6161C022F1F1}" type="datetimeFigureOut">
              <a:rPr lang="en-IN" smtClean="0"/>
              <a:t>18-06-2021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EEA004D-6763-4EC1-907C-D8388726E0D7}" type="slidenum">
              <a:rPr lang="en-IN" smtClean="0"/>
              <a:t>‹#›</a:t>
            </a:fld>
            <a:endParaRPr lang="en-IN"/>
          </a:p>
        </p:txBody>
      </p:sp>
    </p:spTree>
    <p:extLst>
      <p:ext uri="{BB962C8B-B14F-4D97-AF65-F5344CB8AC3E}">
        <p14:creationId xmlns:p14="http://schemas.microsoft.com/office/powerpoint/2010/main" val="337546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C006A-99A7-47E8-859F-6161C022F1F1}" type="datetimeFigureOut">
              <a:rPr lang="en-IN" smtClean="0"/>
              <a:t>18-06-2021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A004D-6763-4EC1-907C-D8388726E0D7}" type="slidenum">
              <a:rPr lang="en-IN" smtClean="0"/>
              <a:t>‹#›</a:t>
            </a:fld>
            <a:endParaRPr lang="en-IN"/>
          </a:p>
        </p:txBody>
      </p:sp>
    </p:spTree>
    <p:extLst>
      <p:ext uri="{BB962C8B-B14F-4D97-AF65-F5344CB8AC3E}">
        <p14:creationId xmlns:p14="http://schemas.microsoft.com/office/powerpoint/2010/main" val="3734769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sciencing.com/special-features-temperate-rain-forest-8189501.html" TargetMode="External"/><Relationship Id="rId2" Type="http://schemas.openxmlformats.org/officeDocument/2006/relationships/hyperlink" Target="https://sciencing.com/10-interesting-tropical-rainforest-biome-8116227.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sciencing.com/plants-animals-deciduous-forests-7437021.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76238"/>
            <a:ext cx="12280900" cy="1655762"/>
          </a:xfrm>
        </p:spPr>
        <p:txBody>
          <a:bodyPr>
            <a:noAutofit/>
          </a:bodyPr>
          <a:lstStyle/>
          <a:p>
            <a:pPr>
              <a:lnSpc>
                <a:spcPct val="100000"/>
              </a:lnSpc>
              <a:spcBef>
                <a:spcPts val="0"/>
              </a:spcBef>
            </a:pPr>
            <a:r>
              <a:rPr lang="en-US" sz="5400" b="1" i="1" dirty="0" smtClean="0">
                <a:latin typeface="Times New Roman" panose="02020603050405020304" pitchFamily="18" charset="0"/>
                <a:cs typeface="Times New Roman" panose="02020603050405020304" pitchFamily="18" charset="0"/>
              </a:rPr>
              <a:t>Continental Drift, Theory of Tolerance </a:t>
            </a:r>
          </a:p>
          <a:p>
            <a:pPr>
              <a:lnSpc>
                <a:spcPct val="100000"/>
              </a:lnSpc>
              <a:spcBef>
                <a:spcPts val="0"/>
              </a:spcBef>
            </a:pPr>
            <a:r>
              <a:rPr lang="en-US" sz="5400" b="1" i="1" dirty="0" smtClean="0">
                <a:latin typeface="Times New Roman" panose="02020603050405020304" pitchFamily="18" charset="0"/>
                <a:cs typeface="Times New Roman" panose="02020603050405020304" pitchFamily="18" charset="0"/>
              </a:rPr>
              <a:t>&amp;</a:t>
            </a:r>
          </a:p>
          <a:p>
            <a:pPr>
              <a:lnSpc>
                <a:spcPct val="100000"/>
              </a:lnSpc>
              <a:spcBef>
                <a:spcPts val="0"/>
              </a:spcBef>
            </a:pPr>
            <a:r>
              <a:rPr lang="en-US" sz="5400" b="1" i="1" dirty="0" smtClean="0">
                <a:latin typeface="Times New Roman" panose="02020603050405020304" pitchFamily="18" charset="0"/>
                <a:cs typeface="Times New Roman" panose="02020603050405020304" pitchFamily="18" charset="0"/>
              </a:rPr>
              <a:t> Major Biomes of the World</a:t>
            </a:r>
            <a:endParaRPr lang="en-IN" sz="5400" b="1" i="1"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6477000" y="5130799"/>
            <a:ext cx="4902200" cy="15240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smtClean="0">
                <a:latin typeface="Arial Black" panose="020B0A04020102020204" pitchFamily="34" charset="0"/>
              </a:rPr>
              <a:t>Dr</a:t>
            </a:r>
            <a:r>
              <a:rPr lang="en-US" dirty="0" smtClean="0">
                <a:latin typeface="Arial Black" panose="020B0A04020102020204" pitchFamily="34" charset="0"/>
              </a:rPr>
              <a:t> </a:t>
            </a:r>
            <a:r>
              <a:rPr lang="en-US" dirty="0" err="1" smtClean="0">
                <a:latin typeface="Arial Black" panose="020B0A04020102020204" pitchFamily="34" charset="0"/>
              </a:rPr>
              <a:t>Habibur</a:t>
            </a:r>
            <a:r>
              <a:rPr lang="en-US" dirty="0" smtClean="0">
                <a:latin typeface="Arial Black" panose="020B0A04020102020204" pitchFamily="34" charset="0"/>
              </a:rPr>
              <a:t> Rahman</a:t>
            </a:r>
          </a:p>
          <a:p>
            <a:r>
              <a:rPr lang="en-US" dirty="0" smtClean="0">
                <a:latin typeface="Arial Black" panose="020B0A04020102020204" pitchFamily="34" charset="0"/>
              </a:rPr>
              <a:t>Associate Professor</a:t>
            </a:r>
          </a:p>
          <a:p>
            <a:r>
              <a:rPr lang="en-US" dirty="0" smtClean="0">
                <a:latin typeface="Arial Black" panose="020B0A04020102020204" pitchFamily="34" charset="0"/>
              </a:rPr>
              <a:t>J. N. College, Boko</a:t>
            </a:r>
            <a:endParaRPr lang="en-IN" dirty="0">
              <a:latin typeface="Arial Black" panose="020B0A04020102020204" pitchFamily="34" charset="0"/>
            </a:endParaRPr>
          </a:p>
        </p:txBody>
      </p:sp>
    </p:spTree>
    <p:extLst>
      <p:ext uri="{BB962C8B-B14F-4D97-AF65-F5344CB8AC3E}">
        <p14:creationId xmlns:p14="http://schemas.microsoft.com/office/powerpoint/2010/main" val="176775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24" y="465566"/>
            <a:ext cx="10582835" cy="4582164"/>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859" y="5438641"/>
            <a:ext cx="9238129" cy="962159"/>
          </a:xfrm>
          <a:prstGeom prst="rect">
            <a:avLst/>
          </a:prstGeom>
        </p:spPr>
      </p:pic>
    </p:spTree>
    <p:extLst>
      <p:ext uri="{BB962C8B-B14F-4D97-AF65-F5344CB8AC3E}">
        <p14:creationId xmlns:p14="http://schemas.microsoft.com/office/powerpoint/2010/main" val="377772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52" y="430305"/>
            <a:ext cx="10703859" cy="5930153"/>
          </a:xfrm>
          <a:prstGeom prst="rect">
            <a:avLst/>
          </a:prstGeom>
        </p:spPr>
      </p:pic>
    </p:spTree>
    <p:extLst>
      <p:ext uri="{BB962C8B-B14F-4D97-AF65-F5344CB8AC3E}">
        <p14:creationId xmlns:p14="http://schemas.microsoft.com/office/powerpoint/2010/main" val="300148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30" y="389965"/>
            <a:ext cx="10623176" cy="6078070"/>
          </a:xfrm>
          <a:prstGeom prst="rect">
            <a:avLst/>
          </a:prstGeom>
        </p:spPr>
      </p:pic>
    </p:spTree>
    <p:extLst>
      <p:ext uri="{BB962C8B-B14F-4D97-AF65-F5344CB8AC3E}">
        <p14:creationId xmlns:p14="http://schemas.microsoft.com/office/powerpoint/2010/main" val="46169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200" y="726639"/>
            <a:ext cx="11061700" cy="5447645"/>
          </a:xfrm>
          <a:prstGeom prst="rect">
            <a:avLst/>
          </a:prstGeom>
        </p:spPr>
        <p:txBody>
          <a:bodyPr wrap="square">
            <a:spAutoFit/>
          </a:bodyPr>
          <a:lstStyle/>
          <a:p>
            <a:pPr algn="just"/>
            <a:r>
              <a:rPr lang="en-US" sz="4000" b="1" dirty="0">
                <a:solidFill>
                  <a:srgbClr val="000000"/>
                </a:solidFill>
                <a:latin typeface="Times New Roman" panose="02020603050405020304" pitchFamily="18" charset="0"/>
                <a:cs typeface="Times New Roman" panose="02020603050405020304" pitchFamily="18" charset="0"/>
              </a:rPr>
              <a:t>Biome </a:t>
            </a:r>
            <a:r>
              <a:rPr lang="en-US" sz="4000" b="1" dirty="0" smtClean="0">
                <a:solidFill>
                  <a:srgbClr val="000000"/>
                </a:solidFill>
                <a:latin typeface="Times New Roman" panose="02020603050405020304" pitchFamily="18" charset="0"/>
                <a:cs typeface="Times New Roman" panose="02020603050405020304" pitchFamily="18" charset="0"/>
              </a:rPr>
              <a:t>Definition:</a:t>
            </a:r>
          </a:p>
          <a:p>
            <a:pPr algn="just"/>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smtClean="0">
                <a:solidFill>
                  <a:srgbClr val="000000"/>
                </a:solidFill>
                <a:latin typeface="Times New Roman" panose="02020603050405020304" pitchFamily="18" charset="0"/>
                <a:cs typeface="Times New Roman" panose="02020603050405020304" pitchFamily="18" charset="0"/>
              </a:rPr>
              <a:t>	A </a:t>
            </a:r>
            <a:r>
              <a:rPr lang="en-US" sz="2800" dirty="0">
                <a:solidFill>
                  <a:srgbClr val="000000"/>
                </a:solidFill>
                <a:latin typeface="Times New Roman" panose="02020603050405020304" pitchFamily="18" charset="0"/>
                <a:cs typeface="Times New Roman" panose="02020603050405020304" pitchFamily="18" charset="0"/>
              </a:rPr>
              <a:t>biome is a large area of land that is classified based on the climate, plants and animals that make their homes there.</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Biomes</a:t>
            </a:r>
            <a:r>
              <a:rPr lang="en-US" sz="2800" dirty="0">
                <a:solidFill>
                  <a:srgbClr val="000000"/>
                </a:solidFill>
                <a:latin typeface="Times New Roman" panose="02020603050405020304" pitchFamily="18" charset="0"/>
                <a:cs typeface="Times New Roman" panose="02020603050405020304" pitchFamily="18" charset="0"/>
              </a:rPr>
              <a:t> contain many ecosystems within the same area</a:t>
            </a:r>
            <a:r>
              <a:rPr lang="en-US" sz="2800" dirty="0" smtClean="0">
                <a:solidFill>
                  <a:srgbClr val="000000"/>
                </a:solidFill>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smtClean="0">
                <a:solidFill>
                  <a:srgbClr val="000000"/>
                </a:solidFill>
                <a:latin typeface="Times New Roman" panose="02020603050405020304" pitchFamily="18" charset="0"/>
                <a:cs typeface="Times New Roman" panose="02020603050405020304" pitchFamily="18" charset="0"/>
              </a:rPr>
              <a:t>	Land-based </a:t>
            </a:r>
            <a:r>
              <a:rPr lang="en-US" sz="2800" dirty="0">
                <a:solidFill>
                  <a:srgbClr val="000000"/>
                </a:solidFill>
                <a:latin typeface="Times New Roman" panose="02020603050405020304" pitchFamily="18" charset="0"/>
                <a:cs typeface="Times New Roman" panose="02020603050405020304" pitchFamily="18" charset="0"/>
              </a:rPr>
              <a:t>biomes are called </a:t>
            </a:r>
            <a:r>
              <a:rPr lang="en-US" sz="2800" b="1" dirty="0">
                <a:solidFill>
                  <a:srgbClr val="000000"/>
                </a:solidFill>
                <a:latin typeface="Times New Roman" panose="02020603050405020304" pitchFamily="18" charset="0"/>
                <a:cs typeface="Times New Roman" panose="02020603050405020304" pitchFamily="18" charset="0"/>
              </a:rPr>
              <a:t>terrestrial biomes</a:t>
            </a:r>
            <a:r>
              <a:rPr lang="en-US" sz="2800" dirty="0">
                <a:solidFill>
                  <a:srgbClr val="000000"/>
                </a:solidFill>
                <a:latin typeface="Times New Roman" panose="02020603050405020304" pitchFamily="18" charset="0"/>
                <a:cs typeface="Times New Roman" panose="02020603050405020304" pitchFamily="18" charset="0"/>
              </a:rPr>
              <a:t>. Water-based biomes are called </a:t>
            </a:r>
            <a:r>
              <a:rPr lang="en-US" sz="2800" b="1" dirty="0">
                <a:solidFill>
                  <a:srgbClr val="000000"/>
                </a:solidFill>
                <a:latin typeface="Times New Roman" panose="02020603050405020304" pitchFamily="18" charset="0"/>
                <a:cs typeface="Times New Roman" panose="02020603050405020304" pitchFamily="18" charset="0"/>
              </a:rPr>
              <a:t>aquatic biomes</a:t>
            </a:r>
            <a:r>
              <a:rPr lang="en-US" sz="2800" dirty="0">
                <a:solidFill>
                  <a:srgbClr val="000000"/>
                </a:solidFill>
                <a:latin typeface="Times New Roman" panose="02020603050405020304" pitchFamily="18" charset="0"/>
                <a:cs typeface="Times New Roman" panose="02020603050405020304" pitchFamily="18" charset="0"/>
              </a:rPr>
              <a:t>. Temperatures, precipitation amounts and prevalent organisms characterize the biomes of the world</a:t>
            </a:r>
            <a:r>
              <a:rPr lang="en-US" sz="2800" dirty="0" smtClean="0">
                <a:solidFill>
                  <a:srgbClr val="000000"/>
                </a:solidFill>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Biomes </a:t>
            </a:r>
            <a:r>
              <a:rPr lang="en-US" sz="2800" dirty="0">
                <a:latin typeface="Times New Roman" panose="02020603050405020304" pitchFamily="18" charset="0"/>
                <a:cs typeface="Times New Roman" panose="02020603050405020304" pitchFamily="18" charset="0"/>
              </a:rPr>
              <a:t>are named and categorized based on the climate, plants and animals that exist there</a:t>
            </a:r>
            <a:r>
              <a:rPr lang="en-US" sz="2800" dirty="0" smtClean="0">
                <a:latin typeface="Times New Roman" panose="02020603050405020304" pitchFamily="18" charset="0"/>
                <a:cs typeface="Times New Roman" panose="02020603050405020304" pitchFamily="18" charset="0"/>
              </a:rPr>
              <a:t>.</a:t>
            </a:r>
          </a:p>
          <a:p>
            <a:pPr algn="just"/>
            <a:r>
              <a:rPr lang="en-IN" sz="2800" dirty="0" smtClean="0"/>
              <a:t>	</a:t>
            </a:r>
            <a:r>
              <a:rPr lang="en-IN" sz="2800" dirty="0" smtClean="0">
                <a:latin typeface="Times New Roman" panose="02020603050405020304" pitchFamily="18" charset="0"/>
                <a:cs typeface="Times New Roman" panose="02020603050405020304" pitchFamily="18" charset="0"/>
              </a:rPr>
              <a:t>6 </a:t>
            </a:r>
            <a:r>
              <a:rPr lang="en-IN" sz="2800" dirty="0">
                <a:latin typeface="Times New Roman" panose="02020603050405020304" pitchFamily="18" charset="0"/>
                <a:cs typeface="Times New Roman" panose="02020603050405020304" pitchFamily="18" charset="0"/>
              </a:rPr>
              <a:t>major terrestrial (land) biomes – tundra, boreal forest, deciduous forest, tropical rainforest, grassland, desert</a:t>
            </a: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5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06" y="637055"/>
            <a:ext cx="10515600"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Major Biomes of the World</a:t>
            </a:r>
            <a:endParaRPr lang="en-IN" sz="6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075206" y="2381718"/>
            <a:ext cx="6948394" cy="4093428"/>
          </a:xfrm>
          <a:prstGeom prst="rect">
            <a:avLst/>
          </a:prstGeom>
        </p:spPr>
        <p:txBody>
          <a:bodyPr wrap="square">
            <a:spAutoFit/>
          </a:bodyPr>
          <a:lstStyle/>
          <a:p>
            <a:r>
              <a:rPr lang="en-IN" sz="3600" b="1" dirty="0" smtClean="0">
                <a:latin typeface="Times New Roman" panose="02020603050405020304" pitchFamily="18" charset="0"/>
                <a:cs typeface="Times New Roman" panose="02020603050405020304" pitchFamily="18" charset="0"/>
              </a:rPr>
              <a:t>8 Major Terrestrial </a:t>
            </a:r>
            <a:r>
              <a:rPr lang="en-IN" sz="3600" b="1" dirty="0">
                <a:latin typeface="Times New Roman" panose="02020603050405020304" pitchFamily="18" charset="0"/>
                <a:cs typeface="Times New Roman" panose="02020603050405020304" pitchFamily="18" charset="0"/>
              </a:rPr>
              <a:t>(land) B</a:t>
            </a:r>
            <a:r>
              <a:rPr lang="en-IN" sz="3600" b="1" dirty="0" smtClean="0">
                <a:latin typeface="Times New Roman" panose="02020603050405020304" pitchFamily="18" charset="0"/>
                <a:cs typeface="Times New Roman" panose="02020603050405020304" pitchFamily="18" charset="0"/>
              </a:rPr>
              <a:t>iomes:</a:t>
            </a:r>
          </a:p>
          <a:p>
            <a:pPr marL="514350" indent="-514350">
              <a:buFont typeface="+mj-lt"/>
              <a:buAutoNum type="arabicPeriod"/>
            </a:pPr>
            <a:r>
              <a:rPr lang="en-IN" sz="2800" b="1" dirty="0" smtClean="0">
                <a:latin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cs typeface="Times New Roman" panose="02020603050405020304" pitchFamily="18" charset="0"/>
              </a:rPr>
              <a:t>Chaparral </a:t>
            </a:r>
            <a:r>
              <a:rPr lang="en-US" sz="2800" b="1" dirty="0" smtClean="0">
                <a:solidFill>
                  <a:srgbClr val="000000"/>
                </a:solidFill>
                <a:latin typeface="Times New Roman" panose="02020603050405020304" pitchFamily="18" charset="0"/>
                <a:cs typeface="Times New Roman" panose="02020603050405020304" pitchFamily="18" charset="0"/>
              </a:rPr>
              <a:t>Biome</a:t>
            </a:r>
            <a:endParaRPr lang="en-IN" sz="2800" b="1"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IN" sz="2800" b="1" dirty="0" smtClean="0">
                <a:latin typeface="Times New Roman" panose="02020603050405020304" pitchFamily="18" charset="0"/>
                <a:cs typeface="Times New Roman" panose="02020603050405020304" pitchFamily="18" charset="0"/>
              </a:rPr>
              <a:t>Tundra</a:t>
            </a:r>
          </a:p>
          <a:p>
            <a:pPr marL="514350" indent="-514350">
              <a:buFont typeface="+mj-lt"/>
              <a:buAutoNum type="arabicPeriod"/>
            </a:pPr>
            <a:r>
              <a:rPr lang="en-IN" sz="2800" b="1" dirty="0" smtClean="0">
                <a:latin typeface="Times New Roman" panose="02020603050405020304" pitchFamily="18" charset="0"/>
                <a:cs typeface="Times New Roman" panose="02020603050405020304" pitchFamily="18" charset="0"/>
              </a:rPr>
              <a:t> Boreal forest</a:t>
            </a:r>
          </a:p>
          <a:p>
            <a:pPr marL="514350" indent="-514350">
              <a:buFont typeface="+mj-lt"/>
              <a:buAutoNum type="arabicPeriod"/>
            </a:pPr>
            <a:r>
              <a:rPr lang="en-IN" sz="2800" b="1" dirty="0" smtClean="0">
                <a:latin typeface="Times New Roman" panose="02020603050405020304" pitchFamily="18" charset="0"/>
                <a:cs typeface="Times New Roman" panose="02020603050405020304" pitchFamily="18" charset="0"/>
              </a:rPr>
              <a:t> Deciduous forest</a:t>
            </a:r>
          </a:p>
          <a:p>
            <a:pPr marL="514350" indent="-514350">
              <a:buFont typeface="+mj-lt"/>
              <a:buAutoNum type="arabicPeriod"/>
            </a:pPr>
            <a:r>
              <a:rPr lang="en-IN" sz="2800" b="1" dirty="0" smtClean="0">
                <a:latin typeface="Times New Roman" panose="02020603050405020304" pitchFamily="18" charset="0"/>
                <a:cs typeface="Times New Roman" panose="02020603050405020304" pitchFamily="18" charset="0"/>
              </a:rPr>
              <a:t> Tropical rainforest</a:t>
            </a:r>
          </a:p>
          <a:p>
            <a:pPr marL="514350" indent="-514350">
              <a:buFont typeface="+mj-lt"/>
              <a:buAutoNum type="arabicPeriod"/>
            </a:pPr>
            <a:r>
              <a:rPr lang="en-IN" sz="2800" b="1" dirty="0" smtClean="0">
                <a:latin typeface="Times New Roman" panose="02020603050405020304" pitchFamily="18" charset="0"/>
                <a:cs typeface="Times New Roman" panose="02020603050405020304" pitchFamily="18" charset="0"/>
              </a:rPr>
              <a:t> Grassland</a:t>
            </a:r>
          </a:p>
          <a:p>
            <a:pPr marL="514350" indent="-514350">
              <a:buFont typeface="+mj-lt"/>
              <a:buAutoNum type="arabicPeriod"/>
            </a:pPr>
            <a:r>
              <a:rPr lang="en-IN" sz="2800" b="1" dirty="0">
                <a:latin typeface="Times New Roman" panose="02020603050405020304" pitchFamily="18" charset="0"/>
                <a:cs typeface="Times New Roman" panose="02020603050405020304" pitchFamily="18" charset="0"/>
              </a:rPr>
              <a:t> </a:t>
            </a:r>
            <a:r>
              <a:rPr lang="en-IN" sz="2800" b="1" dirty="0" smtClean="0">
                <a:latin typeface="Times New Roman" panose="02020603050405020304" pitchFamily="18" charset="0"/>
                <a:cs typeface="Times New Roman" panose="02020603050405020304" pitchFamily="18" charset="0"/>
              </a:rPr>
              <a:t>Desert</a:t>
            </a:r>
          </a:p>
          <a:p>
            <a:pPr marL="514350" indent="-514350">
              <a:buFont typeface="+mj-lt"/>
              <a:buAutoNum type="arabicPeriod"/>
            </a:pPr>
            <a:r>
              <a:rPr lang="en-US" sz="2800" b="1" dirty="0" smtClean="0">
                <a:latin typeface="Times New Roman" panose="02020603050405020304" pitchFamily="18" charset="0"/>
                <a:cs typeface="Times New Roman" panose="02020603050405020304" pitchFamily="18" charset="0"/>
              </a:rPr>
              <a:t> Alpine</a:t>
            </a:r>
            <a:endParaRPr lang="en-I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395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1865" y="955372"/>
            <a:ext cx="9448800" cy="4708981"/>
          </a:xfrm>
          <a:prstGeom prst="rect">
            <a:avLst/>
          </a:prstGeom>
        </p:spPr>
        <p:txBody>
          <a:bodyPr wrap="square">
            <a:spAutoFit/>
          </a:bodyPr>
          <a:lstStyle/>
          <a:p>
            <a:pPr marL="514350" indent="-514350" algn="just">
              <a:buAutoNum type="arabicPeriod"/>
            </a:pPr>
            <a:r>
              <a:rPr lang="en-US" sz="3200" b="1" dirty="0" smtClean="0">
                <a:solidFill>
                  <a:srgbClr val="000000"/>
                </a:solidFill>
                <a:latin typeface="Times New Roman" panose="02020603050405020304" pitchFamily="18" charset="0"/>
                <a:cs typeface="Times New Roman" panose="02020603050405020304" pitchFamily="18" charset="0"/>
              </a:rPr>
              <a:t>Chaparral Biome</a:t>
            </a:r>
          </a:p>
          <a:p>
            <a:pPr algn="just"/>
            <a:endParaRPr lang="en-US" sz="28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en-US" sz="2800" dirty="0" smtClean="0">
                <a:solidFill>
                  <a:srgbClr val="000000"/>
                </a:solidFill>
                <a:latin typeface="Times New Roman" panose="020206030504050203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cs typeface="Times New Roman" panose="02020603050405020304" pitchFamily="18" charset="0"/>
              </a:rPr>
              <a:t>Scrubland </a:t>
            </a:r>
            <a:r>
              <a:rPr lang="en-US" sz="3200" dirty="0">
                <a:solidFill>
                  <a:srgbClr val="000000"/>
                </a:solidFill>
                <a:latin typeface="Times New Roman" panose="02020603050405020304" pitchFamily="18" charset="0"/>
                <a:cs typeface="Times New Roman" panose="02020603050405020304" pitchFamily="18" charset="0"/>
              </a:rPr>
              <a:t>and few trees characterize chaparral. Chaparral receives between </a:t>
            </a:r>
            <a:r>
              <a:rPr lang="en-US" sz="3200" b="1" dirty="0">
                <a:solidFill>
                  <a:srgbClr val="000000"/>
                </a:solidFill>
                <a:latin typeface="Times New Roman" panose="02020603050405020304" pitchFamily="18" charset="0"/>
                <a:cs typeface="Times New Roman" panose="02020603050405020304" pitchFamily="18" charset="0"/>
              </a:rPr>
              <a:t>25 and 30 inches</a:t>
            </a:r>
            <a:r>
              <a:rPr lang="en-US" sz="3200" dirty="0">
                <a:solidFill>
                  <a:srgbClr val="000000"/>
                </a:solidFill>
                <a:latin typeface="Times New Roman" panose="02020603050405020304" pitchFamily="18" charset="0"/>
                <a:cs typeface="Times New Roman" panose="02020603050405020304" pitchFamily="18" charset="0"/>
              </a:rPr>
              <a:t> of rain annually, chiefly in winter. Dry summers mean dormancy for many plants. Chaparral can be found throughout southern California and Baja, Mexico.</a:t>
            </a:r>
            <a:endParaRPr lang="en-US" sz="32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41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100" y="622211"/>
            <a:ext cx="10502900" cy="4893647"/>
          </a:xfrm>
          <a:prstGeom prst="rect">
            <a:avLst/>
          </a:prstGeom>
        </p:spPr>
        <p:txBody>
          <a:bodyPr wrap="square">
            <a:spAutoFit/>
          </a:bodyPr>
          <a:lstStyle/>
          <a:p>
            <a:pPr algn="just"/>
            <a:r>
              <a:rPr lang="en-US" sz="3200" b="1" dirty="0">
                <a:solidFill>
                  <a:srgbClr val="000000"/>
                </a:solidFill>
                <a:latin typeface="Times New Roman" panose="02020603050405020304" pitchFamily="18" charset="0"/>
                <a:cs typeface="Times New Roman" panose="02020603050405020304" pitchFamily="18" charset="0"/>
              </a:rPr>
              <a:t>2. Desert </a:t>
            </a:r>
            <a:r>
              <a:rPr lang="en-US" sz="3200" b="1" dirty="0" smtClean="0">
                <a:solidFill>
                  <a:srgbClr val="000000"/>
                </a:solidFill>
                <a:latin typeface="Times New Roman" panose="02020603050405020304" pitchFamily="18" charset="0"/>
                <a:cs typeface="Times New Roman" panose="02020603050405020304" pitchFamily="18" charset="0"/>
              </a:rPr>
              <a:t>Biome</a:t>
            </a:r>
          </a:p>
          <a:p>
            <a:pPr algn="just"/>
            <a:endParaRPr lang="en-US" sz="2800" b="1" dirty="0" smtClean="0">
              <a:solidFill>
                <a:srgbClr val="0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It </a:t>
            </a:r>
            <a:r>
              <a:rPr lang="en-US" sz="2800" dirty="0">
                <a:solidFill>
                  <a:srgbClr val="000000"/>
                </a:solidFill>
                <a:latin typeface="Times New Roman" panose="02020603050405020304" pitchFamily="18" charset="0"/>
                <a:cs typeface="Times New Roman" panose="02020603050405020304" pitchFamily="18" charset="0"/>
              </a:rPr>
              <a:t> receive less than 12 inches of precipitation annually and experience very </a:t>
            </a:r>
            <a:r>
              <a:rPr lang="en-US" sz="2800" b="1" dirty="0">
                <a:solidFill>
                  <a:srgbClr val="000000"/>
                </a:solidFill>
                <a:latin typeface="Times New Roman" panose="02020603050405020304" pitchFamily="18" charset="0"/>
                <a:cs typeface="Times New Roman" panose="02020603050405020304" pitchFamily="18" charset="0"/>
              </a:rPr>
              <a:t>high temperatures</a:t>
            </a:r>
            <a:r>
              <a:rPr lang="en-US" sz="2800" dirty="0">
                <a:solidFill>
                  <a:srgbClr val="000000"/>
                </a:solidFill>
                <a:latin typeface="Times New Roman" panose="02020603050405020304" pitchFamily="18" charset="0"/>
                <a:cs typeface="Times New Roman" panose="02020603050405020304" pitchFamily="18" charset="0"/>
              </a:rPr>
              <a:t>. Desert subtypes include hot and dry, semiarid, coastal and cold (Arctic).</a:t>
            </a: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Extremely little rain yearly: more evaporation and transpiration (sun pulling water from leaves) than precipitation</a:t>
            </a:r>
            <a:r>
              <a:rPr lang="en-US" sz="28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No seasons, temperatures change with night and day. Very dry and hot during day and cold at </a:t>
            </a:r>
            <a:r>
              <a:rPr lang="en-US" sz="2800" dirty="0" smtClean="0">
                <a:latin typeface="Times New Roman" panose="02020603050405020304" pitchFamily="18" charset="0"/>
                <a:cs typeface="Times New Roman" panose="02020603050405020304" pitchFamily="18" charset="0"/>
              </a:rPr>
              <a:t>night</a:t>
            </a: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Sahara Desert is the largest desert in the world. It’s bigger than the whole United States and it’s still </a:t>
            </a:r>
            <a:r>
              <a:rPr lang="en-US" sz="2800" dirty="0" smtClean="0">
                <a:latin typeface="Times New Roman" panose="02020603050405020304" pitchFamily="18" charset="0"/>
                <a:cs typeface="Times New Roman" panose="02020603050405020304" pitchFamily="18" charset="0"/>
              </a:rPr>
              <a:t>growing</a:t>
            </a:r>
          </a:p>
        </p:txBody>
      </p:sp>
    </p:spTree>
    <p:extLst>
      <p:ext uri="{BB962C8B-B14F-4D97-AF65-F5344CB8AC3E}">
        <p14:creationId xmlns:p14="http://schemas.microsoft.com/office/powerpoint/2010/main" val="1723559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7900" y="336540"/>
            <a:ext cx="10820400" cy="6186309"/>
          </a:xfrm>
          <a:prstGeom prst="rect">
            <a:avLst/>
          </a:prstGeom>
        </p:spPr>
        <p:txBody>
          <a:bodyPr wrap="square">
            <a:spAutoFit/>
          </a:bodyPr>
          <a:lstStyle/>
          <a:p>
            <a:pPr algn="just"/>
            <a:r>
              <a:rPr lang="en-US" sz="2800" b="1" dirty="0">
                <a:solidFill>
                  <a:srgbClr val="000000"/>
                </a:solidFill>
                <a:latin typeface="Times New Roman" panose="02020603050405020304" pitchFamily="18" charset="0"/>
                <a:cs typeface="Times New Roman" panose="02020603050405020304" pitchFamily="18" charset="0"/>
              </a:rPr>
              <a:t>2. </a:t>
            </a:r>
            <a:r>
              <a:rPr lang="en-US" sz="3200" b="1" dirty="0">
                <a:solidFill>
                  <a:srgbClr val="000000"/>
                </a:solidFill>
                <a:latin typeface="Times New Roman" panose="02020603050405020304" pitchFamily="18" charset="0"/>
                <a:cs typeface="Times New Roman" panose="02020603050405020304" pitchFamily="18" charset="0"/>
              </a:rPr>
              <a:t>Desert Biome</a:t>
            </a:r>
          </a:p>
          <a:p>
            <a:pPr algn="just"/>
            <a:endParaRPr lang="en-US" sz="28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Cacti</a:t>
            </a:r>
            <a:r>
              <a:rPr lang="en-US" sz="2800" dirty="0">
                <a:latin typeface="Times New Roman" panose="02020603050405020304" pitchFamily="18" charset="0"/>
                <a:cs typeface="Times New Roman" panose="02020603050405020304" pitchFamily="18" charset="0"/>
              </a:rPr>
              <a:t>, aloe plants, sagebrush, lizards, camels, snakes, spiders, scorpions, chameleons, birds, reptiles, </a:t>
            </a:r>
            <a:r>
              <a:rPr lang="en-US" sz="2800" dirty="0" smtClean="0">
                <a:latin typeface="Times New Roman" panose="02020603050405020304" pitchFamily="18" charset="0"/>
                <a:cs typeface="Times New Roman" panose="02020603050405020304" pitchFamily="18" charset="0"/>
              </a:rPr>
              <a:t>armadillos etc.</a:t>
            </a:r>
          </a:p>
          <a:p>
            <a:pPr algn="just"/>
            <a:endParaRPr lang="en-US" sz="2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Adaptations for plants and animals to live here: Animals have sandy colored skin, fur, and scales for camouflage, reptiles have thick scaly skin to keep water inside their bodies, large ears and long legs to release heat during the day, able to go for long amounts of time without drinking water or can store up water; Plants have a large root system that soaks up water very quickly when it rains, waxy coating covers plants and protection with thorns to keep water inside </a:t>
            </a:r>
            <a:r>
              <a:rPr lang="en-US" sz="2800" dirty="0" smtClean="0">
                <a:latin typeface="Times New Roman" panose="02020603050405020304" pitchFamily="18" charset="0"/>
                <a:cs typeface="Times New Roman" panose="02020603050405020304" pitchFamily="18" charset="0"/>
              </a:rPr>
              <a:t>them.</a:t>
            </a:r>
          </a:p>
          <a:p>
            <a:pPr algn="just"/>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i="1" dirty="0">
                <a:solidFill>
                  <a:srgbClr val="000000"/>
                </a:solidFill>
                <a:latin typeface="Times New Roman" panose="02020603050405020304" pitchFamily="18" charset="0"/>
                <a:cs typeface="Times New Roman" panose="02020603050405020304" pitchFamily="18" charset="0"/>
              </a:rPr>
              <a:t>Example:</a:t>
            </a:r>
            <a:r>
              <a:rPr lang="en-US" sz="2800" dirty="0">
                <a:solidFill>
                  <a:srgbClr val="000000"/>
                </a:solidFill>
                <a:latin typeface="Times New Roman" panose="02020603050405020304" pitchFamily="18" charset="0"/>
                <a:cs typeface="Times New Roman" panose="02020603050405020304" pitchFamily="18" charset="0"/>
              </a:rPr>
              <a:t> the Mojave Desert of the American Southwest.</a:t>
            </a:r>
          </a:p>
        </p:txBody>
      </p:sp>
    </p:spTree>
    <p:extLst>
      <p:ext uri="{BB962C8B-B14F-4D97-AF65-F5344CB8AC3E}">
        <p14:creationId xmlns:p14="http://schemas.microsoft.com/office/powerpoint/2010/main" val="427409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7743"/>
            <a:ext cx="11379200" cy="6370975"/>
          </a:xfrm>
          <a:prstGeom prst="rect">
            <a:avLst/>
          </a:prstGeom>
        </p:spPr>
        <p:txBody>
          <a:bodyPr wrap="square">
            <a:spAutoFit/>
          </a:bodyPr>
          <a:lstStyle/>
          <a:p>
            <a:pPr algn="just"/>
            <a:r>
              <a:rPr lang="en-US" sz="2800" b="1" dirty="0">
                <a:solidFill>
                  <a:srgbClr val="000000"/>
                </a:solidFill>
                <a:latin typeface="Lato"/>
              </a:rPr>
              <a:t>3. </a:t>
            </a:r>
            <a:r>
              <a:rPr lang="en-US" sz="2800" b="1" dirty="0">
                <a:solidFill>
                  <a:srgbClr val="000000"/>
                </a:solidFill>
                <a:latin typeface="Times New Roman" panose="02020603050405020304" pitchFamily="18" charset="0"/>
                <a:cs typeface="Times New Roman" panose="02020603050405020304" pitchFamily="18" charset="0"/>
              </a:rPr>
              <a:t>Tundra Biome</a:t>
            </a:r>
            <a:endParaRPr lang="en-US" sz="2800"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Permafrost – permanently frozen soil, covers the land – frozen soil stops trees from growing </a:t>
            </a: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Very cold, dry, and windy climate; like a cold desert. Gets only a little more precipitation a year than a desert does. </a:t>
            </a: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Yearly temperatures stay mostly below freezing except for the short spring/summer/fall season that lasts 3 months total. Some plants live their entire life span in this time</a:t>
            </a:r>
            <a:r>
              <a:rPr lang="en-US" sz="24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Mostly in spring/summer/fall – flowers, grasses, lichen, ducks, geese, shore birds, weasels, arctic foxes, squirrels, caribou, mosquitoes, lemmings, mice, polar bears, </a:t>
            </a:r>
            <a:r>
              <a:rPr lang="en-US" sz="2400" dirty="0" smtClean="0">
                <a:latin typeface="Times New Roman" panose="02020603050405020304" pitchFamily="18" charset="0"/>
                <a:cs typeface="Times New Roman" panose="02020603050405020304" pitchFamily="18" charset="0"/>
              </a:rPr>
              <a:t>penguin.</a:t>
            </a: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Adaptations </a:t>
            </a:r>
            <a:r>
              <a:rPr lang="en-US" sz="2400" dirty="0">
                <a:latin typeface="Times New Roman" panose="02020603050405020304" pitchFamily="18" charset="0"/>
                <a:cs typeface="Times New Roman" panose="02020603050405020304" pitchFamily="18" charset="0"/>
              </a:rPr>
              <a:t>for plants and animals to live here: Animals: white fur for camouflage, thick fur for warmth, black skin under their white fur to help trap heat, short logs and small ears to keep heat from escaping their bodies, hooves to dig through the permafrost to find food; Plants have shallow roots because soil stays frozen, grow quickly because summer is very </a:t>
            </a:r>
            <a:r>
              <a:rPr lang="en-US" sz="2400" dirty="0" smtClean="0">
                <a:latin typeface="Times New Roman" panose="02020603050405020304" pitchFamily="18" charset="0"/>
                <a:cs typeface="Times New Roman" panose="02020603050405020304" pitchFamily="18" charset="0"/>
              </a:rPr>
              <a:t>short.</a:t>
            </a:r>
          </a:p>
          <a:p>
            <a:pPr algn="just"/>
            <a:r>
              <a:rPr lang="en-US" sz="2400" dirty="0" smtClean="0">
                <a:latin typeface="Times New Roman" panose="02020603050405020304" pitchFamily="18" charset="0"/>
                <a:cs typeface="Times New Roman" panose="02020603050405020304" pitchFamily="18" charset="0"/>
              </a:rPr>
              <a:t> </a:t>
            </a:r>
            <a:r>
              <a:rPr lang="en-US" sz="2400" i="1" dirty="0" smtClean="0">
                <a:solidFill>
                  <a:srgbClr val="000000"/>
                </a:solidFill>
                <a:latin typeface="Times New Roman" panose="02020603050405020304" pitchFamily="18" charset="0"/>
                <a:cs typeface="Times New Roman" panose="02020603050405020304" pitchFamily="18" charset="0"/>
              </a:rPr>
              <a:t>Example</a:t>
            </a:r>
            <a:r>
              <a:rPr lang="en-US" sz="2400" dirty="0">
                <a:solidFill>
                  <a:srgbClr val="000000"/>
                </a:solidFill>
                <a:latin typeface="Times New Roman" panose="02020603050405020304" pitchFamily="18" charset="0"/>
                <a:cs typeface="Times New Roman" panose="02020603050405020304" pitchFamily="18" charset="0"/>
              </a:rPr>
              <a:t>: the High Arctic Tundra in the islands of the Arctic Ocean</a:t>
            </a:r>
            <a:r>
              <a:rPr lang="en-US" sz="2400" dirty="0" smtClean="0">
                <a:solidFill>
                  <a:srgbClr val="000000"/>
                </a:solidFill>
                <a:latin typeface="Times New Roman" panose="02020603050405020304" pitchFamily="18" charset="0"/>
                <a:cs typeface="Times New Roman" panose="02020603050405020304" pitchFamily="18" charset="0"/>
              </a:rPr>
              <a:t>.</a:t>
            </a:r>
          </a:p>
          <a:p>
            <a:pPr algn="just"/>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13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0" y="231339"/>
            <a:ext cx="11709400" cy="6432530"/>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4. </a:t>
            </a:r>
            <a:r>
              <a:rPr lang="en-US" sz="2800" b="1" dirty="0" smtClean="0">
                <a:latin typeface="Times New Roman" panose="02020603050405020304" pitchFamily="18" charset="0"/>
                <a:cs typeface="Times New Roman" panose="02020603050405020304" pitchFamily="18" charset="0"/>
              </a:rPr>
              <a:t>BOREAL FOREST or </a:t>
            </a:r>
            <a:r>
              <a:rPr lang="en-US" sz="2800" b="1" dirty="0">
                <a:latin typeface="Times New Roman" panose="02020603050405020304" pitchFamily="18" charset="0"/>
                <a:cs typeface="Times New Roman" panose="02020603050405020304" pitchFamily="18" charset="0"/>
              </a:rPr>
              <a:t>Taiga </a:t>
            </a:r>
            <a:r>
              <a:rPr lang="en-US" sz="2800" b="1" dirty="0" smtClean="0">
                <a:latin typeface="Times New Roman" panose="02020603050405020304" pitchFamily="18" charset="0"/>
                <a:cs typeface="Times New Roman" panose="02020603050405020304" pitchFamily="18" charset="0"/>
              </a:rPr>
              <a:t>Biome: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(Coniferous forest, Evergreen forest, Taiga</a:t>
            </a:r>
            <a:r>
              <a:rPr lang="en-US"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Conifer </a:t>
            </a:r>
            <a:r>
              <a:rPr lang="en-US" sz="2400" dirty="0">
                <a:latin typeface="Times New Roman" panose="02020603050405020304" pitchFamily="18" charset="0"/>
                <a:cs typeface="Times New Roman" panose="02020603050405020304" pitchFamily="18" charset="0"/>
              </a:rPr>
              <a:t>– triangular shaped tree that has needles for leaves, stays green all year long, and covers its seeds with </a:t>
            </a:r>
            <a:r>
              <a:rPr lang="en-US" sz="2400" dirty="0" smtClean="0">
                <a:latin typeface="Times New Roman" panose="02020603050405020304" pitchFamily="18" charset="0"/>
                <a:cs typeface="Times New Roman" panose="02020603050405020304" pitchFamily="18" charset="0"/>
              </a:rPr>
              <a:t>cones</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Summers are very short and warm with winters being cold and lasting almost half the year. Some precipitation, but not a lot and it falls mostly as snow in the </a:t>
            </a:r>
            <a:r>
              <a:rPr lang="en-US" sz="2400" dirty="0" smtClean="0">
                <a:latin typeface="Times New Roman" panose="02020603050405020304" pitchFamily="18" charset="0"/>
                <a:cs typeface="Times New Roman" panose="02020603050405020304" pitchFamily="18" charset="0"/>
              </a:rPr>
              <a:t>winter.</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soil thaws completely in spring and parts of the forest become like a swamp; also known as a “swamp forest” which is what taiga means in </a:t>
            </a:r>
            <a:r>
              <a:rPr lang="en-US" sz="2400" dirty="0" smtClean="0">
                <a:latin typeface="Times New Roman" panose="02020603050405020304" pitchFamily="18" charset="0"/>
                <a:cs typeface="Times New Roman" panose="02020603050405020304" pitchFamily="18" charset="0"/>
              </a:rPr>
              <a:t>Russian</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Too </a:t>
            </a:r>
            <a:r>
              <a:rPr lang="en-US" sz="2400" dirty="0">
                <a:latin typeface="Times New Roman" panose="02020603050405020304" pitchFamily="18" charset="0"/>
                <a:cs typeface="Times New Roman" panose="02020603050405020304" pitchFamily="18" charset="0"/>
              </a:rPr>
              <a:t>cold more many decomposers so things tend to stay on the forest floor for a long time making the soil less fertile than the other forests; less sunlight due to tilt of Earth so plants can be small and die quickly if they don’t grow </a:t>
            </a:r>
            <a:r>
              <a:rPr lang="en-US" sz="2400" dirty="0" smtClean="0">
                <a:latin typeface="Times New Roman" panose="02020603050405020304" pitchFamily="18" charset="0"/>
                <a:cs typeface="Times New Roman" panose="02020603050405020304" pitchFamily="18" charset="0"/>
              </a:rPr>
              <a:t>fast</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Spruce</a:t>
            </a:r>
            <a:r>
              <a:rPr lang="en-US" sz="2400" dirty="0">
                <a:latin typeface="Times New Roman" panose="02020603050405020304" pitchFamily="18" charset="0"/>
                <a:cs typeface="Times New Roman" panose="02020603050405020304" pitchFamily="18" charset="0"/>
              </a:rPr>
              <a:t>, pine, Douglas fir, moose, beavers, lynx, snowshoe hare (rabbits), weasels, squirrels, wolves, birds, elk, </a:t>
            </a:r>
            <a:r>
              <a:rPr lang="en-US" sz="2400" dirty="0" smtClean="0">
                <a:latin typeface="Times New Roman" panose="02020603050405020304" pitchFamily="18" charset="0"/>
                <a:cs typeface="Times New Roman" panose="02020603050405020304" pitchFamily="18" charset="0"/>
              </a:rPr>
              <a:t>otter</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Adaptations </a:t>
            </a:r>
            <a:r>
              <a:rPr lang="en-US" sz="2400" dirty="0">
                <a:latin typeface="Times New Roman" panose="02020603050405020304" pitchFamily="18" charset="0"/>
                <a:cs typeface="Times New Roman" panose="02020603050405020304" pitchFamily="18" charset="0"/>
              </a:rPr>
              <a:t>for plants and animals to live here: Animals: thick fur for warmth, white fur in the winter and brown fur in the summer for camouflage, hibernate during winter when plants go dormant and there is little food, hooves to dig through the snow pack and get to buried plants; Plants grow quickly because summer is very short, trees have needles to keep moisture inside them and are cone shaped to let snow slide off them</a:t>
            </a:r>
          </a:p>
        </p:txBody>
      </p:sp>
    </p:spTree>
    <p:extLst>
      <p:ext uri="{BB962C8B-B14F-4D97-AF65-F5344CB8AC3E}">
        <p14:creationId xmlns:p14="http://schemas.microsoft.com/office/powerpoint/2010/main" val="131103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4177" y="1680446"/>
            <a:ext cx="6096000" cy="3785652"/>
          </a:xfrm>
          <a:prstGeom prst="rect">
            <a:avLst/>
          </a:prstGeom>
        </p:spPr>
        <p:txBody>
          <a:bodyPr>
            <a:spAutoFit/>
          </a:bodyPr>
          <a:lstStyle/>
          <a:p>
            <a:pPr algn="just"/>
            <a:r>
              <a:rPr lang="en-US" sz="4800" b="1" dirty="0" smtClean="0">
                <a:latin typeface="Times New Roman" panose="02020603050405020304" pitchFamily="18" charset="0"/>
                <a:cs typeface="Times New Roman" panose="02020603050405020304" pitchFamily="18" charset="0"/>
              </a:rPr>
              <a:t>Topics covered: </a:t>
            </a:r>
          </a:p>
          <a:p>
            <a:pPr algn="just"/>
            <a:endParaRPr lang="en-US" sz="3200" b="1" dirty="0" smtClean="0">
              <a:latin typeface="Times New Roman" panose="02020603050405020304" pitchFamily="18" charset="0"/>
              <a:cs typeface="Times New Roman" panose="02020603050405020304" pitchFamily="18" charset="0"/>
            </a:endParaRPr>
          </a:p>
          <a:p>
            <a:pPr marL="342900" indent="-342900" algn="just">
              <a:buAutoNum type="arabicPeriod"/>
            </a:pPr>
            <a:r>
              <a:rPr lang="en-US" sz="3200" dirty="0" smtClean="0">
                <a:latin typeface="Times New Roman" panose="02020603050405020304" pitchFamily="18" charset="0"/>
                <a:cs typeface="Times New Roman" panose="02020603050405020304" pitchFamily="18" charset="0"/>
              </a:rPr>
              <a:t>Continental Drift</a:t>
            </a:r>
          </a:p>
          <a:p>
            <a:pPr algn="just"/>
            <a:endParaRPr lang="en-US" sz="3200" dirty="0" smtClean="0">
              <a:latin typeface="Times New Roman" panose="02020603050405020304" pitchFamily="18" charset="0"/>
              <a:cs typeface="Times New Roman" panose="02020603050405020304" pitchFamily="18" charset="0"/>
            </a:endParaRPr>
          </a:p>
          <a:p>
            <a:pPr marL="342900" indent="-342900" algn="just">
              <a:buAutoNum type="arabicPeriod" startAt="2"/>
            </a:pPr>
            <a:r>
              <a:rPr lang="en-US" sz="3200" dirty="0" smtClean="0">
                <a:latin typeface="Times New Roman" panose="02020603050405020304" pitchFamily="18" charset="0"/>
                <a:cs typeface="Times New Roman" panose="02020603050405020304" pitchFamily="18" charset="0"/>
              </a:rPr>
              <a:t>Theory of Tolerance</a:t>
            </a:r>
          </a:p>
          <a:p>
            <a:pPr algn="just"/>
            <a:endParaRPr lang="en-US" sz="3200" dirty="0" smtClean="0">
              <a:latin typeface="Times New Roman" panose="02020603050405020304" pitchFamily="18" charset="0"/>
              <a:cs typeface="Times New Roman" panose="02020603050405020304" pitchFamily="18" charset="0"/>
            </a:endParaRPr>
          </a:p>
          <a:p>
            <a:pPr marL="342900" indent="-342900" algn="just">
              <a:buAutoNum type="arabicPeriod" startAt="2"/>
            </a:pPr>
            <a:r>
              <a:rPr lang="en-US" sz="3200" dirty="0" smtClean="0">
                <a:latin typeface="Times New Roman" panose="02020603050405020304" pitchFamily="18" charset="0"/>
                <a:cs typeface="Times New Roman" panose="02020603050405020304" pitchFamily="18" charset="0"/>
              </a:rPr>
              <a:t> Major Biomes of the World</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507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0"/>
            <a:ext cx="11252200" cy="6555641"/>
          </a:xfrm>
          <a:prstGeom prst="rect">
            <a:avLst/>
          </a:prstGeom>
        </p:spPr>
        <p:txBody>
          <a:bodyPr wrap="square">
            <a:spAutoFit/>
          </a:bodyPr>
          <a:lstStyle/>
          <a:p>
            <a:pPr algn="just"/>
            <a:r>
              <a:rPr lang="en-US" sz="2800" b="1" dirty="0" smtClean="0">
                <a:solidFill>
                  <a:srgbClr val="000000"/>
                </a:solidFill>
                <a:latin typeface="Times New Roman" panose="02020603050405020304" pitchFamily="18" charset="0"/>
                <a:cs typeface="Times New Roman" panose="02020603050405020304" pitchFamily="18" charset="0"/>
              </a:rPr>
              <a:t>5. </a:t>
            </a:r>
            <a:r>
              <a:rPr lang="en-US" sz="2800" b="1" dirty="0" smtClean="0">
                <a:solidFill>
                  <a:srgbClr val="000000"/>
                </a:solidFill>
                <a:latin typeface="Times New Roman" panose="02020603050405020304" pitchFamily="18" charset="0"/>
                <a:cs typeface="Times New Roman" panose="02020603050405020304" pitchFamily="18" charset="0"/>
              </a:rPr>
              <a:t>Rainforest Biome</a:t>
            </a:r>
          </a:p>
          <a:p>
            <a:pPr algn="just"/>
            <a:endParaRPr lang="en-US" sz="28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The tropical </a:t>
            </a:r>
            <a:r>
              <a:rPr lang="en-US" sz="2800" dirty="0">
                <a:solidFill>
                  <a:srgbClr val="206EC8"/>
                </a:solidFill>
                <a:latin typeface="Times New Roman" panose="02020603050405020304" pitchFamily="18" charset="0"/>
                <a:cs typeface="Times New Roman" panose="02020603050405020304" pitchFamily="18" charset="0"/>
                <a:hlinkClick r:id="rId2"/>
              </a:rPr>
              <a:t>rainforest biome</a:t>
            </a:r>
            <a:r>
              <a:rPr lang="en-US" sz="2800" dirty="0">
                <a:solidFill>
                  <a:srgbClr val="000000"/>
                </a:solidFill>
                <a:latin typeface="Times New Roman" panose="02020603050405020304" pitchFamily="18" charset="0"/>
                <a:cs typeface="Times New Roman" panose="02020603050405020304" pitchFamily="18" charset="0"/>
              </a:rPr>
              <a:t> contains the world’s </a:t>
            </a:r>
            <a:r>
              <a:rPr lang="en-US" sz="2800" b="1" dirty="0">
                <a:solidFill>
                  <a:srgbClr val="000000"/>
                </a:solidFill>
                <a:latin typeface="Times New Roman" panose="02020603050405020304" pitchFamily="18" charset="0"/>
                <a:cs typeface="Times New Roman" panose="02020603050405020304" pitchFamily="18" charset="0"/>
              </a:rPr>
              <a:t>greatest biodiversity</a:t>
            </a:r>
            <a:r>
              <a:rPr lang="en-US" sz="2800" dirty="0">
                <a:solidFill>
                  <a:srgbClr val="000000"/>
                </a:solidFill>
                <a:latin typeface="Times New Roman" panose="02020603050405020304" pitchFamily="18" charset="0"/>
                <a:cs typeface="Times New Roman" panose="02020603050405020304" pitchFamily="18" charset="0"/>
              </a:rPr>
              <a:t>. Located near the equator, this biome experiences equal day length, warm temperatures and up to 200 inches of rain annually</a:t>
            </a:r>
            <a:r>
              <a:rPr lang="en-US" sz="2800" dirty="0" smtClean="0">
                <a:solidFill>
                  <a:srgbClr val="000000"/>
                </a:solidFill>
                <a:latin typeface="Times New Roman" panose="02020603050405020304" pitchFamily="18" charset="0"/>
                <a:cs typeface="Times New Roman" panose="02020603050405020304" pitchFamily="18" charset="0"/>
              </a:rPr>
              <a:t>.</a:t>
            </a:r>
          </a:p>
          <a:p>
            <a:pPr algn="just"/>
            <a:endParaRPr lang="en-US" sz="28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These conditions lead to prolific plant growth in levels from the forest floor to the canopy. Epiphytic plants grow on trees and other vegetation. The </a:t>
            </a:r>
            <a:r>
              <a:rPr lang="en-US" sz="2800" b="1" dirty="0">
                <a:solidFill>
                  <a:srgbClr val="000000"/>
                </a:solidFill>
                <a:latin typeface="Times New Roman" panose="02020603050405020304" pitchFamily="18" charset="0"/>
                <a:cs typeface="Times New Roman" panose="02020603050405020304" pitchFamily="18" charset="0"/>
              </a:rPr>
              <a:t>Amazon Rainforest</a:t>
            </a:r>
            <a:r>
              <a:rPr lang="en-US" sz="2800" dirty="0">
                <a:solidFill>
                  <a:srgbClr val="000000"/>
                </a:solidFill>
                <a:latin typeface="Times New Roman" panose="02020603050405020304" pitchFamily="18" charset="0"/>
                <a:cs typeface="Times New Roman" panose="02020603050405020304" pitchFamily="18" charset="0"/>
              </a:rPr>
              <a:t> is an excellent example of a tropical rainforest biome</a:t>
            </a:r>
            <a:r>
              <a:rPr lang="en-US" sz="2800" dirty="0" smtClean="0">
                <a:solidFill>
                  <a:srgbClr val="000000"/>
                </a:solidFill>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endParaRPr lang="en-US" sz="28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a:solidFill>
                  <a:srgbClr val="206EC8"/>
                </a:solidFill>
                <a:latin typeface="Times New Roman" panose="02020603050405020304" pitchFamily="18" charset="0"/>
                <a:cs typeface="Times New Roman" panose="02020603050405020304" pitchFamily="18" charset="0"/>
                <a:hlinkClick r:id="rId3"/>
              </a:rPr>
              <a:t>Temperate rainforests</a:t>
            </a:r>
            <a:r>
              <a:rPr lang="en-US" sz="2800" dirty="0">
                <a:solidFill>
                  <a:srgbClr val="000000"/>
                </a:solidFill>
                <a:latin typeface="Times New Roman" panose="02020603050405020304" pitchFamily="18" charset="0"/>
                <a:cs typeface="Times New Roman" panose="02020603050405020304" pitchFamily="18" charset="0"/>
              </a:rPr>
              <a:t> are found in higher latitudes, with cooler temperatures but significant amounts of precipitation. Evergreens, mosses and ferns thrive there. The </a:t>
            </a:r>
            <a:r>
              <a:rPr lang="en-US" sz="2800" b="1" dirty="0">
                <a:solidFill>
                  <a:srgbClr val="000000"/>
                </a:solidFill>
                <a:latin typeface="Times New Roman" panose="02020603050405020304" pitchFamily="18" charset="0"/>
                <a:cs typeface="Times New Roman" panose="02020603050405020304" pitchFamily="18" charset="0"/>
              </a:rPr>
              <a:t>Olympic National Park of Washington State</a:t>
            </a:r>
            <a:r>
              <a:rPr lang="en-US" sz="2800" dirty="0">
                <a:solidFill>
                  <a:srgbClr val="000000"/>
                </a:solidFill>
                <a:latin typeface="Times New Roman" panose="02020603050405020304" pitchFamily="18" charset="0"/>
                <a:cs typeface="Times New Roman" panose="02020603050405020304" pitchFamily="18" charset="0"/>
              </a:rPr>
              <a:t> hosts temperate rainforests.</a:t>
            </a: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9319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endParaRPr lang="en-US" sz="2400"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TROPICAL </a:t>
            </a:r>
            <a:r>
              <a:rPr lang="en-US" sz="2400" b="1" dirty="0">
                <a:latin typeface="Times New Roman" panose="02020603050405020304" pitchFamily="18" charset="0"/>
                <a:cs typeface="Times New Roman" panose="02020603050405020304" pitchFamily="18" charset="0"/>
              </a:rPr>
              <a:t>RAINFOREST </a:t>
            </a:r>
            <a:r>
              <a:rPr lang="en-US" sz="2400" dirty="0">
                <a:latin typeface="Times New Roman" panose="02020603050405020304" pitchFamily="18" charset="0"/>
                <a:cs typeface="Times New Roman" panose="02020603050405020304" pitchFamily="18" charset="0"/>
              </a:rPr>
              <a:t>(Jungle, </a:t>
            </a:r>
            <a:r>
              <a:rPr lang="en-US" sz="2400" dirty="0" smtClean="0">
                <a:latin typeface="Times New Roman" panose="02020603050405020304" pitchFamily="18" charset="0"/>
                <a:cs typeface="Times New Roman" panose="02020603050405020304" pitchFamily="18" charset="0"/>
              </a:rPr>
              <a:t>Rainforest)</a:t>
            </a: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Canopy </a:t>
            </a:r>
            <a:r>
              <a:rPr lang="en-US" sz="2400" dirty="0">
                <a:latin typeface="Times New Roman" panose="02020603050405020304" pitchFamily="18" charset="0"/>
                <a:cs typeface="Times New Roman" panose="02020603050405020304" pitchFamily="18" charset="0"/>
              </a:rPr>
              <a:t>– tops of trees 30-50 meters above the </a:t>
            </a:r>
            <a:r>
              <a:rPr lang="en-US" sz="2400" dirty="0" smtClean="0">
                <a:latin typeface="Times New Roman" panose="02020603050405020304" pitchFamily="18" charset="0"/>
                <a:cs typeface="Times New Roman" panose="02020603050405020304" pitchFamily="18" charset="0"/>
              </a:rPr>
              <a:t>ground</a:t>
            </a: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Understory </a:t>
            </a:r>
            <a:r>
              <a:rPr lang="en-US" sz="2400" dirty="0">
                <a:latin typeface="Times New Roman" panose="02020603050405020304" pitchFamily="18" charset="0"/>
                <a:cs typeface="Times New Roman" panose="02020603050405020304" pitchFamily="18" charset="0"/>
              </a:rPr>
              <a:t>– second layer of shorter trees and vines; about 20-30 meters above </a:t>
            </a:r>
            <a:r>
              <a:rPr lang="en-US" sz="2400" dirty="0" smtClean="0">
                <a:latin typeface="Times New Roman" panose="02020603050405020304" pitchFamily="18" charset="0"/>
                <a:cs typeface="Times New Roman" panose="02020603050405020304" pitchFamily="18" charset="0"/>
              </a:rPr>
              <a:t>ground</a:t>
            </a: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Very </a:t>
            </a:r>
            <a:r>
              <a:rPr lang="en-US" sz="2400" dirty="0">
                <a:latin typeface="Times New Roman" panose="02020603050405020304" pitchFamily="18" charset="0"/>
                <a:cs typeface="Times New Roman" panose="02020603050405020304" pitchFamily="18" charset="0"/>
              </a:rPr>
              <a:t>humid climate because it rains almost every day. Plants have a lot of water and grow </a:t>
            </a:r>
            <a:r>
              <a:rPr lang="en-US" sz="2400" dirty="0" smtClean="0">
                <a:latin typeface="Times New Roman" panose="02020603050405020304" pitchFamily="18" charset="0"/>
                <a:cs typeface="Times New Roman" panose="02020603050405020304" pitchFamily="18" charset="0"/>
              </a:rPr>
              <a:t>tall.</a:t>
            </a: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Very </a:t>
            </a:r>
            <a:r>
              <a:rPr lang="en-US" sz="2400" dirty="0">
                <a:latin typeface="Times New Roman" panose="02020603050405020304" pitchFamily="18" charset="0"/>
                <a:cs typeface="Times New Roman" panose="02020603050405020304" pitchFamily="18" charset="0"/>
              </a:rPr>
              <a:t>little plants and animals live on the forest floor because the canopy doesn’t let much light through. Most plants and animals live in the </a:t>
            </a:r>
            <a:r>
              <a:rPr lang="en-US" sz="2400" dirty="0" smtClean="0">
                <a:latin typeface="Times New Roman" panose="02020603050405020304" pitchFamily="18" charset="0"/>
                <a:cs typeface="Times New Roman" panose="02020603050405020304" pitchFamily="18" charset="0"/>
              </a:rPr>
              <a:t>canopy.</a:t>
            </a: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Has </a:t>
            </a:r>
            <a:r>
              <a:rPr lang="en-US" sz="2400" dirty="0">
                <a:latin typeface="Times New Roman" panose="02020603050405020304" pitchFamily="18" charset="0"/>
                <a:cs typeface="Times New Roman" panose="02020603050405020304" pitchFamily="18" charset="0"/>
              </a:rPr>
              <a:t>more varied plant life than any other biome and very poor soil for growing </a:t>
            </a:r>
            <a:r>
              <a:rPr lang="en-US" sz="2400" dirty="0" smtClean="0">
                <a:latin typeface="Times New Roman" panose="02020603050405020304" pitchFamily="18" charset="0"/>
                <a:cs typeface="Times New Roman" panose="02020603050405020304" pitchFamily="18" charset="0"/>
              </a:rPr>
              <a:t>crops.</a:t>
            </a: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Highest </a:t>
            </a:r>
            <a:r>
              <a:rPr lang="en-US" sz="2400" dirty="0">
                <a:latin typeface="Times New Roman" panose="02020603050405020304" pitchFamily="18" charset="0"/>
                <a:cs typeface="Times New Roman" panose="02020603050405020304" pitchFamily="18" charset="0"/>
              </a:rPr>
              <a:t>levels of precipitation of all biomes – rains daily; temperatures stay warm (80°F) all year round – no </a:t>
            </a:r>
            <a:r>
              <a:rPr lang="en-US" sz="2400" dirty="0" smtClean="0">
                <a:latin typeface="Times New Roman" panose="02020603050405020304" pitchFamily="18" charset="0"/>
                <a:cs typeface="Times New Roman" panose="02020603050405020304" pitchFamily="18" charset="0"/>
              </a:rPr>
              <a:t>seasons</a:t>
            </a: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Trees</a:t>
            </a:r>
            <a:r>
              <a:rPr lang="en-US" sz="2400" dirty="0">
                <a:latin typeface="Times New Roman" panose="02020603050405020304" pitchFamily="18" charset="0"/>
                <a:cs typeface="Times New Roman" panose="02020603050405020304" pitchFamily="18" charset="0"/>
              </a:rPr>
              <a:t>, ferns, vines, fungi, orchids, insects, birds, monkeys, jaguars, frogs, snakes, eagles, bats, snakes, spiders, ants, beetles, sloths, etc</a:t>
            </a:r>
            <a:r>
              <a:rPr lang="en-US" sz="24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Adaptations for plants and animals to live here: Animals have arms, hands, and feet to climbing so they can live in the canopy, long strong tails to help climb and balance when living on tree branches; Plants grow quickly and reach the top of the canopy where there is sunlight, plants under the canopy have large leaves to collect sunlight and grow quickly, some plants get nutrients by eating insects instead of getting nutrients from the soil since there are very few nutrients in the soil.</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24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500" y="302359"/>
            <a:ext cx="10858500" cy="6555641"/>
          </a:xfrm>
          <a:prstGeom prst="rect">
            <a:avLst/>
          </a:prstGeom>
        </p:spPr>
        <p:txBody>
          <a:bodyPr wrap="square">
            <a:spAutoFit/>
          </a:bodyPr>
          <a:lstStyle/>
          <a:p>
            <a:pPr algn="just"/>
            <a:r>
              <a:rPr lang="en-US" sz="2800" b="1" dirty="0">
                <a:solidFill>
                  <a:srgbClr val="000000"/>
                </a:solidFill>
                <a:latin typeface="Times New Roman" panose="02020603050405020304" pitchFamily="18" charset="0"/>
                <a:cs typeface="Times New Roman" panose="02020603050405020304" pitchFamily="18" charset="0"/>
              </a:rPr>
              <a:t>6</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cs typeface="Times New Roman" panose="02020603050405020304" pitchFamily="18" charset="0"/>
              </a:rPr>
              <a:t>Grassland </a:t>
            </a:r>
            <a:r>
              <a:rPr lang="en-US" sz="2800" b="1" dirty="0" smtClean="0">
                <a:solidFill>
                  <a:srgbClr val="000000"/>
                </a:solidFill>
                <a:latin typeface="Times New Roman" panose="02020603050405020304" pitchFamily="18" charset="0"/>
                <a:cs typeface="Times New Roman" panose="02020603050405020304" pitchFamily="18" charset="0"/>
              </a:rPr>
              <a:t>Biome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(Tropical – Savannah; Temperate – Prairie, </a:t>
            </a:r>
            <a:r>
              <a:rPr lang="en-US" sz="2800" dirty="0" smtClean="0">
                <a:latin typeface="Times New Roman" panose="02020603050405020304" pitchFamily="18" charset="0"/>
                <a:cs typeface="Times New Roman" panose="02020603050405020304" pitchFamily="18" charset="0"/>
              </a:rPr>
              <a:t>Plains):</a:t>
            </a:r>
          </a:p>
          <a:p>
            <a:pPr algn="just"/>
            <a:r>
              <a:rPr lang="en-US" sz="2800" dirty="0" smtClean="0">
                <a:latin typeface="Times New Roman" panose="02020603050405020304" pitchFamily="18" charset="0"/>
                <a:cs typeface="Times New Roman" panose="02020603050405020304" pitchFamily="18" charset="0"/>
              </a:rPr>
              <a:t>Grasslands</a:t>
            </a:r>
            <a:r>
              <a:rPr lang="en-US" sz="2800" dirty="0">
                <a:solidFill>
                  <a:srgbClr val="000000"/>
                </a:solidFill>
                <a:latin typeface="Times New Roman" panose="02020603050405020304" pitchFamily="18" charset="0"/>
                <a:cs typeface="Times New Roman" panose="02020603050405020304" pitchFamily="18" charset="0"/>
              </a:rPr>
              <a:t> represent biomes dominated by grass. The hot, </a:t>
            </a:r>
            <a:r>
              <a:rPr lang="en-US" sz="2800" dirty="0" smtClean="0">
                <a:solidFill>
                  <a:srgbClr val="000000"/>
                </a:solidFill>
                <a:latin typeface="Times New Roman" panose="02020603050405020304" pitchFamily="18" charset="0"/>
                <a:cs typeface="Times New Roman" panose="02020603050405020304" pitchFamily="18" charset="0"/>
              </a:rPr>
              <a:t>tropical Savannah</a:t>
            </a:r>
            <a:r>
              <a:rPr lang="en-US" sz="2800" dirty="0">
                <a:solidFill>
                  <a:srgbClr val="000000"/>
                </a:solidFill>
                <a:latin typeface="Times New Roman" panose="02020603050405020304" pitchFamily="18" charset="0"/>
                <a:cs typeface="Times New Roman" panose="02020603050405020304" pitchFamily="18" charset="0"/>
              </a:rPr>
              <a:t>  takes up nearly half of Africa as well as parts of India, South America and Australia.</a:t>
            </a:r>
          </a:p>
          <a:p>
            <a:pPr algn="just"/>
            <a:endParaRPr lang="en-US" sz="28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Monsoon </a:t>
            </a:r>
            <a:r>
              <a:rPr lang="en-US" sz="2800" dirty="0">
                <a:latin typeface="Times New Roman" panose="02020603050405020304" pitchFamily="18" charset="0"/>
                <a:cs typeface="Times New Roman" panose="02020603050405020304" pitchFamily="18" charset="0"/>
              </a:rPr>
              <a:t>– massive rain storm in tropical grassland where it rains for weeks </a:t>
            </a:r>
            <a:r>
              <a:rPr lang="en-US" sz="2800" dirty="0" smtClean="0">
                <a:latin typeface="Times New Roman" panose="02020603050405020304" pitchFamily="18" charset="0"/>
                <a:cs typeface="Times New Roman" panose="02020603050405020304" pitchFamily="18" charset="0"/>
              </a:rPr>
              <a:t>straight</a:t>
            </a: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Overgrazing </a:t>
            </a:r>
            <a:r>
              <a:rPr lang="en-US" sz="2800" dirty="0">
                <a:latin typeface="Times New Roman" panose="02020603050405020304" pitchFamily="18" charset="0"/>
                <a:cs typeface="Times New Roman" panose="02020603050405020304" pitchFamily="18" charset="0"/>
              </a:rPr>
              <a:t>– farmers grazing animals in an area too much and killing all the </a:t>
            </a:r>
            <a:r>
              <a:rPr lang="en-US" sz="2800" dirty="0" smtClean="0">
                <a:latin typeface="Times New Roman" panose="02020603050405020304" pitchFamily="18" charset="0"/>
                <a:cs typeface="Times New Roman" panose="02020603050405020304" pitchFamily="18" charset="0"/>
              </a:rPr>
              <a:t>grasses</a:t>
            </a: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Grasslands </a:t>
            </a:r>
            <a:r>
              <a:rPr lang="en-US" sz="2800" dirty="0">
                <a:latin typeface="Times New Roman" panose="02020603050405020304" pitchFamily="18" charset="0"/>
                <a:cs typeface="Times New Roman" panose="02020603050405020304" pitchFamily="18" charset="0"/>
              </a:rPr>
              <a:t>become deserts when farmer overplant or overgraze the </a:t>
            </a:r>
            <a:r>
              <a:rPr lang="en-US" sz="2800" dirty="0" smtClean="0">
                <a:latin typeface="Times New Roman" panose="02020603050405020304" pitchFamily="18" charset="0"/>
                <a:cs typeface="Times New Roman" panose="02020603050405020304" pitchFamily="18" charset="0"/>
              </a:rPr>
              <a:t>land.</a:t>
            </a: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Two </a:t>
            </a:r>
            <a:r>
              <a:rPr lang="en-US" sz="2800" dirty="0">
                <a:latin typeface="Times New Roman" panose="02020603050405020304" pitchFamily="18" charset="0"/>
                <a:cs typeface="Times New Roman" panose="02020603050405020304" pitchFamily="18" charset="0"/>
              </a:rPr>
              <a:t>seasons – wet and dry. In the wet season it rains all the time and floods out the tropical grassland area. Temperate grassland get blizzards instead of monsoons. The dry season gets no rain or snow at </a:t>
            </a:r>
            <a:r>
              <a:rPr lang="en-US" sz="2800" dirty="0" smtClean="0">
                <a:latin typeface="Times New Roman" panose="02020603050405020304" pitchFamily="18" charset="0"/>
                <a:cs typeface="Times New Roman" panose="02020603050405020304" pitchFamily="18" charset="0"/>
              </a:rPr>
              <a:t>all.</a:t>
            </a: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Cold </a:t>
            </a:r>
            <a:r>
              <a:rPr lang="en-US" sz="2800" dirty="0">
                <a:latin typeface="Times New Roman" panose="02020603050405020304" pitchFamily="18" charset="0"/>
                <a:cs typeface="Times New Roman" panose="02020603050405020304" pitchFamily="18" charset="0"/>
              </a:rPr>
              <a:t>winters and warm summers. Tropical grasslands are hotter in the summer than temperate grasslands because they’re closer to the </a:t>
            </a:r>
            <a:r>
              <a:rPr lang="en-US" sz="2800" dirty="0" smtClean="0">
                <a:latin typeface="Times New Roman" panose="02020603050405020304" pitchFamily="18" charset="0"/>
                <a:cs typeface="Times New Roman" panose="02020603050405020304" pitchFamily="18" charset="0"/>
              </a:rPr>
              <a:t>equator.</a:t>
            </a:r>
          </a:p>
        </p:txBody>
      </p:sp>
    </p:spTree>
    <p:extLst>
      <p:ext uri="{BB962C8B-B14F-4D97-AF65-F5344CB8AC3E}">
        <p14:creationId xmlns:p14="http://schemas.microsoft.com/office/powerpoint/2010/main" val="2124341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700" y="302359"/>
            <a:ext cx="10960100" cy="6555641"/>
          </a:xfrm>
          <a:prstGeom prst="rect">
            <a:avLst/>
          </a:prstGeom>
        </p:spPr>
        <p:txBody>
          <a:bodyPr wrap="square">
            <a:spAutoFit/>
          </a:bodyPr>
          <a:lstStyle/>
          <a:p>
            <a:pPr algn="just"/>
            <a:r>
              <a:rPr lang="en-US" sz="2800" b="1" dirty="0">
                <a:solidFill>
                  <a:srgbClr val="000000"/>
                </a:solidFill>
                <a:latin typeface="Times New Roman" panose="02020603050405020304" pitchFamily="18" charset="0"/>
                <a:cs typeface="Times New Roman" panose="02020603050405020304" pitchFamily="18" charset="0"/>
              </a:rPr>
              <a:t>6</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cs typeface="Times New Roman" panose="02020603050405020304" pitchFamily="18" charset="0"/>
              </a:rPr>
              <a:t>Grassland Biome</a:t>
            </a:r>
            <a:endParaRPr lang="en-US" sz="28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Temperature </a:t>
            </a:r>
            <a:r>
              <a:rPr lang="en-US" sz="2800" dirty="0">
                <a:latin typeface="Times New Roman" panose="02020603050405020304" pitchFamily="18" charset="0"/>
                <a:cs typeface="Times New Roman" panose="02020603050405020304" pitchFamily="18" charset="0"/>
              </a:rPr>
              <a:t>grasslands have the best soil for growing crops. Called “bread basket” here in US since most of the wheat and grain for making bread is grown here.</a:t>
            </a:r>
          </a:p>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Home to the largest land animals – mostly herbivores</a:t>
            </a:r>
          </a:p>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Grasses, small trees and shrubs, antelope, zebra, giraffe, lions, elephants, ants, wild dogs, cheetahs, mice, rats, snakes, hawks, rabbits, eagles, vultures, hyenas, prairie dogs</a:t>
            </a:r>
          </a:p>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Adaptations for plants and animals to live here: Animals are striped/patterned to blend in with grasses and shrubs, quick runners to catch fast prey or outrun predators, release heat during the day from large ears and long legs, large land herbivores live in packs/herds to keep themselves safe from predators; Plants have wide spread roots to catch water in dry season, grow fast, store water, some with thorns for </a:t>
            </a:r>
            <a:r>
              <a:rPr lang="en-US" sz="2800" dirty="0" smtClean="0">
                <a:latin typeface="Times New Roman" panose="02020603050405020304" pitchFamily="18" charset="0"/>
                <a:cs typeface="Times New Roman" panose="02020603050405020304" pitchFamily="18" charset="0"/>
              </a:rPr>
              <a:t>protection.</a:t>
            </a: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750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700" y="276349"/>
            <a:ext cx="11404600" cy="637097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7</a:t>
            </a:r>
            <a:r>
              <a:rPr lang="en-US"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DECIDUOUS </a:t>
            </a:r>
            <a:r>
              <a:rPr lang="en-US" sz="2400" b="1" dirty="0" smtClean="0">
                <a:latin typeface="Times New Roman" panose="02020603050405020304" pitchFamily="18" charset="0"/>
                <a:cs typeface="Times New Roman" panose="02020603050405020304" pitchFamily="18" charset="0"/>
              </a:rPr>
              <a:t>FOREST BIOMES </a:t>
            </a:r>
            <a:r>
              <a:rPr lang="en-US" sz="2400" dirty="0">
                <a:latin typeface="Times New Roman" panose="02020603050405020304" pitchFamily="18" charset="0"/>
                <a:cs typeface="Times New Roman" panose="02020603050405020304" pitchFamily="18" charset="0"/>
              </a:rPr>
              <a:t>(Temperate-mild </a:t>
            </a:r>
            <a:r>
              <a:rPr lang="en-US" sz="2400" dirty="0" smtClean="0">
                <a:latin typeface="Times New Roman" panose="02020603050405020304" pitchFamily="18" charset="0"/>
                <a:cs typeface="Times New Roman" panose="02020603050405020304" pitchFamily="18" charset="0"/>
              </a:rPr>
              <a:t>forest)</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Deciduous </a:t>
            </a:r>
            <a:r>
              <a:rPr lang="en-US" sz="2400" dirty="0">
                <a:latin typeface="Times New Roman" panose="02020603050405020304" pitchFamily="18" charset="0"/>
                <a:cs typeface="Times New Roman" panose="02020603050405020304" pitchFamily="18" charset="0"/>
              </a:rPr>
              <a:t>– plants that drop their leaves in autumn (fall</a:t>
            </a:r>
            <a:r>
              <a:rPr lang="en-US" sz="24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Dormant </a:t>
            </a:r>
            <a:r>
              <a:rPr lang="en-US" sz="2400" dirty="0">
                <a:latin typeface="Times New Roman" panose="02020603050405020304" pitchFamily="18" charset="0"/>
                <a:cs typeface="Times New Roman" panose="02020603050405020304" pitchFamily="18" charset="0"/>
              </a:rPr>
              <a:t>– when plants have lost their leaves and shut down for the winter due to less </a:t>
            </a:r>
            <a:r>
              <a:rPr lang="en-US" sz="2400" dirty="0" smtClean="0">
                <a:latin typeface="Times New Roman" panose="02020603050405020304" pitchFamily="18" charset="0"/>
                <a:cs typeface="Times New Roman" panose="02020603050405020304" pitchFamily="18" charset="0"/>
              </a:rPr>
              <a:t>sunlight</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Four </a:t>
            </a:r>
            <a:r>
              <a:rPr lang="en-US" sz="2400" dirty="0">
                <a:latin typeface="Times New Roman" panose="02020603050405020304" pitchFamily="18" charset="0"/>
                <a:cs typeface="Times New Roman" panose="02020603050405020304" pitchFamily="18" charset="0"/>
              </a:rPr>
              <a:t>equal seasons (spring, summer, winter, fall) with average amounts of precipitation all </a:t>
            </a:r>
            <a:r>
              <a:rPr lang="en-US" sz="2400" dirty="0" smtClean="0">
                <a:latin typeface="Times New Roman" panose="02020603050405020304" pitchFamily="18" charset="0"/>
                <a:cs typeface="Times New Roman" panose="02020603050405020304" pitchFamily="18" charset="0"/>
              </a:rPr>
              <a:t>year</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Summers </a:t>
            </a:r>
            <a:r>
              <a:rPr lang="en-US" sz="2400" dirty="0">
                <a:latin typeface="Times New Roman" panose="02020603050405020304" pitchFamily="18" charset="0"/>
                <a:cs typeface="Times New Roman" panose="02020603050405020304" pitchFamily="18" charset="0"/>
              </a:rPr>
              <a:t>are hot and winters </a:t>
            </a:r>
            <a:r>
              <a:rPr lang="en-US" sz="2400" dirty="0" smtClean="0">
                <a:latin typeface="Times New Roman" panose="02020603050405020304" pitchFamily="18" charset="0"/>
                <a:cs typeface="Times New Roman" panose="02020603050405020304" pitchFamily="18" charset="0"/>
              </a:rPr>
              <a:t>cold.</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Trees </a:t>
            </a:r>
            <a:r>
              <a:rPr lang="en-US" sz="2400" dirty="0">
                <a:latin typeface="Times New Roman" panose="02020603050405020304" pitchFamily="18" charset="0"/>
                <a:cs typeface="Times New Roman" panose="02020603050405020304" pitchFamily="18" charset="0"/>
              </a:rPr>
              <a:t>losing their leaves in the fall makes for very good growing soil. It’s the second </a:t>
            </a:r>
            <a:r>
              <a:rPr lang="en-US" sz="2400" dirty="0" smtClean="0">
                <a:latin typeface="Times New Roman" panose="02020603050405020304" pitchFamily="18" charset="0"/>
                <a:cs typeface="Times New Roman" panose="02020603050405020304" pitchFamily="18" charset="0"/>
              </a:rPr>
              <a:t>best.</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Oak</a:t>
            </a:r>
            <a:r>
              <a:rPr lang="en-US" sz="2400" dirty="0">
                <a:latin typeface="Times New Roman" panose="02020603050405020304" pitchFamily="18" charset="0"/>
                <a:cs typeface="Times New Roman" panose="02020603050405020304" pitchFamily="18" charset="0"/>
              </a:rPr>
              <a:t>, maple, beech trees, ferns, wild flowers, fungi, squirrel, deer, owl, spiders, birds, snakes, snails, insects, worms, mice, raccoon, frogs, salamanders, rabbits, chipmunks, </a:t>
            </a:r>
            <a:r>
              <a:rPr lang="en-US" sz="2400" dirty="0" smtClean="0">
                <a:latin typeface="Times New Roman" panose="02020603050405020304" pitchFamily="18" charset="0"/>
                <a:cs typeface="Times New Roman" panose="02020603050405020304" pitchFamily="18" charset="0"/>
              </a:rPr>
              <a:t>opossums.</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OUR </a:t>
            </a:r>
            <a:r>
              <a:rPr lang="en-US" sz="2400" dirty="0">
                <a:latin typeface="Times New Roman" panose="02020603050405020304" pitchFamily="18" charset="0"/>
                <a:cs typeface="Times New Roman" panose="02020603050405020304" pitchFamily="18" charset="0"/>
              </a:rPr>
              <a:t>BIOME – we live </a:t>
            </a:r>
            <a:r>
              <a:rPr lang="en-US" sz="2400" dirty="0" smtClean="0">
                <a:latin typeface="Times New Roman" panose="02020603050405020304" pitchFamily="18" charset="0"/>
                <a:cs typeface="Times New Roman" panose="02020603050405020304" pitchFamily="18" charset="0"/>
              </a:rPr>
              <a:t>here</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Adaptations </a:t>
            </a:r>
            <a:r>
              <a:rPr lang="en-US" sz="2400" dirty="0">
                <a:latin typeface="Times New Roman" panose="02020603050405020304" pitchFamily="18" charset="0"/>
                <a:cs typeface="Times New Roman" panose="02020603050405020304" pitchFamily="18" charset="0"/>
              </a:rPr>
              <a:t>for plants and animals to live here: Animals adapted for all four seasons by growing thick fur in the fall/winter and shedding their fur in the spring/summer, hibernation or migration; Plants lose their leaves and go dormant during the winter to keep from losing water through transpiration during the cold winter.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0832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8476" y="1184816"/>
            <a:ext cx="10555942" cy="3970318"/>
          </a:xfrm>
          <a:prstGeom prst="rect">
            <a:avLst/>
          </a:prstGeom>
        </p:spPr>
        <p:txBody>
          <a:bodyPr wrap="square">
            <a:spAutoFit/>
          </a:bodyPr>
          <a:lstStyle/>
          <a:p>
            <a:pPr marL="285750" indent="-285750" algn="just">
              <a:buFont typeface="Arial" panose="020B0604020202020204" pitchFamily="34" charset="0"/>
              <a:buChar char="•"/>
            </a:pPr>
            <a:r>
              <a:rPr lang="en-US" sz="2800" dirty="0" smtClean="0">
                <a:solidFill>
                  <a:srgbClr val="000000"/>
                </a:solidFill>
                <a:latin typeface="Times New Roman" panose="02020603050405020304" pitchFamily="18" charset="0"/>
                <a:cs typeface="Times New Roman" panose="02020603050405020304" pitchFamily="18" charset="0"/>
              </a:rPr>
              <a:t>Temperate </a:t>
            </a:r>
            <a:r>
              <a:rPr lang="en-US" sz="2800" dirty="0" smtClean="0">
                <a:solidFill>
                  <a:srgbClr val="206EC8"/>
                </a:solidFill>
                <a:latin typeface="Times New Roman" panose="02020603050405020304" pitchFamily="18" charset="0"/>
                <a:cs typeface="Times New Roman" panose="02020603050405020304" pitchFamily="18" charset="0"/>
                <a:hlinkClick r:id="rId2"/>
              </a:rPr>
              <a:t>deciduous forests</a:t>
            </a:r>
            <a:r>
              <a:rPr lang="en-US" sz="2800" dirty="0" smtClean="0">
                <a:solidFill>
                  <a:srgbClr val="000000"/>
                </a:solidFill>
                <a:latin typeface="Times New Roman" panose="02020603050405020304" pitchFamily="18" charset="0"/>
                <a:cs typeface="Times New Roman" panose="02020603050405020304" pitchFamily="18" charset="0"/>
              </a:rPr>
              <a:t> populate eastern North America, central Europe and northeastern Asia. Distinct seasons, consistent precipitation and varied temperatures yield a diverse biome.</a:t>
            </a:r>
          </a:p>
          <a:p>
            <a:pPr algn="just"/>
            <a:endParaRPr lang="en-US" sz="2800" dirty="0" smtClean="0">
              <a:solidFill>
                <a:srgbClr val="0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b="1" dirty="0" smtClean="0">
                <a:solidFill>
                  <a:srgbClr val="000000"/>
                </a:solidFill>
                <a:latin typeface="Times New Roman" panose="02020603050405020304" pitchFamily="18" charset="0"/>
                <a:cs typeface="Times New Roman" panose="02020603050405020304" pitchFamily="18" charset="0"/>
              </a:rPr>
              <a:t>Deciduous </a:t>
            </a:r>
            <a:r>
              <a:rPr lang="en-US" sz="2800" b="1" dirty="0">
                <a:solidFill>
                  <a:srgbClr val="000000"/>
                </a:solidFill>
                <a:latin typeface="Times New Roman" panose="02020603050405020304" pitchFamily="18" charset="0"/>
                <a:cs typeface="Times New Roman" panose="02020603050405020304" pitchFamily="18" charset="0"/>
              </a:rPr>
              <a:t>broadleaf trees,</a:t>
            </a:r>
            <a:r>
              <a:rPr lang="en-US" sz="2800" dirty="0">
                <a:solidFill>
                  <a:srgbClr val="000000"/>
                </a:solidFill>
                <a:latin typeface="Times New Roman" panose="02020603050405020304" pitchFamily="18" charset="0"/>
                <a:cs typeface="Times New Roman" panose="02020603050405020304" pitchFamily="18" charset="0"/>
              </a:rPr>
              <a:t> evergreens and other plants flourish. This biome hosts many animal species including deer, rabbits, bears, birds, insects and amphibians</a:t>
            </a:r>
            <a:r>
              <a:rPr lang="en-US" sz="2800" dirty="0" smtClean="0">
                <a:solidFill>
                  <a:srgbClr val="000000"/>
                </a:solidFill>
                <a:latin typeface="Times New Roman" panose="02020603050405020304" pitchFamily="18" charset="0"/>
                <a:cs typeface="Times New Roman" panose="02020603050405020304" pitchFamily="18" charset="0"/>
              </a:rPr>
              <a:t>.</a:t>
            </a:r>
          </a:p>
          <a:p>
            <a:pPr algn="just"/>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i="1" dirty="0">
                <a:solidFill>
                  <a:srgbClr val="000000"/>
                </a:solidFill>
                <a:latin typeface="Times New Roman" panose="02020603050405020304" pitchFamily="18" charset="0"/>
                <a:cs typeface="Times New Roman" panose="02020603050405020304" pitchFamily="18" charset="0"/>
              </a:rPr>
              <a:t>Example</a:t>
            </a:r>
            <a:r>
              <a:rPr lang="en-US" sz="2800" dirty="0">
                <a:solidFill>
                  <a:srgbClr val="000000"/>
                </a:solidFill>
                <a:latin typeface="Times New Roman" panose="02020603050405020304" pitchFamily="18" charset="0"/>
                <a:cs typeface="Times New Roman" panose="02020603050405020304" pitchFamily="18" charset="0"/>
              </a:rPr>
              <a:t>: Great Smoky Mountains National Park</a:t>
            </a:r>
            <a:r>
              <a:rPr lang="en-US" dirty="0">
                <a:solidFill>
                  <a:srgbClr val="000000"/>
                </a:solidFill>
                <a:latin typeface="Times New Roman" panose="02020603050405020304" pitchFamily="18" charset="0"/>
                <a:cs typeface="Times New Roman" panose="02020603050405020304" pitchFamily="18" charset="0"/>
              </a:rPr>
              <a:t>.</a:t>
            </a:r>
            <a:endParaRPr lang="en-US"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442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7900" y="879039"/>
            <a:ext cx="10185400" cy="4524315"/>
          </a:xfrm>
          <a:prstGeom prst="rect">
            <a:avLst/>
          </a:prstGeom>
        </p:spPr>
        <p:txBody>
          <a:bodyPr wrap="square">
            <a:spAutoFit/>
          </a:bodyPr>
          <a:lstStyle/>
          <a:p>
            <a:pPr algn="just"/>
            <a:r>
              <a:rPr lang="en-US" sz="3600" b="1" dirty="0">
                <a:solidFill>
                  <a:srgbClr val="000000"/>
                </a:solidFill>
                <a:latin typeface="Times New Roman" panose="02020603050405020304" pitchFamily="18" charset="0"/>
                <a:cs typeface="Times New Roman" panose="02020603050405020304" pitchFamily="18" charset="0"/>
              </a:rPr>
              <a:t>8. Alpine </a:t>
            </a:r>
            <a:r>
              <a:rPr lang="en-US" sz="3600" b="1" dirty="0" smtClean="0">
                <a:solidFill>
                  <a:srgbClr val="000000"/>
                </a:solidFill>
                <a:latin typeface="Times New Roman" panose="02020603050405020304" pitchFamily="18" charset="0"/>
                <a:cs typeface="Times New Roman" panose="02020603050405020304" pitchFamily="18" charset="0"/>
              </a:rPr>
              <a:t>Biome</a:t>
            </a:r>
          </a:p>
          <a:p>
            <a:pPr algn="just"/>
            <a:endParaRPr lang="en-US" sz="28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The mountainous alpine biome exists only at </a:t>
            </a:r>
            <a:r>
              <a:rPr lang="en-US" sz="2800" b="1" dirty="0">
                <a:solidFill>
                  <a:srgbClr val="000000"/>
                </a:solidFill>
                <a:latin typeface="Times New Roman" panose="02020603050405020304" pitchFamily="18" charset="0"/>
                <a:cs typeface="Times New Roman" panose="02020603050405020304" pitchFamily="18" charset="0"/>
              </a:rPr>
              <a:t>high altitudes</a:t>
            </a:r>
            <a:r>
              <a:rPr lang="en-US" sz="2800" dirty="0">
                <a:solidFill>
                  <a:srgbClr val="000000"/>
                </a:solidFill>
                <a:latin typeface="Times New Roman" panose="02020603050405020304" pitchFamily="18" charset="0"/>
                <a:cs typeface="Times New Roman" panose="02020603050405020304" pitchFamily="18" charset="0"/>
              </a:rPr>
              <a:t>. At those levels, trees do not grow. Alpine regions receive about 180 days of growing season.</a:t>
            </a:r>
          </a:p>
          <a:p>
            <a:pPr marL="457200" indent="-457200" algn="just">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A number of shrubs, grasses and heaths thrive. Mammals such as sheep, elk, goats and </a:t>
            </a:r>
            <a:r>
              <a:rPr lang="en-US" sz="2800" dirty="0" err="1">
                <a:solidFill>
                  <a:srgbClr val="000000"/>
                </a:solidFill>
                <a:latin typeface="Times New Roman" panose="02020603050405020304" pitchFamily="18" charset="0"/>
                <a:cs typeface="Times New Roman" panose="02020603050405020304" pitchFamily="18" charset="0"/>
              </a:rPr>
              <a:t>pikas</a:t>
            </a:r>
            <a:r>
              <a:rPr lang="en-US" sz="2800" dirty="0">
                <a:solidFill>
                  <a:srgbClr val="000000"/>
                </a:solidFill>
                <a:latin typeface="Times New Roman" panose="02020603050405020304" pitchFamily="18" charset="0"/>
                <a:cs typeface="Times New Roman" panose="02020603050405020304" pitchFamily="18" charset="0"/>
              </a:rPr>
              <a:t> flourish. Some bird species and several types of insects live there</a:t>
            </a:r>
            <a:r>
              <a:rPr lang="en-US" sz="2800" dirty="0" smtClean="0">
                <a:solidFill>
                  <a:srgbClr val="000000"/>
                </a:solidFill>
                <a:latin typeface="Times New Roman" panose="02020603050405020304" pitchFamily="18" charset="0"/>
                <a:cs typeface="Times New Roman" panose="02020603050405020304" pitchFamily="18" charset="0"/>
              </a:rPr>
              <a:t>.</a:t>
            </a:r>
          </a:p>
          <a:p>
            <a:pPr algn="just"/>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i="1" dirty="0">
                <a:solidFill>
                  <a:srgbClr val="000000"/>
                </a:solidFill>
                <a:latin typeface="Times New Roman" panose="02020603050405020304" pitchFamily="18" charset="0"/>
                <a:cs typeface="Times New Roman" panose="02020603050405020304" pitchFamily="18" charset="0"/>
              </a:rPr>
              <a:t>Example:</a:t>
            </a:r>
            <a:r>
              <a:rPr lang="en-US" sz="2800" dirty="0">
                <a:solidFill>
                  <a:srgbClr val="000000"/>
                </a:solidFill>
                <a:latin typeface="Times New Roman" panose="02020603050405020304" pitchFamily="18" charset="0"/>
                <a:cs typeface="Times New Roman" panose="02020603050405020304" pitchFamily="18" charset="0"/>
              </a:rPr>
              <a:t> the high Sierra Nevada mountain range in California.</a:t>
            </a: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605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 y="117693"/>
            <a:ext cx="11887200" cy="6740307"/>
          </a:xfrm>
          <a:prstGeom prst="rect">
            <a:avLst/>
          </a:prstGeom>
        </p:spPr>
        <p:txBody>
          <a:bodyPr wrap="square">
            <a:spAutoFit/>
          </a:bodyPr>
          <a:lstStyle/>
          <a:p>
            <a:pPr algn="just">
              <a:lnSpc>
                <a:spcPct val="150000"/>
              </a:lnSpc>
            </a:pPr>
            <a:r>
              <a:rPr lang="en-US" sz="3200" b="1" dirty="0" smtClean="0">
                <a:latin typeface="Times New Roman" panose="02020603050405020304" pitchFamily="18" charset="0"/>
                <a:cs typeface="Times New Roman" panose="02020603050405020304" pitchFamily="18" charset="0"/>
              </a:rPr>
              <a:t>Continental drift </a:t>
            </a:r>
            <a:endParaRPr lang="en-US" sz="3200" b="1" dirty="0" smtClean="0">
              <a:latin typeface="Times New Roman" panose="02020603050405020304" pitchFamily="18" charset="0"/>
              <a:cs typeface="Times New Roman" panose="02020603050405020304" pitchFamily="18" charset="0"/>
            </a:endParaRPr>
          </a:p>
          <a:p>
            <a:pPr algn="just">
              <a:lnSpc>
                <a:spcPct val="150000"/>
              </a:lnSpc>
            </a:pPr>
            <a:endParaRPr lang="en-US" sz="3200" b="1"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First </a:t>
            </a:r>
            <a:r>
              <a:rPr lang="en-US" sz="3200" dirty="0" smtClean="0">
                <a:latin typeface="Times New Roman" panose="02020603050405020304" pitchFamily="18" charset="0"/>
                <a:cs typeface="Times New Roman" panose="02020603050405020304" pitchFamily="18" charset="0"/>
              </a:rPr>
              <a:t>proposed by Wegener (1915) </a:t>
            </a:r>
          </a:p>
          <a:p>
            <a:pPr marL="285750" indent="-285750" algn="just">
              <a:lnSpc>
                <a:spcPct val="150000"/>
              </a:lnSpc>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According to this theory, there existed a single huge landmass Pangea /Pangaea supercontinent. </a:t>
            </a:r>
          </a:p>
          <a:p>
            <a:pPr marL="285750" indent="-285750" algn="just">
              <a:lnSpc>
                <a:spcPct val="150000"/>
              </a:lnSpc>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It existed during late </a:t>
            </a:r>
            <a:r>
              <a:rPr lang="en-US" sz="3200" dirty="0" err="1" smtClean="0">
                <a:latin typeface="Times New Roman" panose="02020603050405020304" pitchFamily="18" charset="0"/>
                <a:cs typeface="Times New Roman" panose="02020603050405020304" pitchFamily="18" charset="0"/>
              </a:rPr>
              <a:t>paleozoic</a:t>
            </a:r>
            <a:r>
              <a:rPr lang="en-US" sz="3200" dirty="0" smtClean="0">
                <a:latin typeface="Times New Roman" panose="02020603050405020304" pitchFamily="18" charset="0"/>
                <a:cs typeface="Times New Roman" panose="02020603050405020304" pitchFamily="18" charset="0"/>
              </a:rPr>
              <a:t> and early </a:t>
            </a:r>
            <a:r>
              <a:rPr lang="en-US" sz="3200" dirty="0" err="1" smtClean="0">
                <a:latin typeface="Times New Roman" panose="02020603050405020304" pitchFamily="18" charset="0"/>
                <a:cs typeface="Times New Roman" panose="02020603050405020304" pitchFamily="18" charset="0"/>
              </a:rPr>
              <a:t>mesozoic</a:t>
            </a:r>
            <a:r>
              <a:rPr lang="en-US" sz="3200" dirty="0" smtClean="0">
                <a:latin typeface="Times New Roman" panose="02020603050405020304" pitchFamily="18" charset="0"/>
                <a:cs typeface="Times New Roman" panose="02020603050405020304" pitchFamily="18" charset="0"/>
              </a:rPr>
              <a:t> era. </a:t>
            </a:r>
          </a:p>
          <a:p>
            <a:pPr marL="285750" indent="-285750" algn="just">
              <a:lnSpc>
                <a:spcPct val="150000"/>
              </a:lnSpc>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 In late </a:t>
            </a:r>
            <a:r>
              <a:rPr lang="en-US" sz="3200" dirty="0" err="1" smtClean="0">
                <a:latin typeface="Times New Roman" panose="02020603050405020304" pitchFamily="18" charset="0"/>
                <a:cs typeface="Times New Roman" panose="02020603050405020304" pitchFamily="18" charset="0"/>
              </a:rPr>
              <a:t>mesozoic</a:t>
            </a:r>
            <a:r>
              <a:rPr lang="en-US" sz="3200" dirty="0" smtClean="0">
                <a:latin typeface="Times New Roman" panose="02020603050405020304" pitchFamily="18" charset="0"/>
                <a:cs typeface="Times New Roman" panose="02020603050405020304" pitchFamily="18" charset="0"/>
              </a:rPr>
              <a:t> and </a:t>
            </a:r>
            <a:r>
              <a:rPr lang="en-US" sz="3200" dirty="0" err="1" smtClean="0">
                <a:latin typeface="Times New Roman" panose="02020603050405020304" pitchFamily="18" charset="0"/>
                <a:cs typeface="Times New Roman" panose="02020603050405020304" pitchFamily="18" charset="0"/>
              </a:rPr>
              <a:t>coenozoic</a:t>
            </a:r>
            <a:r>
              <a:rPr lang="en-US" sz="3200" dirty="0" smtClean="0">
                <a:latin typeface="Times New Roman" panose="02020603050405020304" pitchFamily="18" charset="0"/>
                <a:cs typeface="Times New Roman" panose="02020603050405020304" pitchFamily="18" charset="0"/>
              </a:rPr>
              <a:t> era, it broke up and by drifting of its fragments, the ocean opened up.</a:t>
            </a:r>
            <a:endParaRPr lang="en-IN" sz="3200"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874657"/>
            <a:ext cx="11887200" cy="1665343"/>
          </a:xfrm>
          <a:prstGeom prst="rect">
            <a:avLst/>
          </a:prstGeom>
        </p:spPr>
      </p:pic>
    </p:spTree>
    <p:extLst>
      <p:ext uri="{BB962C8B-B14F-4D97-AF65-F5344CB8AC3E}">
        <p14:creationId xmlns:p14="http://schemas.microsoft.com/office/powerpoint/2010/main" val="393847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2282" y="561672"/>
            <a:ext cx="9964270" cy="5509200"/>
          </a:xfrm>
          <a:prstGeom prst="rect">
            <a:avLst/>
          </a:prstGeom>
        </p:spPr>
        <p:txBody>
          <a:bodyPr wrap="square">
            <a:spAutoFit/>
          </a:bodyPr>
          <a:lstStyle/>
          <a:p>
            <a:pPr algn="just"/>
            <a:r>
              <a:rPr lang="en-US" sz="3200" b="1" dirty="0" smtClean="0">
                <a:latin typeface="Times New Roman" panose="02020603050405020304" pitchFamily="18" charset="0"/>
                <a:cs typeface="Times New Roman" panose="02020603050405020304" pitchFamily="18" charset="0"/>
              </a:rPr>
              <a:t>Continental drift </a:t>
            </a:r>
          </a:p>
          <a:p>
            <a:pPr marL="285750" indent="-28575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Du </a:t>
            </a:r>
            <a:r>
              <a:rPr lang="en-US" sz="3200" dirty="0" err="1" smtClean="0">
                <a:latin typeface="Times New Roman" panose="02020603050405020304" pitchFamily="18" charset="0"/>
                <a:cs typeface="Times New Roman" panose="02020603050405020304" pitchFamily="18" charset="0"/>
              </a:rPr>
              <a:t>Toit</a:t>
            </a:r>
            <a:r>
              <a:rPr lang="en-US" sz="3200" dirty="0" smtClean="0">
                <a:latin typeface="Times New Roman" panose="02020603050405020304" pitchFamily="18" charset="0"/>
                <a:cs typeface="Times New Roman" panose="02020603050405020304" pitchFamily="18" charset="0"/>
              </a:rPr>
              <a:t> (1937) proposed modifications and refinement of this theory. </a:t>
            </a:r>
          </a:p>
          <a:p>
            <a:pPr algn="just"/>
            <a:endParaRPr lang="en-US" sz="32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He suggested occurrence of 2 primordial continents: </a:t>
            </a:r>
          </a:p>
          <a:p>
            <a:pPr marL="800100" lvl="1" indent="-342900" algn="just">
              <a:buAutoNum type="arabicPeriod"/>
            </a:pPr>
            <a:r>
              <a:rPr lang="en-US" sz="3200" dirty="0" smtClean="0">
                <a:latin typeface="Times New Roman" panose="02020603050405020304" pitchFamily="18" charset="0"/>
                <a:cs typeface="Times New Roman" panose="02020603050405020304" pitchFamily="18" charset="0"/>
              </a:rPr>
              <a:t> Laurasia – The Northern landmass and </a:t>
            </a:r>
          </a:p>
          <a:p>
            <a:pPr algn="just"/>
            <a:r>
              <a:rPr lang="en-US" sz="3200" dirty="0" smtClean="0">
                <a:latin typeface="Times New Roman" panose="02020603050405020304" pitchFamily="18" charset="0"/>
                <a:cs typeface="Times New Roman" panose="02020603050405020304" pitchFamily="18" charset="0"/>
              </a:rPr>
              <a:t>     2. </a:t>
            </a:r>
            <a:r>
              <a:rPr lang="en-US" sz="3200" dirty="0" err="1" smtClean="0">
                <a:latin typeface="Times New Roman" panose="02020603050405020304" pitchFamily="18" charset="0"/>
                <a:cs typeface="Times New Roman" panose="02020603050405020304" pitchFamily="18" charset="0"/>
              </a:rPr>
              <a:t>Gondwana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Gondawanaland</a:t>
            </a:r>
            <a:r>
              <a:rPr lang="en-US" sz="3200" dirty="0" smtClean="0">
                <a:latin typeface="Times New Roman" panose="02020603050405020304" pitchFamily="18" charset="0"/>
                <a:cs typeface="Times New Roman" panose="02020603050405020304" pitchFamily="18" charset="0"/>
              </a:rPr>
              <a:t>)- the Southern landmass             	Separated by Tethys sea </a:t>
            </a:r>
          </a:p>
          <a:p>
            <a:pPr algn="just"/>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 The occurrence of these two landmasses is </a:t>
            </a:r>
            <a:r>
              <a:rPr lang="en-IN" sz="3200" dirty="0" smtClean="0">
                <a:latin typeface="Times New Roman" panose="02020603050405020304" pitchFamily="18" charset="0"/>
                <a:cs typeface="Times New Roman" panose="02020603050405020304" pitchFamily="18" charset="0"/>
              </a:rPr>
              <a:t>supported by Glossopteris flora</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48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423" y="699248"/>
            <a:ext cx="9611603" cy="5190564"/>
          </a:xfrm>
          <a:prstGeom prst="rect">
            <a:avLst/>
          </a:prstGeom>
        </p:spPr>
      </p:pic>
    </p:spTree>
    <p:extLst>
      <p:ext uri="{BB962C8B-B14F-4D97-AF65-F5344CB8AC3E}">
        <p14:creationId xmlns:p14="http://schemas.microsoft.com/office/powerpoint/2010/main" val="2349734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506" y="785443"/>
            <a:ext cx="10313893" cy="5548122"/>
          </a:xfrm>
          <a:prstGeom prst="rect">
            <a:avLst/>
          </a:prstGeom>
        </p:spPr>
      </p:pic>
    </p:spTree>
    <p:extLst>
      <p:ext uri="{BB962C8B-B14F-4D97-AF65-F5344CB8AC3E}">
        <p14:creationId xmlns:p14="http://schemas.microsoft.com/office/powerpoint/2010/main" val="129075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24" y="497541"/>
            <a:ext cx="10999693" cy="5903259"/>
          </a:xfrm>
          <a:prstGeom prst="rect">
            <a:avLst/>
          </a:prstGeom>
        </p:spPr>
      </p:pic>
    </p:spTree>
    <p:extLst>
      <p:ext uri="{BB962C8B-B14F-4D97-AF65-F5344CB8AC3E}">
        <p14:creationId xmlns:p14="http://schemas.microsoft.com/office/powerpoint/2010/main" val="407452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500" y="874059"/>
            <a:ext cx="9445194" cy="4908175"/>
          </a:xfrm>
          <a:prstGeom prst="rect">
            <a:avLst/>
          </a:prstGeom>
        </p:spPr>
      </p:pic>
    </p:spTree>
    <p:extLst>
      <p:ext uri="{BB962C8B-B14F-4D97-AF65-F5344CB8AC3E}">
        <p14:creationId xmlns:p14="http://schemas.microsoft.com/office/powerpoint/2010/main" val="170843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24" y="799732"/>
            <a:ext cx="10878669" cy="5601067"/>
          </a:xfrm>
          <a:prstGeom prst="rect">
            <a:avLst/>
          </a:prstGeom>
        </p:spPr>
      </p:pic>
    </p:spTree>
    <p:extLst>
      <p:ext uri="{BB962C8B-B14F-4D97-AF65-F5344CB8AC3E}">
        <p14:creationId xmlns:p14="http://schemas.microsoft.com/office/powerpoint/2010/main" val="1954683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1421</Words>
  <Application>Microsoft Office PowerPoint</Application>
  <PresentationFormat>Widescreen</PresentationFormat>
  <Paragraphs>124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Calibri</vt:lpstr>
      <vt:lpstr>Calibri Light</vt:lpstr>
      <vt:lpstr>Lato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Major Biomes of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Habibur Rahman</dc:creator>
  <cp:lastModifiedBy>WINDOWS 10 PRO</cp:lastModifiedBy>
  <cp:revision>33</cp:revision>
  <dcterms:created xsi:type="dcterms:W3CDTF">2021-06-17T07:29:36Z</dcterms:created>
  <dcterms:modified xsi:type="dcterms:W3CDTF">2021-06-18T07:52:48Z</dcterms:modified>
</cp:coreProperties>
</file>