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4" r:id="rId4"/>
    <p:sldId id="296" r:id="rId5"/>
    <p:sldId id="258" r:id="rId6"/>
    <p:sldId id="273" r:id="rId7"/>
    <p:sldId id="274" r:id="rId8"/>
    <p:sldId id="275" r:id="rId9"/>
    <p:sldId id="276" r:id="rId10"/>
    <p:sldId id="277" r:id="rId11"/>
    <p:sldId id="278" r:id="rId12"/>
    <p:sldId id="259" r:id="rId13"/>
    <p:sldId id="280" r:id="rId14"/>
    <p:sldId id="281" r:id="rId15"/>
    <p:sldId id="260" r:id="rId16"/>
    <p:sldId id="282" r:id="rId17"/>
    <p:sldId id="261" r:id="rId18"/>
    <p:sldId id="262" r:id="rId19"/>
    <p:sldId id="263" r:id="rId20"/>
    <p:sldId id="283" r:id="rId21"/>
    <p:sldId id="264" r:id="rId22"/>
    <p:sldId id="284" r:id="rId23"/>
    <p:sldId id="265" r:id="rId24"/>
    <p:sldId id="266" r:id="rId25"/>
    <p:sldId id="285" r:id="rId26"/>
    <p:sldId id="267" r:id="rId27"/>
    <p:sldId id="286" r:id="rId28"/>
    <p:sldId id="287" r:id="rId29"/>
    <p:sldId id="268" r:id="rId30"/>
    <p:sldId id="269" r:id="rId31"/>
    <p:sldId id="270" r:id="rId32"/>
    <p:sldId id="271" r:id="rId33"/>
    <p:sldId id="288" r:id="rId34"/>
    <p:sldId id="292" r:id="rId35"/>
    <p:sldId id="272" r:id="rId36"/>
    <p:sldId id="289" r:id="rId37"/>
    <p:sldId id="291" r:id="rId38"/>
    <p:sldId id="290"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68728DA-B2DA-4B41-955F-5F7BFDD29B0D}" type="datetimeFigureOut">
              <a:rPr lang="en-IN" smtClean="0"/>
              <a:t>20-06-2021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34045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68728DA-B2DA-4B41-955F-5F7BFDD29B0D}" type="datetimeFigureOut">
              <a:rPr lang="en-IN" smtClean="0"/>
              <a:t>20-06-2021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377910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68728DA-B2DA-4B41-955F-5F7BFDD29B0D}" type="datetimeFigureOut">
              <a:rPr lang="en-IN" smtClean="0"/>
              <a:t>20-06-2021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183698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68728DA-B2DA-4B41-955F-5F7BFDD29B0D}" type="datetimeFigureOut">
              <a:rPr lang="en-IN" smtClean="0"/>
              <a:t>20-06-2021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119627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728DA-B2DA-4B41-955F-5F7BFDD29B0D}" type="datetimeFigureOut">
              <a:rPr lang="en-IN" smtClean="0"/>
              <a:t>20-06-2021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47018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68728DA-B2DA-4B41-955F-5F7BFDD29B0D}" type="datetimeFigureOut">
              <a:rPr lang="en-IN" smtClean="0"/>
              <a:t>20-06-2021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60565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8728DA-B2DA-4B41-955F-5F7BFDD29B0D}" type="datetimeFigureOut">
              <a:rPr lang="en-IN" smtClean="0"/>
              <a:t>20-06-2021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342461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68728DA-B2DA-4B41-955F-5F7BFDD29B0D}" type="datetimeFigureOut">
              <a:rPr lang="en-IN" smtClean="0"/>
              <a:t>20-06-2021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154248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728DA-B2DA-4B41-955F-5F7BFDD29B0D}" type="datetimeFigureOut">
              <a:rPr lang="en-IN" smtClean="0"/>
              <a:t>20-06-2021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337845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728DA-B2DA-4B41-955F-5F7BFDD29B0D}" type="datetimeFigureOut">
              <a:rPr lang="en-IN" smtClean="0"/>
              <a:t>20-06-2021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223283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728DA-B2DA-4B41-955F-5F7BFDD29B0D}" type="datetimeFigureOut">
              <a:rPr lang="en-IN" smtClean="0"/>
              <a:t>20-06-2021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879D25-C27B-476B-BDB3-0F9BC5EACD84}" type="slidenum">
              <a:rPr lang="en-IN" smtClean="0"/>
              <a:t>‹#›</a:t>
            </a:fld>
            <a:endParaRPr lang="en-IN"/>
          </a:p>
        </p:txBody>
      </p:sp>
    </p:spTree>
    <p:extLst>
      <p:ext uri="{BB962C8B-B14F-4D97-AF65-F5344CB8AC3E}">
        <p14:creationId xmlns:p14="http://schemas.microsoft.com/office/powerpoint/2010/main" val="311583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28DA-B2DA-4B41-955F-5F7BFDD29B0D}" type="datetimeFigureOut">
              <a:rPr lang="en-IN" smtClean="0"/>
              <a:t>20-06-2021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79D25-C27B-476B-BDB3-0F9BC5EACD84}" type="slidenum">
              <a:rPr lang="en-IN" smtClean="0"/>
              <a:t>‹#›</a:t>
            </a:fld>
            <a:endParaRPr lang="en-IN"/>
          </a:p>
        </p:txBody>
      </p:sp>
    </p:spTree>
    <p:extLst>
      <p:ext uri="{BB962C8B-B14F-4D97-AF65-F5344CB8AC3E}">
        <p14:creationId xmlns:p14="http://schemas.microsoft.com/office/powerpoint/2010/main" val="12720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iologydiscussion.com/wp-content/uploads/2016/02/clip_image010-77.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biologydiscussion.com/wp-content/uploads/2016/02/clip_image022-26.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biologydiscussion.com/wp-content/uploads/2016/02/clip_image040-7.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biologydiscussion.com/wp-content/uploads/2016/02/clip_image018-38.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187" y="369328"/>
            <a:ext cx="10273553" cy="948484"/>
          </a:xfrm>
        </p:spPr>
        <p:txBody>
          <a:bodyPr>
            <a:normAutofit/>
          </a:bodyPr>
          <a:lstStyle/>
          <a:p>
            <a:r>
              <a:rPr lang="en-US" dirty="0" smtClean="0">
                <a:latin typeface="Arial Black" panose="020B0A04020102020204" pitchFamily="34" charset="0"/>
              </a:rPr>
              <a:t>Life History of </a:t>
            </a:r>
            <a:r>
              <a:rPr lang="en-US" i="1" dirty="0" err="1" smtClean="0">
                <a:latin typeface="Arial Black" panose="020B0A04020102020204" pitchFamily="34" charset="0"/>
              </a:rPr>
              <a:t>Gnetum</a:t>
            </a:r>
            <a:endParaRPr lang="en-IN" i="1" dirty="0">
              <a:latin typeface="Arial Black" panose="020B0A04020102020204" pitchFamily="34" charset="0"/>
            </a:endParaRPr>
          </a:p>
        </p:txBody>
      </p:sp>
      <p:sp>
        <p:nvSpPr>
          <p:cNvPr id="3" name="Subtitle 2"/>
          <p:cNvSpPr>
            <a:spLocks noGrp="1"/>
          </p:cNvSpPr>
          <p:nvPr>
            <p:ph type="subTitle" idx="1"/>
          </p:nvPr>
        </p:nvSpPr>
        <p:spPr>
          <a:xfrm>
            <a:off x="3581398" y="5540188"/>
            <a:ext cx="5047129" cy="1655762"/>
          </a:xfrm>
        </p:spPr>
        <p:txBody>
          <a:bodyPr/>
          <a:lstStyle/>
          <a:p>
            <a:pPr>
              <a:lnSpc>
                <a:spcPct val="100000"/>
              </a:lnSpc>
              <a:spcBef>
                <a:spcPts val="0"/>
              </a:spcBef>
            </a:pPr>
            <a:r>
              <a:rPr lang="en-US" dirty="0">
                <a:latin typeface="Arial Black" panose="020B0A04020102020204" pitchFamily="34" charset="0"/>
              </a:rPr>
              <a:t>Dr. Habibur Rahman</a:t>
            </a:r>
          </a:p>
          <a:p>
            <a:pPr>
              <a:lnSpc>
                <a:spcPct val="100000"/>
              </a:lnSpc>
              <a:spcBef>
                <a:spcPts val="0"/>
              </a:spcBef>
            </a:pPr>
            <a:r>
              <a:rPr lang="en-US" dirty="0">
                <a:latin typeface="Arial Black" panose="020B0A04020102020204" pitchFamily="34" charset="0"/>
              </a:rPr>
              <a:t>Associate Professor</a:t>
            </a:r>
          </a:p>
          <a:p>
            <a:pPr>
              <a:lnSpc>
                <a:spcPct val="100000"/>
              </a:lnSpc>
              <a:spcBef>
                <a:spcPts val="0"/>
              </a:spcBef>
            </a:pPr>
            <a:r>
              <a:rPr lang="en-US" dirty="0">
                <a:latin typeface="Arial Black" panose="020B0A04020102020204" pitchFamily="34" charset="0"/>
              </a:rPr>
              <a:t>J. N. College, Boko</a:t>
            </a:r>
            <a:endParaRPr lang="en-IN" dirty="0">
              <a:latin typeface="Arial Black" panose="020B0A04020102020204" pitchFamily="34" charset="0"/>
            </a:endParaRPr>
          </a:p>
          <a:p>
            <a:endParaRPr lang="en-IN" dirty="0"/>
          </a:p>
        </p:txBody>
      </p:sp>
      <p:pic>
        <p:nvPicPr>
          <p:cNvPr id="4" name="Picture 3"/>
          <p:cNvPicPr>
            <a:picLocks noChangeAspect="1"/>
          </p:cNvPicPr>
          <p:nvPr/>
        </p:nvPicPr>
        <p:blipFill>
          <a:blip r:embed="rId2"/>
          <a:stretch>
            <a:fillRect/>
          </a:stretch>
        </p:blipFill>
        <p:spPr>
          <a:xfrm>
            <a:off x="2622176" y="1317812"/>
            <a:ext cx="7032812" cy="4222375"/>
          </a:xfrm>
          <a:prstGeom prst="rect">
            <a:avLst/>
          </a:prstGeom>
        </p:spPr>
      </p:pic>
    </p:spTree>
    <p:extLst>
      <p:ext uri="{BB962C8B-B14F-4D97-AF65-F5344CB8AC3E}">
        <p14:creationId xmlns:p14="http://schemas.microsoft.com/office/powerpoint/2010/main" val="268260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624" y="143341"/>
            <a:ext cx="11430000" cy="6714659"/>
          </a:xfrm>
          <a:prstGeom prst="rect">
            <a:avLst/>
          </a:prstGeom>
        </p:spPr>
        <p:txBody>
          <a:bodyPr wrap="square">
            <a:spAutoFit/>
          </a:bodyPr>
          <a:lstStyle/>
          <a:p>
            <a:pPr algn="ctr" fontAlgn="base">
              <a:lnSpc>
                <a:spcPts val="1800"/>
              </a:lnSpc>
              <a:spcAft>
                <a:spcPts val="0"/>
              </a:spcAft>
            </a:pPr>
            <a:r>
              <a:rPr lang="en-IN" b="1" dirty="0" smtClean="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r>
              <a:rPr lang="en-IN"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Stem Anatomy</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fontAlgn="base">
              <a:spcAft>
                <a:spcPts val="1440"/>
              </a:spcAft>
              <a:buFont typeface="Arial" panose="020B0604020202020204" pitchFamily="34" charset="0"/>
              <a:buChar char="•"/>
            </a:pP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The young stem in transverse section is roughly circular in outline, and resembles with a typical dicotyledonous stem. It remains surrounded by a single-layered epidermis, which is thickly circularized and consists of rectangular cells. Some of the epidermal cells show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papillate</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outgrowths. Sunken stomata are present.</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fontAlgn="base">
              <a:spcAft>
                <a:spcPts val="1440"/>
              </a:spcAft>
              <a:buFont typeface="Arial" panose="020B0604020202020204" pitchFamily="34" charset="0"/>
              <a:buChar char="•"/>
            </a:pP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The cortex consists of outer 5-7 cells thick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chlorenchymatous</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region, middle few-cells thick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parenchymatous</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region and inner 2-4 cells thick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sclerenchymatous</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region. Endodermis and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pericycle</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regions are not very clearly distinguishable. Several conjoint, collateral, open and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endarch</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vascular bundles are arranged in a ring (Fig. 13.5) in the young stem.</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fontAlgn="base">
              <a:spcAft>
                <a:spcPts val="1440"/>
              </a:spcAft>
              <a:buFont typeface="Arial" panose="020B0604020202020204" pitchFamily="34" charset="0"/>
              <a:buChar char="•"/>
            </a:pP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Xylem consists of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tracheitis</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and vessels. Presence of vessels is an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angiospermic</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character.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Protoxylem</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elements are spiral or annular while the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metaxylem</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shows bordered pits which are circular in outline. The phloem consists of sieve cells and phloem parenchyma.</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89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netum T.S. Young Ste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51329" y="389965"/>
            <a:ext cx="11013142" cy="6252882"/>
          </a:xfrm>
          <a:prstGeom prst="rect">
            <a:avLst/>
          </a:prstGeom>
          <a:noFill/>
          <a:ln>
            <a:noFill/>
          </a:ln>
        </p:spPr>
      </p:pic>
    </p:spTree>
    <p:extLst>
      <p:ext uri="{BB962C8B-B14F-4D97-AF65-F5344CB8AC3E}">
        <p14:creationId xmlns:p14="http://schemas.microsoft.com/office/powerpoint/2010/main" val="134426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4757"/>
            <a:ext cx="12192000" cy="7663636"/>
          </a:xfrm>
          <a:prstGeom prst="rect">
            <a:avLst/>
          </a:prstGeom>
        </p:spPr>
        <p:txBody>
          <a:bodyPr wrap="square">
            <a:spAutoFit/>
          </a:bodyPr>
          <a:lstStyle/>
          <a:p>
            <a:pPr algn="ctr"/>
            <a:r>
              <a:rPr lang="en-US" sz="3200" b="1" dirty="0" smtClean="0">
                <a:latin typeface="Times New Roman" panose="02020603050405020304" pitchFamily="18" charset="0"/>
                <a:cs typeface="Times New Roman" panose="02020603050405020304" pitchFamily="18" charset="0"/>
              </a:rPr>
              <a:t>Reproduction</a:t>
            </a:r>
          </a:p>
          <a:p>
            <a:pPr algn="just"/>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Gnetum</a:t>
            </a:r>
            <a:r>
              <a:rPr lang="en-US" sz="2800" dirty="0" smtClean="0">
                <a:latin typeface="Times New Roman" panose="02020603050405020304" pitchFamily="18" charset="0"/>
                <a:cs typeface="Times New Roman" panose="02020603050405020304" pitchFamily="18" charset="0"/>
              </a:rPr>
              <a:t> reproduces sexually.</a:t>
            </a:r>
          </a:p>
          <a:p>
            <a:pPr algn="just"/>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Gnetum</a:t>
            </a:r>
            <a:r>
              <a:rPr lang="en-US" sz="2800" dirty="0" smtClean="0">
                <a:latin typeface="Times New Roman" panose="02020603050405020304" pitchFamily="18" charset="0"/>
                <a:cs typeface="Times New Roman" panose="02020603050405020304" pitchFamily="18" charset="0"/>
              </a:rPr>
              <a:t> is dioecious and both the male and female strobili (inflorescence) are 	compound.</a:t>
            </a:r>
          </a:p>
          <a:p>
            <a:pPr algn="just"/>
            <a:r>
              <a:rPr lang="en-US" sz="2800" dirty="0" smtClean="0">
                <a:latin typeface="Times New Roman" panose="02020603050405020304" pitchFamily="18" charset="0"/>
                <a:cs typeface="Times New Roman" panose="02020603050405020304" pitchFamily="18" charset="0"/>
              </a:rPr>
              <a:t> ■ -The inflorescence is either axillary or terminal in position. The inflorescence 	may be single or in groups. </a:t>
            </a:r>
          </a:p>
          <a:p>
            <a:pPr algn="just"/>
            <a:r>
              <a:rPr lang="en-US" sz="2800" dirty="0" smtClean="0">
                <a:latin typeface="Times New Roman" panose="02020603050405020304" pitchFamily="18" charset="0"/>
                <a:cs typeface="Times New Roman" panose="02020603050405020304" pitchFamily="18" charset="0"/>
              </a:rPr>
              <a:t>■ -The inflorescence is composed of a stout long axis with two opposite decussate, 	connate bracts at the base and a series of cup-like bracts called cupules or 	collars that are superposed one above the other.</a:t>
            </a:r>
          </a:p>
          <a:p>
            <a:pPr algn="just"/>
            <a:r>
              <a:rPr lang="en-US" sz="2800" dirty="0" smtClean="0">
                <a:latin typeface="Times New Roman" panose="02020603050405020304" pitchFamily="18" charset="0"/>
                <a:cs typeface="Times New Roman" panose="02020603050405020304" pitchFamily="18" charset="0"/>
              </a:rPr>
              <a:t> ■ There are many rings of flowers in the axil of collars. The collars are developed 	in </a:t>
            </a:r>
            <a:r>
              <a:rPr lang="en-US" sz="2800" dirty="0" err="1" smtClean="0">
                <a:latin typeface="Times New Roman" panose="02020603050405020304" pitchFamily="18" charset="0"/>
                <a:cs typeface="Times New Roman" panose="02020603050405020304" pitchFamily="18" charset="0"/>
              </a:rPr>
              <a:t>acropetal</a:t>
            </a:r>
            <a:r>
              <a:rPr lang="en-US" sz="2800" dirty="0" smtClean="0">
                <a:latin typeface="Times New Roman" panose="02020603050405020304" pitchFamily="18" charset="0"/>
                <a:cs typeface="Times New Roman" panose="02020603050405020304" pitchFamily="18" charset="0"/>
              </a:rPr>
              <a:t> succession and the flowers are initiated as mounds of 	meristematic cells from the lower surface of a collar. </a:t>
            </a:r>
          </a:p>
          <a:p>
            <a:pPr algn="just"/>
            <a:r>
              <a:rPr lang="en-US" sz="2800" dirty="0" smtClean="0">
                <a:latin typeface="Times New Roman" panose="02020603050405020304" pitchFamily="18" charset="0"/>
                <a:cs typeface="Times New Roman" panose="02020603050405020304" pitchFamily="18" charset="0"/>
              </a:rPr>
              <a:t>■</a:t>
            </a:r>
            <a:r>
              <a:rPr lang="en-IN" sz="2400" dirty="0"/>
              <a:t>A cone consists of a cone axis, at the base of which are present two opposite and connate </a:t>
            </a:r>
            <a:r>
              <a:rPr lang="en-IN" sz="2400" dirty="0" smtClean="0"/>
              <a:t>	bracts</a:t>
            </a:r>
            <a:r>
              <a:rPr lang="en-IN" sz="2400" dirty="0"/>
              <a:t>. Nodes and internodes are present in the cone axis. Whorls of circular bracts are </a:t>
            </a:r>
            <a:r>
              <a:rPr lang="en-IN" sz="2400" dirty="0" smtClean="0"/>
              <a:t>	present </a:t>
            </a:r>
            <a:r>
              <a:rPr lang="en-IN" sz="2400" dirty="0"/>
              <a:t>on the nodes. These are arranged one above the other to form cupulas or collars </a:t>
            </a:r>
            <a:r>
              <a:rPr lang="en-IN" sz="2400" dirty="0" smtClean="0"/>
              <a:t>	. </a:t>
            </a:r>
            <a:r>
              <a:rPr lang="en-IN" sz="2400" dirty="0"/>
              <a:t>Flowers are present in these collars. </a:t>
            </a:r>
            <a:r>
              <a:rPr lang="en-IN" sz="2400" dirty="0" smtClean="0"/>
              <a:t>Upper </a:t>
            </a:r>
            <a:r>
              <a:rPr lang="en-IN" sz="2400" dirty="0"/>
              <a:t>few collars may be reduced and </a:t>
            </a:r>
            <a:r>
              <a:rPr lang="en-IN" sz="2400" dirty="0" smtClean="0"/>
              <a:t>	are 	sterile </a:t>
            </a:r>
            <a:r>
              <a:rPr lang="en-IN" sz="2400" dirty="0"/>
              <a:t>in nature in G. </a:t>
            </a:r>
            <a:r>
              <a:rPr lang="en-IN" sz="2400" dirty="0" err="1"/>
              <a:t>gnemon</a:t>
            </a:r>
            <a:r>
              <a:rPr lang="en-IN" dirty="0"/>
              <a:t>.</a:t>
            </a:r>
          </a:p>
          <a:p>
            <a:pPr algn="just"/>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54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3718" y="152754"/>
            <a:ext cx="10394575" cy="6705246"/>
          </a:xfrm>
          <a:prstGeom prst="rect">
            <a:avLst/>
          </a:prstGeom>
        </p:spPr>
      </p:pic>
    </p:spTree>
    <p:extLst>
      <p:ext uri="{BB962C8B-B14F-4D97-AF65-F5344CB8AC3E}">
        <p14:creationId xmlns:p14="http://schemas.microsoft.com/office/powerpoint/2010/main" val="244889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176" y="1556754"/>
            <a:ext cx="9641542" cy="4169859"/>
          </a:xfrm>
          <a:prstGeom prst="rect">
            <a:avLst/>
          </a:prstGeom>
        </p:spPr>
        <p:txBody>
          <a:bodyPr wrap="square">
            <a:spAutoFit/>
          </a:bodyPr>
          <a:lstStyle/>
          <a:p>
            <a:pPr algn="ctr">
              <a:lnSpc>
                <a:spcPct val="150000"/>
              </a:lnSpc>
            </a:pPr>
            <a:r>
              <a:rPr lang="en-US" dirty="0" smtClean="0"/>
              <a:t> </a:t>
            </a:r>
            <a:r>
              <a:rPr lang="en-US" sz="4000" b="1" dirty="0">
                <a:latin typeface="Times New Roman" panose="02020603050405020304" pitchFamily="18" charset="0"/>
                <a:cs typeface="Times New Roman" panose="02020603050405020304" pitchFamily="18" charset="0"/>
              </a:rPr>
              <a:t>Male </a:t>
            </a:r>
            <a:r>
              <a:rPr lang="en-US" sz="4000" b="1" dirty="0" smtClean="0">
                <a:latin typeface="Times New Roman" panose="02020603050405020304" pitchFamily="18" charset="0"/>
                <a:cs typeface="Times New Roman" panose="02020603050405020304" pitchFamily="18" charset="0"/>
              </a:rPr>
              <a:t>strobilus/cone </a:t>
            </a:r>
            <a:endParaRPr lang="en-US" sz="4000" b="1"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The male strobilus has a long slender axis. The male strobilus is branched and branching may be of several kinds. The axis bears 10-25 whorl of bracts (collars).</a:t>
            </a:r>
          </a:p>
          <a:p>
            <a:pPr>
              <a:lnSpc>
                <a:spcPct val="150000"/>
              </a:lnSpc>
            </a:pPr>
            <a:r>
              <a:rPr lang="en-US" sz="2800" dirty="0">
                <a:latin typeface="Times New Roman" panose="02020603050405020304" pitchFamily="18" charset="0"/>
                <a:cs typeface="Times New Roman" panose="02020603050405020304" pitchFamily="18" charset="0"/>
              </a:rPr>
              <a:t> ■ -About 12-25 male flowers are arranged in  three to six rings above each collar.</a:t>
            </a:r>
          </a:p>
        </p:txBody>
      </p:sp>
    </p:spTree>
    <p:extLst>
      <p:ext uri="{BB962C8B-B14F-4D97-AF65-F5344CB8AC3E}">
        <p14:creationId xmlns:p14="http://schemas.microsoft.com/office/powerpoint/2010/main" val="341439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413"/>
            <a:ext cx="6683188" cy="6555641"/>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In each collar, there are three to six rings of 12-15 or more male flowers and a single ring of 7-15 imperfect female flowers or abortive ovules is present above male flowers. </a:t>
            </a:r>
          </a:p>
          <a:p>
            <a:pPr algn="just"/>
            <a:r>
              <a:rPr lang="en-US" sz="2800" dirty="0" smtClean="0">
                <a:latin typeface="Times New Roman" panose="02020603050405020304" pitchFamily="18" charset="0"/>
                <a:cs typeface="Times New Roman" panose="02020603050405020304" pitchFamily="18" charset="0"/>
              </a:rPr>
              <a:t>■ A young strobilus is compact due to much reduced axis with very short internodes and the collars appears to be continuous. </a:t>
            </a:r>
          </a:p>
          <a:p>
            <a:pPr algn="just"/>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Male flower: </a:t>
            </a:r>
          </a:p>
          <a:p>
            <a:pPr algn="just"/>
            <a:r>
              <a:rPr lang="en-US" sz="2800" dirty="0" smtClean="0">
                <a:latin typeface="Times New Roman" panose="02020603050405020304" pitchFamily="18" charset="0"/>
                <a:cs typeface="Times New Roman" panose="02020603050405020304" pitchFamily="18" charset="0"/>
              </a:rPr>
              <a:t>■ A male flower has two </a:t>
            </a:r>
            <a:r>
              <a:rPr lang="en-US" sz="2800" dirty="0" err="1" smtClean="0">
                <a:latin typeface="Times New Roman" panose="02020603050405020304" pitchFamily="18" charset="0"/>
                <a:cs typeface="Times New Roman" panose="02020603050405020304" pitchFamily="18" charset="0"/>
              </a:rPr>
              <a:t>unilocular</a:t>
            </a:r>
            <a:r>
              <a:rPr lang="en-US" sz="2800" dirty="0" smtClean="0">
                <a:latin typeface="Times New Roman" panose="02020603050405020304" pitchFamily="18" charset="0"/>
                <a:cs typeface="Times New Roman" panose="02020603050405020304" pitchFamily="18" charset="0"/>
              </a:rPr>
              <a:t> anthers enclosed in a small sheathing </a:t>
            </a:r>
            <a:r>
              <a:rPr lang="en-US" sz="2800" dirty="0" err="1" smtClean="0">
                <a:latin typeface="Times New Roman" panose="02020603050405020304" pitchFamily="18" charset="0"/>
                <a:cs typeface="Times New Roman" panose="02020603050405020304" pitchFamily="18" charset="0"/>
              </a:rPr>
              <a:t>perianth</a:t>
            </a:r>
            <a:r>
              <a:rPr lang="en-US" sz="2800" dirty="0" smtClean="0">
                <a:latin typeface="Times New Roman" panose="02020603050405020304" pitchFamily="18" charset="0"/>
                <a:cs typeface="Times New Roman" panose="02020603050405020304" pitchFamily="18" charset="0"/>
              </a:rPr>
              <a:t>. Its stalk is called </a:t>
            </a:r>
            <a:r>
              <a:rPr lang="en-US" sz="2800" dirty="0" err="1" smtClean="0">
                <a:latin typeface="Times New Roman" panose="02020603050405020304" pitchFamily="18" charset="0"/>
                <a:cs typeface="Times New Roman" panose="02020603050405020304" pitchFamily="18" charset="0"/>
              </a:rPr>
              <a:t>antherophore</a:t>
            </a:r>
            <a:r>
              <a:rPr lang="en-US" sz="2800" dirty="0" smtClean="0">
                <a:latin typeface="Times New Roman" panose="02020603050405020304" pitchFamily="18" charset="0"/>
                <a:cs typeface="Times New Roman" panose="02020603050405020304" pitchFamily="18" charset="0"/>
              </a:rPr>
              <a:t> which elongates at maturity. Consequently, the anther emerges beyond the collar through a slit in the </a:t>
            </a:r>
            <a:r>
              <a:rPr lang="en-US" sz="2800" dirty="0" err="1" smtClean="0">
                <a:latin typeface="Times New Roman" panose="02020603050405020304" pitchFamily="18" charset="0"/>
                <a:cs typeface="Times New Roman" panose="02020603050405020304" pitchFamily="18" charset="0"/>
              </a:rPr>
              <a:t>perianth</a:t>
            </a:r>
            <a:r>
              <a:rPr lang="en-US" sz="2800" dirty="0" smtClean="0">
                <a:latin typeface="Times New Roman" panose="02020603050405020304" pitchFamily="18" charset="0"/>
                <a:cs typeface="Times New Roman" panose="02020603050405020304" pitchFamily="18" charset="0"/>
              </a:rPr>
              <a:t>. The number of anthers in a male flower may also vary. </a:t>
            </a:r>
            <a:endParaRPr lang="en-IN" sz="2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13" y="363071"/>
            <a:ext cx="5217458" cy="5728447"/>
          </a:xfrm>
          <a:prstGeom prst="rect">
            <a:avLst/>
          </a:prstGeom>
        </p:spPr>
      </p:pic>
    </p:spTree>
    <p:extLst>
      <p:ext uri="{BB962C8B-B14F-4D97-AF65-F5344CB8AC3E}">
        <p14:creationId xmlns:p14="http://schemas.microsoft.com/office/powerpoint/2010/main" val="215348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netum Ul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52282" y="228600"/>
            <a:ext cx="8928847" cy="6400800"/>
          </a:xfrm>
          <a:prstGeom prst="rect">
            <a:avLst/>
          </a:prstGeom>
          <a:noFill/>
          <a:ln>
            <a:noFill/>
          </a:ln>
        </p:spPr>
      </p:pic>
    </p:spTree>
    <p:extLst>
      <p:ext uri="{BB962C8B-B14F-4D97-AF65-F5344CB8AC3E}">
        <p14:creationId xmlns:p14="http://schemas.microsoft.com/office/powerpoint/2010/main" val="284751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8" y="268942"/>
            <a:ext cx="11282083" cy="6309420"/>
          </a:xfrm>
          <a:prstGeom prst="rect">
            <a:avLst/>
          </a:prstGeom>
        </p:spPr>
        <p:txBody>
          <a:bodyPr wrap="square">
            <a:spAutoFit/>
          </a:bodyPr>
          <a:lstStyle/>
          <a:p>
            <a:pPr algn="just"/>
            <a:r>
              <a:rPr lang="en-US" sz="4000" b="1" dirty="0" smtClean="0">
                <a:latin typeface="Times New Roman" panose="02020603050405020304" pitchFamily="18" charset="0"/>
                <a:cs typeface="Times New Roman" panose="02020603050405020304" pitchFamily="18" charset="0"/>
              </a:rPr>
              <a:t>Microsporangium and </a:t>
            </a:r>
            <a:r>
              <a:rPr lang="en-US" sz="4000" b="1" dirty="0" err="1" smtClean="0">
                <a:latin typeface="Times New Roman" panose="02020603050405020304" pitchFamily="18" charset="0"/>
                <a:cs typeface="Times New Roman" panose="02020603050405020304" pitchFamily="18" charset="0"/>
              </a:rPr>
              <a:t>microsporogenesis</a:t>
            </a:r>
            <a:r>
              <a:rPr lang="en-US" sz="4000" b="1"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 Two groups of hypodermal </a:t>
            </a:r>
            <a:r>
              <a:rPr lang="en-US" sz="2800" dirty="0" err="1" smtClean="0">
                <a:latin typeface="Times New Roman" panose="02020603050405020304" pitchFamily="18" charset="0"/>
                <a:cs typeface="Times New Roman" panose="02020603050405020304" pitchFamily="18" charset="0"/>
              </a:rPr>
              <a:t>archesporial</a:t>
            </a:r>
            <a:r>
              <a:rPr lang="en-US" sz="2800" dirty="0" smtClean="0">
                <a:latin typeface="Times New Roman" panose="02020603050405020304" pitchFamily="18" charset="0"/>
                <a:cs typeface="Times New Roman" panose="02020603050405020304" pitchFamily="18" charset="0"/>
              </a:rPr>
              <a:t> cells form multicellular </a:t>
            </a:r>
            <a:r>
              <a:rPr lang="en-US" sz="2800" dirty="0" err="1" smtClean="0">
                <a:latin typeface="Times New Roman" panose="02020603050405020304" pitchFamily="18" charset="0"/>
                <a:cs typeface="Times New Roman" panose="02020603050405020304" pitchFamily="18" charset="0"/>
              </a:rPr>
              <a:t>archesporium</a:t>
            </a:r>
            <a:r>
              <a:rPr lang="en-US" sz="2800" dirty="0" smtClean="0">
                <a:latin typeface="Times New Roman" panose="02020603050405020304" pitchFamily="18" charset="0"/>
                <a:cs typeface="Times New Roman" panose="02020603050405020304" pitchFamily="18" charset="0"/>
              </a:rPr>
              <a:t> by repeated divisions.</a:t>
            </a:r>
          </a:p>
          <a:p>
            <a:pPr algn="just"/>
            <a:r>
              <a:rPr lang="en-US" sz="2800" dirty="0" smtClean="0">
                <a:latin typeface="Times New Roman" panose="02020603050405020304" pitchFamily="18" charset="0"/>
                <a:cs typeface="Times New Roman" panose="02020603050405020304" pitchFamily="18" charset="0"/>
              </a:rPr>
              <a:t> − The outermost layer of the </a:t>
            </a:r>
            <a:r>
              <a:rPr lang="en-US" sz="2800" dirty="0" err="1" smtClean="0">
                <a:latin typeface="Times New Roman" panose="02020603050405020304" pitchFamily="18" charset="0"/>
                <a:cs typeface="Times New Roman" panose="02020603050405020304" pitchFamily="18" charset="0"/>
              </a:rPr>
              <a:t>archesporial</a:t>
            </a:r>
            <a:r>
              <a:rPr lang="en-US" sz="2800" dirty="0" smtClean="0">
                <a:latin typeface="Times New Roman" panose="02020603050405020304" pitchFamily="18" charset="0"/>
                <a:cs typeface="Times New Roman" panose="02020603050405020304" pitchFamily="18" charset="0"/>
              </a:rPr>
              <a:t> cells divides to form the primary parietal and the </a:t>
            </a:r>
            <a:r>
              <a:rPr lang="en-US" sz="2800" dirty="0" err="1" smtClean="0">
                <a:latin typeface="Times New Roman" panose="02020603050405020304" pitchFamily="18" charset="0"/>
                <a:cs typeface="Times New Roman" panose="02020603050405020304" pitchFamily="18" charset="0"/>
              </a:rPr>
              <a:t>sporogenous</a:t>
            </a:r>
            <a:r>
              <a:rPr lang="en-US" sz="2800" dirty="0" smtClean="0">
                <a:latin typeface="Times New Roman" panose="02020603050405020304" pitchFamily="18" charset="0"/>
                <a:cs typeface="Times New Roman" panose="02020603050405020304" pitchFamily="18" charset="0"/>
              </a:rPr>
              <a:t> cells. </a:t>
            </a:r>
          </a:p>
          <a:p>
            <a:pPr algn="just"/>
            <a:r>
              <a:rPr lang="en-US" sz="2800" dirty="0" smtClean="0">
                <a:latin typeface="Times New Roman" panose="02020603050405020304" pitchFamily="18" charset="0"/>
                <a:cs typeface="Times New Roman" panose="02020603050405020304" pitchFamily="18" charset="0"/>
              </a:rPr>
              <a:t>− The parietal layer, by </a:t>
            </a:r>
            <a:r>
              <a:rPr lang="en-US" sz="2800" dirty="0" err="1" smtClean="0">
                <a:latin typeface="Times New Roman" panose="02020603050405020304" pitchFamily="18" charset="0"/>
                <a:cs typeface="Times New Roman" panose="02020603050405020304" pitchFamily="18" charset="0"/>
              </a:rPr>
              <a:t>periclinal</a:t>
            </a:r>
            <a:r>
              <a:rPr lang="en-US" sz="2800" dirty="0" smtClean="0">
                <a:latin typeface="Times New Roman" panose="02020603050405020304" pitchFamily="18" charset="0"/>
                <a:cs typeface="Times New Roman" panose="02020603050405020304" pitchFamily="18" charset="0"/>
              </a:rPr>
              <a:t> division, gives rise to a wall layer towards outside and </a:t>
            </a:r>
            <a:r>
              <a:rPr lang="en-US" sz="2800" dirty="0" err="1" smtClean="0">
                <a:latin typeface="Times New Roman" panose="02020603050405020304" pitchFamily="18" charset="0"/>
                <a:cs typeface="Times New Roman" panose="02020603050405020304" pitchFamily="18" charset="0"/>
              </a:rPr>
              <a:t>tapetum</a:t>
            </a:r>
            <a:r>
              <a:rPr lang="en-US" sz="2800" dirty="0" smtClean="0">
                <a:latin typeface="Times New Roman" panose="02020603050405020304" pitchFamily="18" charset="0"/>
                <a:cs typeface="Times New Roman" panose="02020603050405020304" pitchFamily="18" charset="0"/>
              </a:rPr>
              <a:t> towards inside. </a:t>
            </a:r>
          </a:p>
          <a:p>
            <a:pPr algn="just"/>
            <a:r>
              <a:rPr lang="en-US" sz="2800" dirty="0" smtClean="0">
                <a:latin typeface="Times New Roman" panose="02020603050405020304" pitchFamily="18" charset="0"/>
                <a:cs typeface="Times New Roman" panose="02020603050405020304" pitchFamily="18" charset="0"/>
              </a:rPr>
              <a:t>− The </a:t>
            </a:r>
            <a:r>
              <a:rPr lang="en-US" sz="2800" dirty="0" err="1" smtClean="0">
                <a:latin typeface="Times New Roman" panose="02020603050405020304" pitchFamily="18" charset="0"/>
                <a:cs typeface="Times New Roman" panose="02020603050405020304" pitchFamily="18" charset="0"/>
              </a:rPr>
              <a:t>tapetal</a:t>
            </a:r>
            <a:r>
              <a:rPr lang="en-US" sz="2800" dirty="0" smtClean="0">
                <a:latin typeface="Times New Roman" panose="02020603050405020304" pitchFamily="18" charset="0"/>
                <a:cs typeface="Times New Roman" panose="02020603050405020304" pitchFamily="18" charset="0"/>
              </a:rPr>
              <a:t> cells become densely cytoplasmic and are normally </a:t>
            </a:r>
            <a:r>
              <a:rPr lang="en-US" sz="2800" dirty="0" err="1" smtClean="0">
                <a:latin typeface="Times New Roman" panose="02020603050405020304" pitchFamily="18" charset="0"/>
                <a:cs typeface="Times New Roman" panose="02020603050405020304" pitchFamily="18" charset="0"/>
              </a:rPr>
              <a:t>binucleate</a:t>
            </a:r>
            <a:r>
              <a:rPr lang="en-US" sz="2800" dirty="0" smtClean="0">
                <a:latin typeface="Times New Roman" panose="02020603050405020304" pitchFamily="18" charset="0"/>
                <a:cs typeface="Times New Roman" panose="02020603050405020304" pitchFamily="18" charset="0"/>
              </a:rPr>
              <a:t> (rarely multinucleate). The nuclei may fuse and become polyploidy. The </a:t>
            </a:r>
            <a:r>
              <a:rPr lang="en-US" sz="2800" dirty="0" err="1" smtClean="0">
                <a:latin typeface="Times New Roman" panose="02020603050405020304" pitchFamily="18" charset="0"/>
                <a:cs typeface="Times New Roman" panose="02020603050405020304" pitchFamily="18" charset="0"/>
              </a:rPr>
              <a:t>tapetal</a:t>
            </a:r>
            <a:r>
              <a:rPr lang="en-US" sz="2800" dirty="0" smtClean="0">
                <a:latin typeface="Times New Roman" panose="02020603050405020304" pitchFamily="18" charset="0"/>
                <a:cs typeface="Times New Roman" panose="02020603050405020304" pitchFamily="18" charset="0"/>
              </a:rPr>
              <a:t> cells start degenerating after meiosis.</a:t>
            </a:r>
          </a:p>
          <a:p>
            <a:pPr algn="just"/>
            <a:r>
              <a:rPr lang="en-US" sz="2800" dirty="0" smtClean="0">
                <a:latin typeface="Times New Roman" panose="02020603050405020304" pitchFamily="18" charset="0"/>
                <a:cs typeface="Times New Roman" panose="02020603050405020304" pitchFamily="18" charset="0"/>
              </a:rPr>
              <a:t> − The </a:t>
            </a:r>
            <a:r>
              <a:rPr lang="en-US" sz="2800" dirty="0" err="1" smtClean="0">
                <a:latin typeface="Times New Roman" panose="02020603050405020304" pitchFamily="18" charset="0"/>
                <a:cs typeface="Times New Roman" panose="02020603050405020304" pitchFamily="18" charset="0"/>
              </a:rPr>
              <a:t>sporogenous</a:t>
            </a:r>
            <a:r>
              <a:rPr lang="en-US" sz="2800" dirty="0" smtClean="0">
                <a:latin typeface="Times New Roman" panose="02020603050405020304" pitchFamily="18" charset="0"/>
                <a:cs typeface="Times New Roman" panose="02020603050405020304" pitchFamily="18" charset="0"/>
              </a:rPr>
              <a:t> cells divide and increase in number, the last cell generation of which differentiates into microspore mother cells(2n). </a:t>
            </a:r>
          </a:p>
          <a:p>
            <a:pPr algn="just"/>
            <a:r>
              <a:rPr lang="en-US" sz="2800" dirty="0" smtClean="0">
                <a:latin typeface="Times New Roman" panose="02020603050405020304" pitchFamily="18" charset="0"/>
                <a:cs typeface="Times New Roman" panose="02020603050405020304" pitchFamily="18" charset="0"/>
              </a:rPr>
              <a:t>− Broad cytoplasmic channels interconnect microspore mother cells or </a:t>
            </a:r>
            <a:r>
              <a:rPr lang="en-US" sz="2800" dirty="0" err="1" smtClean="0">
                <a:latin typeface="Times New Roman" panose="02020603050405020304" pitchFamily="18" charset="0"/>
                <a:cs typeface="Times New Roman" panose="02020603050405020304" pitchFamily="18" charset="0"/>
              </a:rPr>
              <a:t>meiocytes</a:t>
            </a:r>
            <a:r>
              <a:rPr lang="en-US" sz="2800" dirty="0" smtClean="0">
                <a:latin typeface="Times New Roman" panose="02020603050405020304" pitchFamily="18" charset="0"/>
                <a:cs typeface="Times New Roman" panose="02020603050405020304" pitchFamily="18" charset="0"/>
              </a:rPr>
              <a:t> forming a syncytium.</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37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06" y="1337573"/>
            <a:ext cx="9977718" cy="3970318"/>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As the mother cells enter meiosis, it is surrounded by a thick layer of </a:t>
            </a:r>
            <a:r>
              <a:rPr lang="en-US" sz="2800" dirty="0" err="1" smtClean="0">
                <a:latin typeface="Times New Roman" panose="02020603050405020304" pitchFamily="18" charset="0"/>
                <a:cs typeface="Times New Roman" panose="02020603050405020304" pitchFamily="18" charset="0"/>
              </a:rPr>
              <a:t>callose</a:t>
            </a:r>
            <a:r>
              <a:rPr lang="en-US" sz="28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Meiosis results in the formation of decussate, tetrahedral or isobilateral tetrads of microspores(n) still embedded in the </a:t>
            </a:r>
            <a:r>
              <a:rPr lang="en-US" sz="2800" dirty="0" err="1" smtClean="0">
                <a:latin typeface="Times New Roman" panose="02020603050405020304" pitchFamily="18" charset="0"/>
                <a:cs typeface="Times New Roman" panose="02020603050405020304" pitchFamily="18" charset="0"/>
              </a:rPr>
              <a:t>callose</a:t>
            </a:r>
            <a:r>
              <a:rPr lang="en-US" sz="2800" dirty="0" smtClean="0">
                <a:latin typeface="Times New Roman" panose="02020603050405020304" pitchFamily="18" charset="0"/>
                <a:cs typeface="Times New Roman" panose="02020603050405020304" pitchFamily="18" charset="0"/>
              </a:rPr>
              <a:t> cover.</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The </a:t>
            </a:r>
            <a:r>
              <a:rPr lang="en-US" sz="2800" dirty="0" err="1" smtClean="0">
                <a:latin typeface="Times New Roman" panose="02020603050405020304" pitchFamily="18" charset="0"/>
                <a:cs typeface="Times New Roman" panose="02020603050405020304" pitchFamily="18" charset="0"/>
              </a:rPr>
              <a:t>callose</a:t>
            </a:r>
            <a:r>
              <a:rPr lang="en-US" sz="2800" dirty="0" smtClean="0">
                <a:latin typeface="Times New Roman" panose="02020603050405020304" pitchFamily="18" charset="0"/>
                <a:cs typeface="Times New Roman" panose="02020603050405020304" pitchFamily="18" charset="0"/>
              </a:rPr>
              <a:t> covering is soon absorbed releasing individual haploid microspores.</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The microspore/pollen wall has an outer thick </a:t>
            </a:r>
            <a:r>
              <a:rPr lang="en-US" sz="2800" dirty="0" err="1" smtClean="0">
                <a:latin typeface="Times New Roman" panose="02020603050405020304" pitchFamily="18" charset="0"/>
                <a:cs typeface="Times New Roman" panose="02020603050405020304" pitchFamily="18" charset="0"/>
              </a:rPr>
              <a:t>exine</a:t>
            </a:r>
            <a:r>
              <a:rPr lang="en-US" sz="2800" dirty="0" smtClean="0">
                <a:latin typeface="Times New Roman" panose="02020603050405020304" pitchFamily="18" charset="0"/>
                <a:cs typeface="Times New Roman" panose="02020603050405020304" pitchFamily="18" charset="0"/>
              </a:rPr>
              <a:t> with minute spines and an inner thin </a:t>
            </a:r>
            <a:r>
              <a:rPr lang="en-US" sz="2800" dirty="0" err="1" smtClean="0">
                <a:latin typeface="Times New Roman" panose="02020603050405020304" pitchFamily="18" charset="0"/>
                <a:cs typeface="Times New Roman" panose="02020603050405020304" pitchFamily="18" charset="0"/>
              </a:rPr>
              <a:t>intine</a:t>
            </a:r>
            <a:r>
              <a:rPr lang="en-US" sz="2800" dirty="0" smtClean="0">
                <a:latin typeface="Times New Roman" panose="02020603050405020304" pitchFamily="18" charset="0"/>
                <a:cs typeface="Times New Roman" panose="02020603050405020304" pitchFamily="18" charset="0"/>
              </a:rPr>
              <a:t>.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38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53" y="534778"/>
            <a:ext cx="6096000" cy="6001643"/>
          </a:xfrm>
          <a:prstGeom prst="rect">
            <a:avLst/>
          </a:prstGeom>
        </p:spPr>
        <p:txBody>
          <a:bodyPr>
            <a:spAutoFit/>
          </a:bodyPr>
          <a:lstStyle/>
          <a:p>
            <a:r>
              <a:rPr lang="en-US" sz="3200" b="1" dirty="0" smtClean="0">
                <a:latin typeface="Times New Roman" panose="02020603050405020304" pitchFamily="18" charset="0"/>
                <a:cs typeface="Times New Roman" panose="02020603050405020304" pitchFamily="18" charset="0"/>
              </a:rPr>
              <a:t>Female strobilus: </a:t>
            </a:r>
          </a:p>
          <a:p>
            <a:endParaRPr lang="en-US" sz="3200" b="1"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It is similar to the male strobilus in the young stages. </a:t>
            </a:r>
          </a:p>
          <a:p>
            <a:r>
              <a:rPr lang="en-US" sz="3200" dirty="0" smtClean="0">
                <a:latin typeface="Times New Roman" panose="02020603050405020304" pitchFamily="18" charset="0"/>
                <a:cs typeface="Times New Roman" panose="02020603050405020304" pitchFamily="18" charset="0"/>
              </a:rPr>
              <a:t>■ In a female strobilus, a ring of four to ten female flowers (ovules) is present above each collar.</a:t>
            </a:r>
          </a:p>
          <a:p>
            <a:r>
              <a:rPr lang="en-US" sz="3200" dirty="0" smtClean="0">
                <a:latin typeface="Times New Roman" panose="02020603050405020304" pitchFamily="18" charset="0"/>
                <a:cs typeface="Times New Roman" panose="02020603050405020304" pitchFamily="18" charset="0"/>
              </a:rPr>
              <a:t> ■ There is a total absence of any male flowers. Initially all the ovules look alike, but layer only a few grow to maturity. The upper few collars lack ovules. </a:t>
            </a:r>
            <a:endParaRPr lang="en-IN" sz="32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788" y="534778"/>
            <a:ext cx="4975411" cy="5408822"/>
          </a:xfrm>
          <a:prstGeom prst="rect">
            <a:avLst/>
          </a:prstGeom>
        </p:spPr>
      </p:pic>
    </p:spTree>
    <p:extLst>
      <p:ext uri="{BB962C8B-B14F-4D97-AF65-F5344CB8AC3E}">
        <p14:creationId xmlns:p14="http://schemas.microsoft.com/office/powerpoint/2010/main" val="228571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4565" y="295837"/>
            <a:ext cx="8915400" cy="6212540"/>
          </a:xfrm>
          <a:prstGeom prst="rect">
            <a:avLst/>
          </a:prstGeom>
        </p:spPr>
      </p:pic>
      <p:sp>
        <p:nvSpPr>
          <p:cNvPr id="3" name="Rectangle 2"/>
          <p:cNvSpPr/>
          <p:nvPr/>
        </p:nvSpPr>
        <p:spPr>
          <a:xfrm>
            <a:off x="94129" y="2450957"/>
            <a:ext cx="2649071" cy="707886"/>
          </a:xfrm>
          <a:prstGeom prst="rect">
            <a:avLst/>
          </a:prstGeom>
        </p:spPr>
        <p:txBody>
          <a:bodyPr wrap="square">
            <a:spAutoFit/>
          </a:bodyPr>
          <a:lstStyle/>
          <a:p>
            <a:r>
              <a:rPr lang="en-IN" sz="4000" b="1" dirty="0">
                <a:latin typeface="Times New Roman" panose="02020603050405020304" pitchFamily="18" charset="0"/>
                <a:cs typeface="Times New Roman" panose="02020603050405020304" pitchFamily="18" charset="0"/>
              </a:rPr>
              <a:t>Male Cone</a:t>
            </a:r>
          </a:p>
        </p:txBody>
      </p:sp>
    </p:spTree>
    <p:extLst>
      <p:ext uri="{BB962C8B-B14F-4D97-AF65-F5344CB8AC3E}">
        <p14:creationId xmlns:p14="http://schemas.microsoft.com/office/powerpoint/2010/main" val="2335022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3340" y="134472"/>
            <a:ext cx="9386047" cy="6306670"/>
          </a:xfrm>
          <a:prstGeom prst="rect">
            <a:avLst/>
          </a:prstGeom>
        </p:spPr>
      </p:pic>
    </p:spTree>
    <p:extLst>
      <p:ext uri="{BB962C8B-B14F-4D97-AF65-F5344CB8AC3E}">
        <p14:creationId xmlns:p14="http://schemas.microsoft.com/office/powerpoint/2010/main" val="313450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76" y="108554"/>
            <a:ext cx="11470342" cy="6678751"/>
          </a:xfrm>
          <a:prstGeom prst="rect">
            <a:avLst/>
          </a:prstGeom>
        </p:spPr>
        <p:txBody>
          <a:bodyPr wrap="square">
            <a:spAutoFit/>
          </a:bodyPr>
          <a:lstStyle/>
          <a:p>
            <a:pPr algn="just"/>
            <a:r>
              <a:rPr lang="en-US" sz="3600" b="1" dirty="0" err="1" smtClean="0">
                <a:latin typeface="Times New Roman" panose="02020603050405020304" pitchFamily="18" charset="0"/>
                <a:cs typeface="Times New Roman" panose="02020603050405020304" pitchFamily="18" charset="0"/>
              </a:rPr>
              <a:t>Megasporangium</a:t>
            </a:r>
            <a:r>
              <a:rPr lang="en-US" sz="3600" b="1" dirty="0" smtClean="0">
                <a:latin typeface="Times New Roman" panose="02020603050405020304" pitchFamily="18" charset="0"/>
                <a:cs typeface="Times New Roman" panose="02020603050405020304" pitchFamily="18" charset="0"/>
              </a:rPr>
              <a:t>/ovule: </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err="1" smtClean="0">
                <a:latin typeface="Times New Roman" panose="02020603050405020304" pitchFamily="18" charset="0"/>
                <a:cs typeface="Times New Roman" panose="02020603050405020304" pitchFamily="18" charset="0"/>
              </a:rPr>
              <a:t>integumented</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megasporangium</a:t>
            </a:r>
            <a:r>
              <a:rPr lang="en-US" sz="2800" dirty="0" smtClean="0">
                <a:latin typeface="Times New Roman" panose="02020603050405020304" pitchFamily="18" charset="0"/>
                <a:cs typeface="Times New Roman" panose="02020603050405020304" pitchFamily="18" charset="0"/>
              </a:rPr>
              <a:t> is called ovule. The ovule is stalked in G. </a:t>
            </a:r>
            <a:r>
              <a:rPr lang="en-US" sz="2800" dirty="0" err="1" smtClean="0">
                <a:latin typeface="Times New Roman" panose="02020603050405020304" pitchFamily="18" charset="0"/>
                <a:cs typeface="Times New Roman" panose="02020603050405020304" pitchFamily="18" charset="0"/>
              </a:rPr>
              <a:t>ula</a:t>
            </a:r>
            <a:r>
              <a:rPr lang="en-US" sz="2800" dirty="0" smtClean="0">
                <a:latin typeface="Times New Roman" panose="02020603050405020304" pitchFamily="18" charset="0"/>
                <a:cs typeface="Times New Roman" panose="02020603050405020304" pitchFamily="18" charset="0"/>
              </a:rPr>
              <a:t>, but may be </a:t>
            </a:r>
            <a:r>
              <a:rPr lang="en-US" sz="2800" dirty="0" err="1" smtClean="0">
                <a:latin typeface="Times New Roman" panose="02020603050405020304" pitchFamily="18" charset="0"/>
                <a:cs typeface="Times New Roman" panose="02020603050405020304" pitchFamily="18" charset="0"/>
              </a:rPr>
              <a:t>subsessile</a:t>
            </a:r>
            <a:r>
              <a:rPr lang="en-US" sz="2800" dirty="0" smtClean="0">
                <a:latin typeface="Times New Roman" panose="02020603050405020304" pitchFamily="18" charset="0"/>
                <a:cs typeface="Times New Roman" panose="02020603050405020304" pitchFamily="18" charset="0"/>
              </a:rPr>
              <a:t> or even sessile. </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ovules are </a:t>
            </a:r>
            <a:r>
              <a:rPr lang="en-US" sz="2800" dirty="0" err="1" smtClean="0">
                <a:latin typeface="Times New Roman" panose="02020603050405020304" pitchFamily="18" charset="0"/>
                <a:cs typeface="Times New Roman" panose="02020603050405020304" pitchFamily="18" charset="0"/>
              </a:rPr>
              <a:t>orthotropous</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crassinucellate</a:t>
            </a:r>
            <a:r>
              <a:rPr lang="en-US" sz="2800" dirty="0" smtClean="0">
                <a:latin typeface="Times New Roman" panose="02020603050405020304" pitchFamily="18" charset="0"/>
                <a:cs typeface="Times New Roman" panose="02020603050405020304" pitchFamily="18" charset="0"/>
              </a:rPr>
              <a:t> and are protected by three envelopes. </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outer envelope is thick and succulent at maturity. It is considered to be the </a:t>
            </a:r>
            <a:r>
              <a:rPr lang="en-US" sz="2800" dirty="0" err="1" smtClean="0">
                <a:latin typeface="Times New Roman" panose="02020603050405020304" pitchFamily="18" charset="0"/>
                <a:cs typeface="Times New Roman" panose="02020603050405020304" pitchFamily="18" charset="0"/>
              </a:rPr>
              <a:t>perianth</a:t>
            </a:r>
            <a:r>
              <a:rPr lang="en-US" sz="28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The middle and the inner envelopes are actually the integuments. The middle envelop is called the outer integument which is anatomically similar to the outer envelope. </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inner envelope, i.e., the inner integument, elongates for beyond the apical cleft of the </a:t>
            </a:r>
            <a:r>
              <a:rPr lang="en-US" sz="2800" dirty="0" err="1" smtClean="0">
                <a:latin typeface="Times New Roman" panose="02020603050405020304" pitchFamily="18" charset="0"/>
                <a:cs typeface="Times New Roman" panose="02020603050405020304" pitchFamily="18" charset="0"/>
              </a:rPr>
              <a:t>perianth</a:t>
            </a:r>
            <a:r>
              <a:rPr lang="en-US" sz="2800" dirty="0" smtClean="0">
                <a:latin typeface="Times New Roman" panose="02020603050405020304" pitchFamily="18" charset="0"/>
                <a:cs typeface="Times New Roman" panose="02020603050405020304" pitchFamily="18" charset="0"/>
              </a:rPr>
              <a:t> and forms a long </a:t>
            </a:r>
            <a:r>
              <a:rPr lang="en-US" sz="2800" dirty="0" err="1" smtClean="0">
                <a:latin typeface="Times New Roman" panose="02020603050405020304" pitchFamily="18" charset="0"/>
                <a:cs typeface="Times New Roman" panose="02020603050405020304" pitchFamily="18" charset="0"/>
              </a:rPr>
              <a:t>micropylar</a:t>
            </a:r>
            <a:r>
              <a:rPr lang="en-US" sz="2800" dirty="0" smtClean="0">
                <a:latin typeface="Times New Roman" panose="02020603050405020304" pitchFamily="18" charset="0"/>
                <a:cs typeface="Times New Roman" panose="02020603050405020304" pitchFamily="18" charset="0"/>
              </a:rPr>
              <a:t> tube or the </a:t>
            </a:r>
            <a:r>
              <a:rPr lang="en-US" sz="2800" dirty="0" err="1" smtClean="0">
                <a:latin typeface="Times New Roman" panose="02020603050405020304" pitchFamily="18" charset="0"/>
                <a:cs typeface="Times New Roman" panose="02020603050405020304" pitchFamily="18" charset="0"/>
              </a:rPr>
              <a:t>socalled</a:t>
            </a:r>
            <a:r>
              <a:rPr lang="en-US" sz="2800" dirty="0" smtClean="0">
                <a:latin typeface="Times New Roman" panose="02020603050405020304" pitchFamily="18" charset="0"/>
                <a:cs typeface="Times New Roman" panose="02020603050405020304" pitchFamily="18" charset="0"/>
              </a:rPr>
              <a:t> ‘style’. The inner integument is free from the </a:t>
            </a:r>
            <a:r>
              <a:rPr lang="en-US" sz="2800" dirty="0" err="1" smtClean="0">
                <a:latin typeface="Times New Roman" panose="02020603050405020304" pitchFamily="18" charset="0"/>
                <a:cs typeface="Times New Roman" panose="02020603050405020304" pitchFamily="18" charset="0"/>
              </a:rPr>
              <a:t>nucellus</a:t>
            </a:r>
            <a:r>
              <a:rPr lang="en-US" sz="2800" dirty="0" smtClean="0">
                <a:latin typeface="Times New Roman" panose="02020603050405020304" pitchFamily="18" charset="0"/>
                <a:cs typeface="Times New Roman" panose="02020603050405020304" pitchFamily="18" charset="0"/>
              </a:rPr>
              <a:t> except at the </a:t>
            </a:r>
            <a:r>
              <a:rPr lang="en-US" sz="2800" dirty="0" err="1" smtClean="0">
                <a:latin typeface="Times New Roman" panose="02020603050405020304" pitchFamily="18" charset="0"/>
                <a:cs typeface="Times New Roman" panose="02020603050405020304" pitchFamily="18" charset="0"/>
              </a:rPr>
              <a:t>chalazal</a:t>
            </a:r>
            <a:r>
              <a:rPr lang="en-US" sz="2800" dirty="0" smtClean="0">
                <a:latin typeface="Times New Roman" panose="02020603050405020304" pitchFamily="18" charset="0"/>
                <a:cs typeface="Times New Roman" panose="02020603050405020304" pitchFamily="18" charset="0"/>
              </a:rPr>
              <a:t> end. Two sets of vascular bundles are formed which the outer integument and the other to the inner integument.</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20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3612" y="1"/>
            <a:ext cx="8256494" cy="6615952"/>
          </a:xfrm>
          <a:prstGeom prst="rect">
            <a:avLst/>
          </a:prstGeom>
        </p:spPr>
      </p:pic>
    </p:spTree>
    <p:extLst>
      <p:ext uri="{BB962C8B-B14F-4D97-AF65-F5344CB8AC3E}">
        <p14:creationId xmlns:p14="http://schemas.microsoft.com/office/powerpoint/2010/main" val="225859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824" y="147918"/>
            <a:ext cx="7503458" cy="6562164"/>
          </a:xfrm>
          <a:prstGeom prst="rect">
            <a:avLst/>
          </a:prstGeom>
        </p:spPr>
      </p:pic>
    </p:spTree>
    <p:extLst>
      <p:ext uri="{BB962C8B-B14F-4D97-AF65-F5344CB8AC3E}">
        <p14:creationId xmlns:p14="http://schemas.microsoft.com/office/powerpoint/2010/main" val="382041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7129" y="818527"/>
            <a:ext cx="9964271" cy="5262979"/>
          </a:xfrm>
          <a:prstGeom prst="rect">
            <a:avLst/>
          </a:prstGeom>
        </p:spPr>
        <p:txBody>
          <a:bodyPr wrap="square">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	The </a:t>
            </a:r>
            <a:r>
              <a:rPr lang="en-US" sz="2800" dirty="0" err="1" smtClean="0">
                <a:latin typeface="Times New Roman" panose="02020603050405020304" pitchFamily="18" charset="0"/>
                <a:cs typeface="Times New Roman" panose="02020603050405020304" pitchFamily="18" charset="0"/>
              </a:rPr>
              <a:t>nucellus</a:t>
            </a:r>
            <a:r>
              <a:rPr lang="en-US" sz="2800" dirty="0" smtClean="0">
                <a:latin typeface="Times New Roman" panose="02020603050405020304" pitchFamily="18" charset="0"/>
                <a:cs typeface="Times New Roman" panose="02020603050405020304" pitchFamily="18" charset="0"/>
              </a:rPr>
              <a:t> is well developed and quite massive. Its epidermis divides, forming a </a:t>
            </a:r>
            <a:r>
              <a:rPr lang="en-US" sz="2800" dirty="0" err="1" smtClean="0">
                <a:latin typeface="Times New Roman" panose="02020603050405020304" pitchFamily="18" charset="0"/>
                <a:cs typeface="Times New Roman" panose="02020603050405020304" pitchFamily="18" charset="0"/>
              </a:rPr>
              <a:t>nucellar</a:t>
            </a:r>
            <a:r>
              <a:rPr lang="en-US" sz="2800" dirty="0" smtClean="0">
                <a:latin typeface="Times New Roman" panose="02020603050405020304" pitchFamily="18" charset="0"/>
                <a:cs typeface="Times New Roman" panose="02020603050405020304" pitchFamily="18" charset="0"/>
              </a:rPr>
              <a:t> cap. There is a clear demarcation between the </a:t>
            </a:r>
            <a:r>
              <a:rPr lang="en-US" sz="2800" dirty="0" err="1" smtClean="0">
                <a:latin typeface="Times New Roman" panose="02020603050405020304" pitchFamily="18" charset="0"/>
                <a:cs typeface="Times New Roman" panose="02020603050405020304" pitchFamily="18" charset="0"/>
              </a:rPr>
              <a:t>nucellar</a:t>
            </a:r>
            <a:r>
              <a:rPr lang="en-US" sz="2800" dirty="0" smtClean="0">
                <a:latin typeface="Times New Roman" panose="02020603050405020304" pitchFamily="18" charset="0"/>
                <a:cs typeface="Times New Roman" panose="02020603050405020304" pitchFamily="18" charset="0"/>
              </a:rPr>
              <a:t> cap and the parietal tissue. Prior to meiosis in the megaspore mother cells, some </a:t>
            </a:r>
            <a:r>
              <a:rPr lang="en-US" sz="2800" dirty="0" err="1" smtClean="0">
                <a:latin typeface="Times New Roman" panose="02020603050405020304" pitchFamily="18" charset="0"/>
                <a:cs typeface="Times New Roman" panose="02020603050405020304" pitchFamily="18" charset="0"/>
              </a:rPr>
              <a:t>nucellar</a:t>
            </a:r>
            <a:r>
              <a:rPr lang="en-US" sz="2800" dirty="0" smtClean="0">
                <a:latin typeface="Times New Roman" panose="02020603050405020304" pitchFamily="18" charset="0"/>
                <a:cs typeface="Times New Roman" panose="02020603050405020304" pitchFamily="18" charset="0"/>
              </a:rPr>
              <a:t> cells below them divide to form a tissue wherein cells are arranged in radiating rows. This is termed as the pavement tissue. This tissue is nutritive in function. With growth of the female gametophyte the pavement tissue gets absorbed and obliterated.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615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117" y="2780366"/>
            <a:ext cx="10515600" cy="2087469"/>
          </a:xfrm>
        </p:spPr>
        <p:txBody>
          <a:bodyPr>
            <a:normAutofit/>
          </a:bodyPr>
          <a:lstStyle/>
          <a:p>
            <a:pPr marL="0" indent="0" algn="ctr">
              <a:buNone/>
            </a:pPr>
            <a:r>
              <a:rPr lang="en-US" sz="6000" b="1" dirty="0" smtClean="0">
                <a:latin typeface="Times New Roman" panose="02020603050405020304" pitchFamily="18" charset="0"/>
                <a:cs typeface="Times New Roman" panose="02020603050405020304" pitchFamily="18" charset="0"/>
              </a:rPr>
              <a:t>Gametophyte of </a:t>
            </a:r>
            <a:r>
              <a:rPr lang="en-US" sz="6000" b="1" i="1" dirty="0" err="1" smtClean="0">
                <a:latin typeface="Times New Roman" panose="02020603050405020304" pitchFamily="18" charset="0"/>
                <a:cs typeface="Times New Roman" panose="02020603050405020304" pitchFamily="18" charset="0"/>
              </a:rPr>
              <a:t>Gnetum</a:t>
            </a:r>
            <a:endParaRPr lang="en-IN" sz="6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40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1" y="-126796"/>
            <a:ext cx="6526306" cy="6986528"/>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Male gametophyte</a:t>
            </a:r>
          </a:p>
          <a:p>
            <a:pPr algn="just"/>
            <a:r>
              <a:rPr lang="en-US" sz="2800" dirty="0" smtClean="0">
                <a:latin typeface="Times New Roman" panose="02020603050405020304" pitchFamily="18" charset="0"/>
                <a:cs typeface="Times New Roman" panose="02020603050405020304" pitchFamily="18" charset="0"/>
              </a:rPr>
              <a:t> ■ Development of male gametophyte before pollination </a:t>
            </a:r>
          </a:p>
          <a:p>
            <a:pPr algn="just"/>
            <a:r>
              <a:rPr lang="en-US" sz="2800" dirty="0" smtClean="0">
                <a:latin typeface="Times New Roman" panose="02020603050405020304" pitchFamily="18" charset="0"/>
                <a:cs typeface="Times New Roman" panose="02020603050405020304" pitchFamily="18" charset="0"/>
              </a:rPr>
              <a:t>■ The microspore nucleus divides to form a small lens shaped </a:t>
            </a:r>
            <a:r>
              <a:rPr lang="en-US" sz="2800" dirty="0" err="1" smtClean="0">
                <a:latin typeface="Times New Roman" panose="02020603050405020304" pitchFamily="18" charset="0"/>
                <a:cs typeface="Times New Roman" panose="02020603050405020304" pitchFamily="18" charset="0"/>
              </a:rPr>
              <a:t>prothallial</a:t>
            </a:r>
            <a:r>
              <a:rPr lang="en-US" sz="2800" dirty="0" smtClean="0">
                <a:latin typeface="Times New Roman" panose="02020603050405020304" pitchFamily="18" charset="0"/>
                <a:cs typeface="Times New Roman" panose="02020603050405020304" pitchFamily="18" charset="0"/>
              </a:rPr>
              <a:t> cell and a large </a:t>
            </a:r>
            <a:r>
              <a:rPr lang="en-US" sz="2800" dirty="0" err="1" smtClean="0">
                <a:latin typeface="Times New Roman" panose="02020603050405020304" pitchFamily="18" charset="0"/>
                <a:cs typeface="Times New Roman" panose="02020603050405020304" pitchFamily="18" charset="0"/>
              </a:rPr>
              <a:t>antheridial</a:t>
            </a:r>
            <a:r>
              <a:rPr lang="en-US" sz="2800" dirty="0" smtClean="0">
                <a:latin typeface="Times New Roman" panose="02020603050405020304" pitchFamily="18" charset="0"/>
                <a:cs typeface="Times New Roman" panose="02020603050405020304" pitchFamily="18" charset="0"/>
              </a:rPr>
              <a:t> initial </a:t>
            </a:r>
          </a:p>
          <a:p>
            <a:pPr algn="just"/>
            <a:r>
              <a:rPr lang="en-US" sz="2800" dirty="0" smtClean="0">
                <a:latin typeface="Times New Roman" panose="02020603050405020304" pitchFamily="18" charset="0"/>
                <a:cs typeface="Times New Roman" panose="02020603050405020304" pitchFamily="18" charset="0"/>
              </a:rPr>
              <a:t>■ The </a:t>
            </a:r>
            <a:r>
              <a:rPr lang="en-US" sz="2800" dirty="0" err="1" smtClean="0">
                <a:latin typeface="Times New Roman" panose="02020603050405020304" pitchFamily="18" charset="0"/>
                <a:cs typeface="Times New Roman" panose="02020603050405020304" pitchFamily="18" charset="0"/>
              </a:rPr>
              <a:t>prothallial</a:t>
            </a:r>
            <a:r>
              <a:rPr lang="en-US" sz="2800" dirty="0" smtClean="0">
                <a:latin typeface="Times New Roman" panose="02020603050405020304" pitchFamily="18" charset="0"/>
                <a:cs typeface="Times New Roman" panose="02020603050405020304" pitchFamily="18" charset="0"/>
              </a:rPr>
              <a:t> cells rounds up and does not undergo any further division. </a:t>
            </a:r>
          </a:p>
          <a:p>
            <a:pPr algn="just"/>
            <a:r>
              <a:rPr lang="en-US" sz="2800" dirty="0" smtClean="0">
                <a:latin typeface="Times New Roman" panose="02020603050405020304" pitchFamily="18" charset="0"/>
                <a:cs typeface="Times New Roman" panose="02020603050405020304" pitchFamily="18" charset="0"/>
              </a:rPr>
              <a:t>■ The </a:t>
            </a:r>
            <a:r>
              <a:rPr lang="en-US" sz="2800" dirty="0" err="1" smtClean="0">
                <a:latin typeface="Times New Roman" panose="02020603050405020304" pitchFamily="18" charset="0"/>
                <a:cs typeface="Times New Roman" panose="02020603050405020304" pitchFamily="18" charset="0"/>
              </a:rPr>
              <a:t>antheridial</a:t>
            </a:r>
            <a:r>
              <a:rPr lang="en-US" sz="2800" dirty="0" smtClean="0">
                <a:latin typeface="Times New Roman" panose="02020603050405020304" pitchFamily="18" charset="0"/>
                <a:cs typeface="Times New Roman" panose="02020603050405020304" pitchFamily="18" charset="0"/>
              </a:rPr>
              <a:t> initial divides forming an </a:t>
            </a:r>
            <a:r>
              <a:rPr lang="en-US" sz="2800" dirty="0" err="1" smtClean="0">
                <a:latin typeface="Times New Roman" panose="02020603050405020304" pitchFamily="18" charset="0"/>
                <a:cs typeface="Times New Roman" panose="02020603050405020304" pitchFamily="18" charset="0"/>
              </a:rPr>
              <a:t>antheridial</a:t>
            </a:r>
            <a:r>
              <a:rPr lang="en-US" sz="2800" dirty="0" smtClean="0">
                <a:latin typeface="Times New Roman" panose="02020603050405020304" pitchFamily="18" charset="0"/>
                <a:cs typeface="Times New Roman" panose="02020603050405020304" pitchFamily="18" charset="0"/>
              </a:rPr>
              <a:t> cell and a tube cell. Since a stalk cell is not formed in </a:t>
            </a:r>
            <a:r>
              <a:rPr lang="en-US" sz="2800" dirty="0" err="1" smtClean="0">
                <a:latin typeface="Times New Roman" panose="02020603050405020304" pitchFamily="18" charset="0"/>
                <a:cs typeface="Times New Roman" panose="02020603050405020304" pitchFamily="18" charset="0"/>
              </a:rPr>
              <a:t>Gnetum</a:t>
            </a:r>
            <a:r>
              <a:rPr lang="en-US" sz="2800" dirty="0" smtClean="0">
                <a:latin typeface="Times New Roman" panose="02020603050405020304" pitchFamily="18" charset="0"/>
                <a:cs typeface="Times New Roman" panose="02020603050405020304" pitchFamily="18" charset="0"/>
              </a:rPr>
              <a:t>, the </a:t>
            </a:r>
            <a:r>
              <a:rPr lang="en-US" sz="2800" dirty="0" err="1" smtClean="0">
                <a:latin typeface="Times New Roman" panose="02020603050405020304" pitchFamily="18" charset="0"/>
                <a:cs typeface="Times New Roman" panose="02020603050405020304" pitchFamily="18" charset="0"/>
              </a:rPr>
              <a:t>antheridial</a:t>
            </a:r>
            <a:r>
              <a:rPr lang="en-US" sz="2800" dirty="0" smtClean="0">
                <a:latin typeface="Times New Roman" panose="02020603050405020304" pitchFamily="18" charset="0"/>
                <a:cs typeface="Times New Roman" panose="02020603050405020304" pitchFamily="18" charset="0"/>
              </a:rPr>
              <a:t> cell directly functions as a </a:t>
            </a:r>
            <a:r>
              <a:rPr lang="en-US" sz="2800" dirty="0" err="1" smtClean="0">
                <a:latin typeface="Times New Roman" panose="02020603050405020304" pitchFamily="18" charset="0"/>
                <a:cs typeface="Times New Roman" panose="02020603050405020304" pitchFamily="18" charset="0"/>
              </a:rPr>
              <a:t>spermatogenous</a:t>
            </a:r>
            <a:r>
              <a:rPr lang="en-US" sz="2800" dirty="0" smtClean="0">
                <a:latin typeface="Times New Roman" panose="02020603050405020304" pitchFamily="18" charset="0"/>
                <a:cs typeface="Times New Roman" panose="02020603050405020304" pitchFamily="18" charset="0"/>
              </a:rPr>
              <a:t> cell.</a:t>
            </a:r>
          </a:p>
          <a:p>
            <a:pPr algn="just"/>
            <a:r>
              <a:rPr lang="en-US" sz="2800" dirty="0" smtClean="0">
                <a:latin typeface="Times New Roman" panose="02020603050405020304" pitchFamily="18" charset="0"/>
                <a:cs typeface="Times New Roman" panose="02020603050405020304" pitchFamily="18" charset="0"/>
              </a:rPr>
              <a:t> ■ At the three celled stage the pollens are shed. (one </a:t>
            </a:r>
            <a:r>
              <a:rPr lang="en-US" sz="2800" dirty="0" err="1" smtClean="0">
                <a:latin typeface="Times New Roman" panose="02020603050405020304" pitchFamily="18" charset="0"/>
                <a:cs typeface="Times New Roman" panose="02020603050405020304" pitchFamily="18" charset="0"/>
              </a:rPr>
              <a:t>prothallial</a:t>
            </a:r>
            <a:r>
              <a:rPr lang="en-US" sz="2800" dirty="0" smtClean="0">
                <a:latin typeface="Times New Roman" panose="02020603050405020304" pitchFamily="18" charset="0"/>
                <a:cs typeface="Times New Roman" panose="02020603050405020304" pitchFamily="18" charset="0"/>
              </a:rPr>
              <a:t> cell, an </a:t>
            </a:r>
            <a:r>
              <a:rPr lang="en-US" sz="2800" dirty="0" err="1" smtClean="0">
                <a:latin typeface="Times New Roman" panose="02020603050405020304" pitchFamily="18" charset="0"/>
                <a:cs typeface="Times New Roman" panose="02020603050405020304" pitchFamily="18" charset="0"/>
              </a:rPr>
              <a:t>antheridial</a:t>
            </a:r>
            <a:r>
              <a:rPr lang="en-US" sz="2800" dirty="0" smtClean="0">
                <a:latin typeface="Times New Roman" panose="02020603050405020304" pitchFamily="18" charset="0"/>
                <a:cs typeface="Times New Roman" panose="02020603050405020304" pitchFamily="18" charset="0"/>
              </a:rPr>
              <a:t> or </a:t>
            </a:r>
            <a:r>
              <a:rPr lang="en-US" sz="2800" dirty="0" err="1" smtClean="0">
                <a:latin typeface="Times New Roman" panose="02020603050405020304" pitchFamily="18" charset="0"/>
                <a:cs typeface="Times New Roman" panose="02020603050405020304" pitchFamily="18" charset="0"/>
              </a:rPr>
              <a:t>spermatogenous</a:t>
            </a:r>
            <a:r>
              <a:rPr lang="en-US" sz="2800" dirty="0" smtClean="0">
                <a:latin typeface="Times New Roman" panose="02020603050405020304" pitchFamily="18" charset="0"/>
                <a:cs typeface="Times New Roman" panose="02020603050405020304" pitchFamily="18" charset="0"/>
              </a:rPr>
              <a:t> cell and a tube nucleus).</a:t>
            </a:r>
            <a:endParaRPr lang="en-IN" sz="2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659" y="349624"/>
            <a:ext cx="4881281" cy="6172200"/>
          </a:xfrm>
          <a:prstGeom prst="rect">
            <a:avLst/>
          </a:prstGeom>
        </p:spPr>
      </p:pic>
    </p:spTree>
    <p:extLst>
      <p:ext uri="{BB962C8B-B14F-4D97-AF65-F5344CB8AC3E}">
        <p14:creationId xmlns:p14="http://schemas.microsoft.com/office/powerpoint/2010/main" val="1406996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fferent Views on the Development of Male Gametophyte in Gnetu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74059" y="524434"/>
            <a:ext cx="10636623" cy="6104965"/>
          </a:xfrm>
          <a:prstGeom prst="rect">
            <a:avLst/>
          </a:prstGeom>
          <a:noFill/>
          <a:ln>
            <a:noFill/>
          </a:ln>
        </p:spPr>
      </p:pic>
    </p:spTree>
    <p:extLst>
      <p:ext uri="{BB962C8B-B14F-4D97-AF65-F5344CB8AC3E}">
        <p14:creationId xmlns:p14="http://schemas.microsoft.com/office/powerpoint/2010/main" val="191798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671" y="0"/>
            <a:ext cx="10999693" cy="6555641"/>
          </a:xfrm>
          <a:prstGeom prst="rect">
            <a:avLst/>
          </a:prstGeom>
        </p:spPr>
        <p:txBody>
          <a:bodyPr wrap="square">
            <a:spAutoFit/>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Different views regarding development of male gametophyte:</a:t>
            </a:r>
          </a:p>
          <a:p>
            <a:pPr marL="457200" indent="-457200" algn="just">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Thompson </a:t>
            </a:r>
            <a:r>
              <a:rPr lang="en-US" sz="2800" dirty="0">
                <a:latin typeface="Times New Roman" panose="02020603050405020304" pitchFamily="18" charset="0"/>
                <a:cs typeface="Times New Roman" panose="02020603050405020304" pitchFamily="18" charset="0"/>
              </a:rPr>
              <a:t>(1916) opined that the </a:t>
            </a:r>
            <a:r>
              <a:rPr lang="en-US" sz="2800" dirty="0" err="1">
                <a:latin typeface="Times New Roman" panose="02020603050405020304" pitchFamily="18" charset="0"/>
                <a:cs typeface="Times New Roman" panose="02020603050405020304" pitchFamily="18" charset="0"/>
              </a:rPr>
              <a:t>prothallial</a:t>
            </a:r>
            <a:r>
              <a:rPr lang="en-US" sz="2800" dirty="0">
                <a:latin typeface="Times New Roman" panose="02020603050405020304" pitchFamily="18" charset="0"/>
                <a:cs typeface="Times New Roman" panose="02020603050405020304" pitchFamily="18" charset="0"/>
              </a:rPr>
              <a:t> cell does not form at all in the male gametophyte (Fig. 13.20, Middle). The microspore nucleus divides into a tube nucleus and a generative cell. The latter divides into a stalk cell and body cell. The tube nucleus and body cell enter in the pollen tube where the body cell divides into two equal male gametes.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According to </a:t>
            </a:r>
            <a:r>
              <a:rPr lang="en-US" sz="2800" dirty="0" err="1">
                <a:latin typeface="Times New Roman" panose="02020603050405020304" pitchFamily="18" charset="0"/>
                <a:cs typeface="Times New Roman" panose="02020603050405020304" pitchFamily="18" charset="0"/>
              </a:rPr>
              <a:t>Negi</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Madhulata</a:t>
            </a:r>
            <a:r>
              <a:rPr lang="en-US" sz="2800" dirty="0">
                <a:latin typeface="Times New Roman" panose="02020603050405020304" pitchFamily="18" charset="0"/>
                <a:cs typeface="Times New Roman" panose="02020603050405020304" pitchFamily="18" charset="0"/>
              </a:rPr>
              <a:t> (1957) the microspore nucleus in </a:t>
            </a:r>
            <a:r>
              <a:rPr lang="en-US" sz="2800" dirty="0" err="1">
                <a:latin typeface="Times New Roman" panose="02020603050405020304" pitchFamily="18" charset="0"/>
                <a:cs typeface="Times New Roman" panose="02020603050405020304" pitchFamily="18" charset="0"/>
              </a:rPr>
              <a:t>Gnetum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gnemon</a:t>
            </a:r>
            <a:r>
              <a:rPr lang="en-US" sz="2800" dirty="0">
                <a:latin typeface="Times New Roman" panose="02020603050405020304" pitchFamily="18" charset="0"/>
                <a:cs typeface="Times New Roman" panose="02020603050405020304" pitchFamily="18" charset="0"/>
              </a:rPr>
              <a:t> and G. </a:t>
            </a:r>
            <a:r>
              <a:rPr lang="en-US" sz="2800" dirty="0" err="1">
                <a:latin typeface="Times New Roman" panose="02020603050405020304" pitchFamily="18" charset="0"/>
                <a:cs typeface="Times New Roman" panose="02020603050405020304" pitchFamily="18" charset="0"/>
              </a:rPr>
              <a:t>ula</a:t>
            </a:r>
            <a:r>
              <a:rPr lang="en-US" sz="2800" dirty="0">
                <a:latin typeface="Times New Roman" panose="02020603050405020304" pitchFamily="18" charset="0"/>
                <a:cs typeface="Times New Roman" panose="02020603050405020304" pitchFamily="18" charset="0"/>
              </a:rPr>
              <a:t> divides into a small lenticular cell and a large cell (Fig. 13.20, Lower). The lenticular cell does not take part in the further development and ultimately disappears.</a:t>
            </a:r>
          </a:p>
        </p:txBody>
      </p:sp>
    </p:spTree>
    <p:extLst>
      <p:ext uri="{BB962C8B-B14F-4D97-AF65-F5344CB8AC3E}">
        <p14:creationId xmlns:p14="http://schemas.microsoft.com/office/powerpoint/2010/main" val="3677953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282" y="-134471"/>
            <a:ext cx="11752730" cy="7109639"/>
          </a:xfrm>
          <a:prstGeom prst="rect">
            <a:avLst/>
          </a:prstGeom>
        </p:spPr>
        <p:txBody>
          <a:bodyPr wrap="square">
            <a:spAutoFit/>
          </a:bodyPr>
          <a:lstStyle/>
          <a:p>
            <a:r>
              <a:rPr lang="en-US" sz="3600" b="1" dirty="0" smtClean="0">
                <a:latin typeface="Times New Roman" panose="02020603050405020304" pitchFamily="18" charset="0"/>
                <a:cs typeface="Times New Roman" panose="02020603050405020304" pitchFamily="18" charset="0"/>
              </a:rPr>
              <a:t>Female gametophyte and </a:t>
            </a:r>
            <a:r>
              <a:rPr lang="en-US" sz="3600" b="1" dirty="0" err="1" smtClean="0">
                <a:latin typeface="Times New Roman" panose="02020603050405020304" pitchFamily="18" charset="0"/>
                <a:cs typeface="Times New Roman" panose="02020603050405020304" pitchFamily="18" charset="0"/>
              </a:rPr>
              <a:t>Megasporogenesis</a:t>
            </a:r>
            <a:endParaRPr lang="en-US" sz="36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Two </a:t>
            </a:r>
            <a:r>
              <a:rPr lang="en-US" sz="2800" dirty="0" smtClean="0">
                <a:latin typeface="Times New Roman" panose="02020603050405020304" pitchFamily="18" charset="0"/>
                <a:cs typeface="Times New Roman" panose="02020603050405020304" pitchFamily="18" charset="0"/>
              </a:rPr>
              <a:t>to four hypodermal cells in the </a:t>
            </a:r>
            <a:r>
              <a:rPr lang="en-US" sz="2800" dirty="0" err="1" smtClean="0">
                <a:latin typeface="Times New Roman" panose="02020603050405020304" pitchFamily="18" charset="0"/>
                <a:cs typeface="Times New Roman" panose="02020603050405020304" pitchFamily="18" charset="0"/>
              </a:rPr>
              <a:t>nucellar</a:t>
            </a:r>
            <a:r>
              <a:rPr lang="en-US" sz="2800" dirty="0" smtClean="0">
                <a:latin typeface="Times New Roman" panose="02020603050405020304" pitchFamily="18" charset="0"/>
                <a:cs typeface="Times New Roman" panose="02020603050405020304" pitchFamily="18" charset="0"/>
              </a:rPr>
              <a:t> tissue at the </a:t>
            </a:r>
            <a:r>
              <a:rPr lang="en-US" sz="2800" dirty="0" err="1" smtClean="0">
                <a:latin typeface="Times New Roman" panose="02020603050405020304" pitchFamily="18" charset="0"/>
                <a:cs typeface="Times New Roman" panose="02020603050405020304" pitchFamily="18" charset="0"/>
              </a:rPr>
              <a:t>micropylar</a:t>
            </a:r>
            <a:r>
              <a:rPr lang="en-US" sz="2800" dirty="0" smtClean="0">
                <a:latin typeface="Times New Roman" panose="02020603050405020304" pitchFamily="18" charset="0"/>
                <a:cs typeface="Times New Roman" panose="02020603050405020304" pitchFamily="18" charset="0"/>
              </a:rPr>
              <a:t> end is differentiated into primary parietal cells towards outside and the primary </a:t>
            </a:r>
            <a:r>
              <a:rPr lang="en-US" sz="2800" dirty="0" err="1" smtClean="0">
                <a:latin typeface="Times New Roman" panose="02020603050405020304" pitchFamily="18" charset="0"/>
                <a:cs typeface="Times New Roman" panose="02020603050405020304" pitchFamily="18" charset="0"/>
              </a:rPr>
              <a:t>sporogenous</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cells.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Towards </a:t>
            </a:r>
            <a:r>
              <a:rPr lang="en-US" sz="2800" dirty="0" smtClean="0">
                <a:latin typeface="Times New Roman" panose="02020603050405020304" pitchFamily="18" charset="0"/>
                <a:cs typeface="Times New Roman" panose="02020603050405020304" pitchFamily="18" charset="0"/>
              </a:rPr>
              <a:t>inside, the primary parietal cells together with </a:t>
            </a:r>
            <a:r>
              <a:rPr lang="en-US" sz="2800" dirty="0" err="1" smtClean="0">
                <a:latin typeface="Times New Roman" panose="02020603050405020304" pitchFamily="18" charset="0"/>
                <a:cs typeface="Times New Roman" panose="02020603050405020304" pitchFamily="18" charset="0"/>
              </a:rPr>
              <a:t>nucellar</a:t>
            </a:r>
            <a:r>
              <a:rPr lang="en-US" sz="2800" dirty="0" smtClean="0">
                <a:latin typeface="Times New Roman" panose="02020603050405020304" pitchFamily="18" charset="0"/>
                <a:cs typeface="Times New Roman" panose="02020603050405020304" pitchFamily="18" charset="0"/>
              </a:rPr>
              <a:t> epidermal cells divide repeatedly to produce a massive </a:t>
            </a:r>
            <a:r>
              <a:rPr lang="en-US" sz="2800" dirty="0" err="1" smtClean="0">
                <a:latin typeface="Times New Roman" panose="02020603050405020304" pitchFamily="18" charset="0"/>
                <a:cs typeface="Times New Roman" panose="02020603050405020304" pitchFamily="18" charset="0"/>
              </a:rPr>
              <a:t>nucellus</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primary </a:t>
            </a:r>
            <a:r>
              <a:rPr lang="en-US" sz="2800" dirty="0" err="1" smtClean="0">
                <a:latin typeface="Times New Roman" panose="02020603050405020304" pitchFamily="18" charset="0"/>
                <a:cs typeface="Times New Roman" panose="02020603050405020304" pitchFamily="18" charset="0"/>
              </a:rPr>
              <a:t>sporogenous</a:t>
            </a:r>
            <a:r>
              <a:rPr lang="en-US" sz="2800" dirty="0" smtClean="0">
                <a:latin typeface="Times New Roman" panose="02020603050405020304" pitchFamily="18" charset="0"/>
                <a:cs typeface="Times New Roman" panose="02020603050405020304" pitchFamily="18" charset="0"/>
              </a:rPr>
              <a:t> cells divide to form 8-20 </a:t>
            </a:r>
            <a:r>
              <a:rPr lang="en-US" sz="2800" dirty="0" err="1" smtClean="0">
                <a:latin typeface="Times New Roman" panose="02020603050405020304" pitchFamily="18" charset="0"/>
                <a:cs typeface="Times New Roman" panose="02020603050405020304" pitchFamily="18" charset="0"/>
              </a:rPr>
              <a:t>sporogenous</a:t>
            </a:r>
            <a:r>
              <a:rPr lang="en-US" sz="2800" dirty="0" smtClean="0">
                <a:latin typeface="Times New Roman" panose="02020603050405020304" pitchFamily="18" charset="0"/>
                <a:cs typeface="Times New Roman" panose="02020603050405020304" pitchFamily="18" charset="0"/>
              </a:rPr>
              <a:t> cells which are linearly </a:t>
            </a:r>
            <a:r>
              <a:rPr lang="en-US" sz="2800" dirty="0" smtClean="0">
                <a:latin typeface="Times New Roman" panose="02020603050405020304" pitchFamily="18" charset="0"/>
                <a:cs typeface="Times New Roman" panose="02020603050405020304" pitchFamily="18" charset="0"/>
              </a:rPr>
              <a:t>arranged.</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err="1" smtClean="0">
                <a:latin typeface="Times New Roman" panose="02020603050405020304" pitchFamily="18" charset="0"/>
                <a:cs typeface="Times New Roman" panose="02020603050405020304" pitchFamily="18" charset="0"/>
              </a:rPr>
              <a:t>sporogenous</a:t>
            </a:r>
            <a:r>
              <a:rPr lang="en-US" sz="2800" dirty="0" smtClean="0">
                <a:latin typeface="Times New Roman" panose="02020603050405020304" pitchFamily="18" charset="0"/>
                <a:cs typeface="Times New Roman" panose="02020603050405020304" pitchFamily="18" charset="0"/>
              </a:rPr>
              <a:t> cells function as megaspore mother cells which undergo meiotic </a:t>
            </a:r>
            <a:r>
              <a:rPr lang="en-US" sz="2800" dirty="0" smtClean="0">
                <a:latin typeface="Times New Roman" panose="02020603050405020304" pitchFamily="18" charset="0"/>
                <a:cs typeface="Times New Roman" panose="02020603050405020304" pitchFamily="18" charset="0"/>
              </a:rPr>
              <a:t>division.</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Since </a:t>
            </a:r>
            <a:r>
              <a:rPr lang="en-US" sz="2800" dirty="0" smtClean="0">
                <a:latin typeface="Times New Roman" panose="02020603050405020304" pitchFamily="18" charset="0"/>
                <a:cs typeface="Times New Roman" panose="02020603050405020304" pitchFamily="18" charset="0"/>
              </a:rPr>
              <a:t>no walls are laid down after meiotic division of megaspore mother cells, all the four megaspore nuclei remain within the mother cell to form a </a:t>
            </a:r>
            <a:r>
              <a:rPr lang="en-US" sz="2800" dirty="0" err="1" smtClean="0">
                <a:latin typeface="Times New Roman" panose="02020603050405020304" pitchFamily="18" charset="0"/>
                <a:cs typeface="Times New Roman" panose="02020603050405020304" pitchFamily="18" charset="0"/>
              </a:rPr>
              <a:t>tetranucleate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coenomegaspore</a:t>
            </a:r>
            <a:r>
              <a:rPr lang="en-US" sz="2800" dirty="0" smtClean="0">
                <a:latin typeface="Times New Roman" panose="02020603050405020304" pitchFamily="18" charset="0"/>
                <a:cs typeface="Times New Roman" panose="02020603050405020304" pitchFamily="18" charset="0"/>
              </a:rPr>
              <a:t>. Thus, the female gametophyte of </a:t>
            </a:r>
            <a:r>
              <a:rPr lang="en-US" sz="2800" dirty="0" err="1" smtClean="0">
                <a:latin typeface="Times New Roman" panose="02020603050405020304" pitchFamily="18" charset="0"/>
                <a:cs typeface="Times New Roman" panose="02020603050405020304" pitchFamily="18" charset="0"/>
              </a:rPr>
              <a:t>Gnetum</a:t>
            </a:r>
            <a:r>
              <a:rPr lang="en-US" sz="2800" dirty="0" smtClean="0">
                <a:latin typeface="Times New Roman" panose="02020603050405020304" pitchFamily="18" charset="0"/>
                <a:cs typeface="Times New Roman" panose="02020603050405020304" pitchFamily="18" charset="0"/>
              </a:rPr>
              <a:t> is </a:t>
            </a:r>
            <a:r>
              <a:rPr lang="en-US" sz="2800" dirty="0" err="1" smtClean="0">
                <a:latin typeface="Times New Roman" panose="02020603050405020304" pitchFamily="18" charset="0"/>
                <a:cs typeface="Times New Roman" panose="02020603050405020304" pitchFamily="18" charset="0"/>
              </a:rPr>
              <a:t>tetrasporic</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 pollen chamber develops at the apical portion of the </a:t>
            </a:r>
            <a:r>
              <a:rPr lang="en-US" sz="2800" dirty="0" err="1" smtClean="0">
                <a:latin typeface="Times New Roman" panose="02020603050405020304" pitchFamily="18" charset="0"/>
                <a:cs typeface="Times New Roman" panose="02020603050405020304" pitchFamily="18" charset="0"/>
              </a:rPr>
              <a:t>nucellus</a:t>
            </a:r>
            <a:r>
              <a:rPr lang="en-US" sz="2800" dirty="0" smtClean="0">
                <a:latin typeface="Times New Roman" panose="02020603050405020304" pitchFamily="18" charset="0"/>
                <a:cs typeface="Times New Roman" panose="02020603050405020304" pitchFamily="18" charset="0"/>
              </a:rPr>
              <a:t> after </a:t>
            </a:r>
            <a:r>
              <a:rPr lang="en-US" sz="2800" dirty="0" err="1" smtClean="0">
                <a:latin typeface="Times New Roman" panose="02020603050405020304" pitchFamily="18" charset="0"/>
                <a:cs typeface="Times New Roman" panose="02020603050405020304" pitchFamily="18" charset="0"/>
              </a:rPr>
              <a:t>megasporogenesis</a:t>
            </a:r>
            <a:r>
              <a:rPr lang="en-US" sz="2800" dirty="0" smtClean="0">
                <a:latin typeface="Times New Roman" panose="02020603050405020304" pitchFamily="18" charset="0"/>
                <a:cs typeface="Times New Roman" panose="02020603050405020304" pitchFamily="18" charset="0"/>
              </a:rPr>
              <a:t> is complete.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40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128" y="0"/>
            <a:ext cx="5957047" cy="6145306"/>
          </a:xfrm>
          <a:prstGeom prst="rect">
            <a:avLst/>
          </a:prstGeom>
        </p:spPr>
      </p:pic>
      <p:pic>
        <p:nvPicPr>
          <p:cNvPr id="3" name="Picture 2"/>
          <p:cNvPicPr>
            <a:picLocks noChangeAspect="1"/>
          </p:cNvPicPr>
          <p:nvPr/>
        </p:nvPicPr>
        <p:blipFill>
          <a:blip r:embed="rId3"/>
          <a:stretch>
            <a:fillRect/>
          </a:stretch>
        </p:blipFill>
        <p:spPr>
          <a:xfrm>
            <a:off x="6158752" y="1"/>
            <a:ext cx="5782235" cy="6293224"/>
          </a:xfrm>
          <a:prstGeom prst="rect">
            <a:avLst/>
          </a:prstGeom>
        </p:spPr>
      </p:pic>
      <p:sp>
        <p:nvSpPr>
          <p:cNvPr id="4" name="Rectangle 3"/>
          <p:cNvSpPr/>
          <p:nvPr/>
        </p:nvSpPr>
        <p:spPr>
          <a:xfrm>
            <a:off x="3469342" y="6293225"/>
            <a:ext cx="2581834" cy="523220"/>
          </a:xfrm>
          <a:prstGeom prst="rect">
            <a:avLst/>
          </a:prstGeom>
        </p:spPr>
        <p:txBody>
          <a:bodyPr wrap="square">
            <a:spAutoFit/>
          </a:bodyPr>
          <a:lstStyle/>
          <a:p>
            <a:pPr algn="ctr"/>
            <a:r>
              <a:rPr lang="en-IN" sz="2800" b="1" dirty="0">
                <a:latin typeface="Times New Roman" panose="02020603050405020304" pitchFamily="18" charset="0"/>
                <a:cs typeface="Times New Roman" panose="02020603050405020304" pitchFamily="18" charset="0"/>
              </a:rPr>
              <a:t>M</a:t>
            </a:r>
            <a:r>
              <a:rPr lang="en-IN" sz="2800" b="1" dirty="0" smtClean="0">
                <a:latin typeface="Times New Roman" panose="02020603050405020304" pitchFamily="18" charset="0"/>
                <a:cs typeface="Times New Roman" panose="02020603050405020304" pitchFamily="18" charset="0"/>
              </a:rPr>
              <a:t>ale </a:t>
            </a:r>
            <a:r>
              <a:rPr lang="en-IN" sz="2800" b="1" dirty="0">
                <a:latin typeface="Times New Roman" panose="02020603050405020304" pitchFamily="18" charset="0"/>
                <a:cs typeface="Times New Roman" panose="02020603050405020304" pitchFamily="18" charset="0"/>
              </a:rPr>
              <a:t>Cone</a:t>
            </a:r>
          </a:p>
        </p:txBody>
      </p:sp>
    </p:spTree>
    <p:extLst>
      <p:ext uri="{BB962C8B-B14F-4D97-AF65-F5344CB8AC3E}">
        <p14:creationId xmlns:p14="http://schemas.microsoft.com/office/powerpoint/2010/main" val="158835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88" y="739588"/>
            <a:ext cx="11752729" cy="5262979"/>
          </a:xfrm>
          <a:prstGeom prst="rect">
            <a:avLst/>
          </a:prstGeom>
        </p:spPr>
        <p:txBody>
          <a:bodyPr wrap="square">
            <a:spAutoFit/>
          </a:bodyPr>
          <a:lstStyle/>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Flange</a:t>
            </a:r>
            <a:r>
              <a:rPr lang="en-US" sz="2800" dirty="0" smtClean="0">
                <a:latin typeface="Times New Roman" panose="02020603050405020304" pitchFamily="18" charset="0"/>
                <a:cs typeface="Times New Roman" panose="02020603050405020304" pitchFamily="18" charset="0"/>
              </a:rPr>
              <a:t>: At the time of pollination, a circular rim or an umbrella shaped structure, called ‘flange’ develops from the integument just above the level of inner </a:t>
            </a:r>
            <a:r>
              <a:rPr lang="en-US" sz="2800" dirty="0" smtClean="0">
                <a:latin typeface="Times New Roman" panose="02020603050405020304" pitchFamily="18" charset="0"/>
                <a:cs typeface="Times New Roman" panose="02020603050405020304" pitchFamily="18" charset="0"/>
              </a:rPr>
              <a:t>integument.</a:t>
            </a:r>
          </a:p>
          <a:p>
            <a:pPr marL="457200" indent="-457200" algn="just">
              <a:buFont typeface="Arial" panose="020B0604020202020204" pitchFamily="34" charset="0"/>
              <a:buChar char="•"/>
            </a:pPr>
            <a:r>
              <a:rPr lang="en-US" sz="2800" dirty="0" err="1" smtClean="0">
                <a:latin typeface="Times New Roman" panose="02020603050405020304" pitchFamily="18" charset="0"/>
                <a:cs typeface="Times New Roman" panose="02020603050405020304" pitchFamily="18" charset="0"/>
              </a:rPr>
              <a:t>Micropylar</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closing tissue: Another tissue is formed by the proliferation of the inner epidermis of integument at the level of the flange. This results in the closure of the </a:t>
            </a:r>
            <a:r>
              <a:rPr lang="en-US" sz="2800" dirty="0" err="1" smtClean="0">
                <a:latin typeface="Times New Roman" panose="02020603050405020304" pitchFamily="18" charset="0"/>
                <a:cs typeface="Times New Roman" panose="02020603050405020304" pitchFamily="18" charset="0"/>
              </a:rPr>
              <a:t>micropylar</a:t>
            </a:r>
            <a:r>
              <a:rPr lang="en-US" sz="2800" dirty="0" smtClean="0">
                <a:latin typeface="Times New Roman" panose="02020603050405020304" pitchFamily="18" charset="0"/>
                <a:cs typeface="Times New Roman" panose="02020603050405020304" pitchFamily="18" charset="0"/>
              </a:rPr>
              <a:t> canal. The plugging tissue has been called ‘</a:t>
            </a:r>
            <a:r>
              <a:rPr lang="en-US" sz="2800" dirty="0" smtClean="0">
                <a:latin typeface="Times New Roman" panose="02020603050405020304" pitchFamily="18" charset="0"/>
                <a:cs typeface="Times New Roman" panose="02020603050405020304" pitchFamily="18" charset="0"/>
              </a:rPr>
              <a:t>obturator.</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Only </a:t>
            </a:r>
            <a:r>
              <a:rPr lang="en-US" sz="2800" dirty="0" smtClean="0">
                <a:latin typeface="Times New Roman" panose="02020603050405020304" pitchFamily="18" charset="0"/>
                <a:cs typeface="Times New Roman" panose="02020603050405020304" pitchFamily="18" charset="0"/>
              </a:rPr>
              <a:t>2 or 3 </a:t>
            </a:r>
            <a:r>
              <a:rPr lang="en-US" sz="2800" dirty="0" err="1" smtClean="0">
                <a:latin typeface="Times New Roman" panose="02020603050405020304" pitchFamily="18" charset="0"/>
                <a:cs typeface="Times New Roman" panose="02020603050405020304" pitchFamily="18" charset="0"/>
              </a:rPr>
              <a:t>coenomegaspores</a:t>
            </a:r>
            <a:r>
              <a:rPr lang="en-US" sz="2800" dirty="0" smtClean="0">
                <a:latin typeface="Times New Roman" panose="02020603050405020304" pitchFamily="18" charset="0"/>
                <a:cs typeface="Times New Roman" panose="02020603050405020304" pitchFamily="18" charset="0"/>
              </a:rPr>
              <a:t> grow, although several develop in the same </a:t>
            </a:r>
            <a:r>
              <a:rPr lang="en-US" sz="2800" dirty="0" err="1" smtClean="0">
                <a:latin typeface="Times New Roman" panose="02020603050405020304" pitchFamily="18" charset="0"/>
                <a:cs typeface="Times New Roman" panose="02020603050405020304" pitchFamily="18" charset="0"/>
              </a:rPr>
              <a:t>nucellus</a:t>
            </a:r>
            <a:r>
              <a:rPr lang="en-US" sz="28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There </a:t>
            </a:r>
            <a:r>
              <a:rPr lang="en-US" sz="2800" dirty="0" smtClean="0">
                <a:latin typeface="Times New Roman" panose="02020603050405020304" pitchFamily="18" charset="0"/>
                <a:cs typeface="Times New Roman" panose="02020603050405020304" pitchFamily="18" charset="0"/>
              </a:rPr>
              <a:t>is a free nuclear division in the </a:t>
            </a:r>
            <a:r>
              <a:rPr lang="en-US" sz="2800" dirty="0" err="1" smtClean="0">
                <a:latin typeface="Times New Roman" panose="02020603050405020304" pitchFamily="18" charset="0"/>
                <a:cs typeface="Times New Roman" panose="02020603050405020304" pitchFamily="18" charset="0"/>
              </a:rPr>
              <a:t>coenomegaspore</a:t>
            </a:r>
            <a:r>
              <a:rPr lang="en-US" sz="2800" dirty="0" smtClean="0">
                <a:latin typeface="Times New Roman" panose="02020603050405020304" pitchFamily="18" charset="0"/>
                <a:cs typeface="Times New Roman" panose="02020603050405020304" pitchFamily="18" charset="0"/>
              </a:rPr>
              <a:t>, as a result a large number of free nuclei are formed. The number of nuclei may be 256 in G. </a:t>
            </a:r>
            <a:r>
              <a:rPr lang="en-US" sz="2800" dirty="0" err="1" smtClean="0">
                <a:latin typeface="Times New Roman" panose="02020603050405020304" pitchFamily="18" charset="0"/>
                <a:cs typeface="Times New Roman" panose="02020603050405020304" pitchFamily="18" charset="0"/>
              </a:rPr>
              <a:t>gnemon</a:t>
            </a:r>
            <a:r>
              <a:rPr lang="en-US" sz="2800" dirty="0" smtClean="0">
                <a:latin typeface="Times New Roman" panose="02020603050405020304" pitchFamily="18" charset="0"/>
                <a:cs typeface="Times New Roman" panose="02020603050405020304" pitchFamily="18" charset="0"/>
              </a:rPr>
              <a:t>, 512 in G. </a:t>
            </a:r>
            <a:r>
              <a:rPr lang="en-US" sz="2800" dirty="0" err="1" smtClean="0">
                <a:latin typeface="Times New Roman" panose="02020603050405020304" pitchFamily="18" charset="0"/>
                <a:cs typeface="Times New Roman" panose="02020603050405020304" pitchFamily="18" charset="0"/>
              </a:rPr>
              <a:t>africanum</a:t>
            </a:r>
            <a:r>
              <a:rPr lang="en-US" sz="2800" dirty="0" smtClean="0">
                <a:latin typeface="Times New Roman" panose="02020603050405020304" pitchFamily="18" charset="0"/>
                <a:cs typeface="Times New Roman" panose="02020603050405020304" pitchFamily="18" charset="0"/>
              </a:rPr>
              <a:t> and 1500 in G. </a:t>
            </a:r>
            <a:r>
              <a:rPr lang="en-US" sz="2800" dirty="0" err="1" smtClean="0">
                <a:latin typeface="Times New Roman" panose="02020603050405020304" pitchFamily="18" charset="0"/>
                <a:cs typeface="Times New Roman" panose="02020603050405020304" pitchFamily="18" charset="0"/>
              </a:rPr>
              <a:t>ula</a:t>
            </a:r>
            <a:r>
              <a:rPr lang="en-US" sz="2800" dirty="0" smtClean="0">
                <a:latin typeface="Times New Roman" panose="02020603050405020304" pitchFamily="18" charset="0"/>
                <a:cs typeface="Times New Roman" panose="02020603050405020304" pitchFamily="18" charset="0"/>
              </a:rPr>
              <a:t>.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463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883" y="684057"/>
            <a:ext cx="11120717" cy="5693866"/>
          </a:xfrm>
          <a:prstGeom prst="rect">
            <a:avLst/>
          </a:prstGeom>
        </p:spPr>
        <p:txBody>
          <a:bodyPr wrap="square">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Later, as divisions continue, the gametophyte in the upper part widens and contains a vacuole, whereas in its lower part the gametophyte shows accumulation of cytoplasm. With further growth, the gametophyte becomes elongated and acquires the shape of an inverted flask</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gametophyte which, for most of its part, is free nuclear, starts becoming cellular in its upper portion soon after one of the eggs is </a:t>
            </a:r>
            <a:r>
              <a:rPr lang="en-US" sz="2800" dirty="0" smtClean="0">
                <a:latin typeface="Times New Roman" panose="02020603050405020304" pitchFamily="18" charset="0"/>
                <a:cs typeface="Times New Roman" panose="02020603050405020304" pitchFamily="18" charset="0"/>
              </a:rPr>
              <a:t>fertilized.</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Eventually </a:t>
            </a:r>
            <a:r>
              <a:rPr lang="en-US" sz="2800" dirty="0" smtClean="0">
                <a:latin typeface="Times New Roman" panose="02020603050405020304" pitchFamily="18" charset="0"/>
                <a:cs typeface="Times New Roman" panose="02020603050405020304" pitchFamily="18" charset="0"/>
              </a:rPr>
              <a:t>the upper part of the gametophyte becomes almost cellular</a:t>
            </a:r>
            <a:r>
              <a:rPr lang="en-US" sz="28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important characteristic in the female gametophyte of </a:t>
            </a:r>
            <a:r>
              <a:rPr lang="en-US" sz="2800" dirty="0" err="1" smtClean="0">
                <a:latin typeface="Times New Roman" panose="02020603050405020304" pitchFamily="18" charset="0"/>
                <a:cs typeface="Times New Roman" panose="02020603050405020304" pitchFamily="18" charset="0"/>
              </a:rPr>
              <a:t>Gnetum</a:t>
            </a:r>
            <a:r>
              <a:rPr lang="en-US" sz="2800" dirty="0" smtClean="0">
                <a:latin typeface="Times New Roman" panose="02020603050405020304" pitchFamily="18" charset="0"/>
                <a:cs typeface="Times New Roman" panose="02020603050405020304" pitchFamily="18" charset="0"/>
              </a:rPr>
              <a:t> is the absence of </a:t>
            </a:r>
            <a:r>
              <a:rPr lang="en-US" sz="2800" dirty="0" smtClean="0">
                <a:latin typeface="Times New Roman" panose="02020603050405020304" pitchFamily="18" charset="0"/>
                <a:cs typeface="Times New Roman" panose="02020603050405020304" pitchFamily="18" charset="0"/>
              </a:rPr>
              <a:t>archegonia.</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One </a:t>
            </a:r>
            <a:r>
              <a:rPr lang="en-US" sz="2800" dirty="0" smtClean="0">
                <a:latin typeface="Times New Roman" panose="02020603050405020304" pitchFamily="18" charset="0"/>
                <a:cs typeface="Times New Roman" panose="02020603050405020304" pitchFamily="18" charset="0"/>
              </a:rPr>
              <a:t>to three nuclei of the gametophyte in the </a:t>
            </a:r>
            <a:r>
              <a:rPr lang="en-US" sz="2800" dirty="0" err="1" smtClean="0">
                <a:latin typeface="Times New Roman" panose="02020603050405020304" pitchFamily="18" charset="0"/>
                <a:cs typeface="Times New Roman" panose="02020603050405020304" pitchFamily="18" charset="0"/>
              </a:rPr>
              <a:t>micropylar</a:t>
            </a:r>
            <a:r>
              <a:rPr lang="en-US" sz="2800" dirty="0" smtClean="0">
                <a:latin typeface="Times New Roman" panose="02020603050405020304" pitchFamily="18" charset="0"/>
                <a:cs typeface="Times New Roman" panose="02020603050405020304" pitchFamily="18" charset="0"/>
              </a:rPr>
              <a:t> end enlarge several times and accumulate dense cytoplasm around them. These large and densely cytoplasmic cells are the eggs.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35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92114"/>
            <a:ext cx="10139081" cy="5201424"/>
          </a:xfrm>
          <a:prstGeom prst="rect">
            <a:avLst/>
          </a:prstGeom>
        </p:spPr>
        <p:txBody>
          <a:bodyPr wrap="square">
            <a:spAutoFit/>
          </a:bodyPr>
          <a:lstStyle/>
          <a:p>
            <a:pPr algn="ctr"/>
            <a:r>
              <a:rPr lang="en-US" sz="4000" b="1" dirty="0" smtClean="0">
                <a:latin typeface="Times New Roman" panose="02020603050405020304" pitchFamily="18" charset="0"/>
                <a:cs typeface="Times New Roman" panose="02020603050405020304" pitchFamily="18" charset="0"/>
              </a:rPr>
              <a:t>Pollination </a:t>
            </a:r>
            <a:endParaRPr lang="en-US" sz="4000" b="1" dirty="0" smtClean="0">
              <a:latin typeface="Times New Roman" panose="02020603050405020304" pitchFamily="18" charset="0"/>
              <a:cs typeface="Times New Roman" panose="02020603050405020304" pitchFamily="18" charset="0"/>
            </a:endParaRPr>
          </a:p>
          <a:p>
            <a:pPr algn="ctr"/>
            <a:endParaRPr lang="en-US" sz="4000" b="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Development of male gametophyte before </a:t>
            </a:r>
            <a:r>
              <a:rPr lang="en-US" sz="2800" b="1" dirty="0" smtClean="0">
                <a:latin typeface="Times New Roman" panose="02020603050405020304" pitchFamily="18" charset="0"/>
                <a:cs typeface="Times New Roman" panose="02020603050405020304" pitchFamily="18" charset="0"/>
              </a:rPr>
              <a:t>pollination</a:t>
            </a:r>
          </a:p>
          <a:p>
            <a:pPr algn="just"/>
            <a:endParaRPr lang="en-US" sz="2800" b="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pollen grains are shed at the three-nucleate stage.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pollination drop, which is rich in sugar, is exuded at the top and collects pollen</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As the fluid dries, the pollen grains are sucked into the </a:t>
            </a:r>
            <a:r>
              <a:rPr lang="en-US" sz="2800" dirty="0" err="1" smtClean="0">
                <a:latin typeface="Times New Roman" panose="02020603050405020304" pitchFamily="18" charset="0"/>
                <a:cs typeface="Times New Roman" panose="02020603050405020304" pitchFamily="18" charset="0"/>
              </a:rPr>
              <a:t>micropylar</a:t>
            </a:r>
            <a:r>
              <a:rPr lang="en-US" sz="2800" dirty="0" smtClean="0">
                <a:latin typeface="Times New Roman" panose="02020603050405020304" pitchFamily="18" charset="0"/>
                <a:cs typeface="Times New Roman" panose="02020603050405020304" pitchFamily="18" charset="0"/>
              </a:rPr>
              <a:t> canal and lodge in the pollen chamber</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Ants are known to visit the pollination drop which is formed by the degenerated cells of the </a:t>
            </a:r>
            <a:r>
              <a:rPr lang="en-US" sz="2800" dirty="0" err="1" smtClean="0">
                <a:latin typeface="Times New Roman" panose="02020603050405020304" pitchFamily="18" charset="0"/>
                <a:cs typeface="Times New Roman" panose="02020603050405020304" pitchFamily="18" charset="0"/>
              </a:rPr>
              <a:t>nucellar</a:t>
            </a:r>
            <a:r>
              <a:rPr lang="en-US" sz="2800" dirty="0" smtClean="0">
                <a:latin typeface="Times New Roman" panose="02020603050405020304" pitchFamily="18" charset="0"/>
                <a:cs typeface="Times New Roman" panose="02020603050405020304" pitchFamily="18" charset="0"/>
              </a:rPr>
              <a:t> tip</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401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4059" y="1146646"/>
            <a:ext cx="10730753" cy="4955203"/>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Development of male gametophyte after </a:t>
            </a:r>
            <a:r>
              <a:rPr lang="en-US" sz="3200" b="1" dirty="0" smtClean="0">
                <a:latin typeface="Times New Roman" panose="02020603050405020304" pitchFamily="18" charset="0"/>
                <a:cs typeface="Times New Roman" panose="02020603050405020304" pitchFamily="18" charset="0"/>
              </a:rPr>
              <a:t>pollination:</a:t>
            </a:r>
          </a:p>
          <a:p>
            <a:pPr algn="just"/>
            <a:endParaRPr lang="en-US" sz="3200" b="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exine</a:t>
            </a:r>
            <a:r>
              <a:rPr lang="en-US" sz="2800" dirty="0">
                <a:latin typeface="Times New Roman" panose="02020603050405020304" pitchFamily="18" charset="0"/>
                <a:cs typeface="Times New Roman" panose="02020603050405020304" pitchFamily="18" charset="0"/>
              </a:rPr>
              <a:t> is casts off during pollen germination.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tube cell of the pollen comes out in the form of a pollen tube which traverses the </a:t>
            </a:r>
            <a:r>
              <a:rPr lang="en-US" sz="2800" dirty="0" err="1">
                <a:latin typeface="Times New Roman" panose="02020603050405020304" pitchFamily="18" charset="0"/>
                <a:cs typeface="Times New Roman" panose="02020603050405020304" pitchFamily="18" charset="0"/>
              </a:rPr>
              <a:t>nucellus</a:t>
            </a:r>
            <a:r>
              <a:rPr lang="en-US" sz="2800" dirty="0">
                <a:latin typeface="Times New Roman" panose="02020603050405020304" pitchFamily="18" charset="0"/>
                <a:cs typeface="Times New Roman" panose="02020603050405020304" pitchFamily="18" charset="0"/>
              </a:rPr>
              <a:t> through intercellular spaces. ■ The </a:t>
            </a:r>
            <a:r>
              <a:rPr lang="en-US" sz="2800" dirty="0" err="1">
                <a:latin typeface="Times New Roman" panose="02020603050405020304" pitchFamily="18" charset="0"/>
                <a:cs typeface="Times New Roman" panose="02020603050405020304" pitchFamily="18" charset="0"/>
              </a:rPr>
              <a:t>prothallial</a:t>
            </a:r>
            <a:r>
              <a:rPr lang="en-US" sz="2800" dirty="0">
                <a:latin typeface="Times New Roman" panose="02020603050405020304" pitchFamily="18" charset="0"/>
                <a:cs typeface="Times New Roman" panose="02020603050405020304" pitchFamily="18" charset="0"/>
              </a:rPr>
              <a:t> cell remains within the pollen grain and eventually disorganizes.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spermatogenous</a:t>
            </a:r>
            <a:r>
              <a:rPr lang="en-US" sz="2800" dirty="0">
                <a:latin typeface="Times New Roman" panose="02020603050405020304" pitchFamily="18" charset="0"/>
                <a:cs typeface="Times New Roman" panose="02020603050405020304" pitchFamily="18" charset="0"/>
              </a:rPr>
              <a:t> cell moves into the pollen tube and subsequently it divides to form two equal (e.g., G. </a:t>
            </a:r>
            <a:r>
              <a:rPr lang="en-US" sz="2800" dirty="0" err="1">
                <a:latin typeface="Times New Roman" panose="02020603050405020304" pitchFamily="18" charset="0"/>
                <a:cs typeface="Times New Roman" panose="02020603050405020304" pitchFamily="18" charset="0"/>
              </a:rPr>
              <a:t>ula</a:t>
            </a:r>
            <a:r>
              <a:rPr lang="en-US" sz="2800" dirty="0">
                <a:latin typeface="Times New Roman" panose="02020603050405020304" pitchFamily="18" charset="0"/>
                <a:cs typeface="Times New Roman" panose="02020603050405020304" pitchFamily="18" charset="0"/>
              </a:rPr>
              <a:t>, G. </a:t>
            </a:r>
            <a:r>
              <a:rPr lang="en-US" sz="2800" dirty="0" err="1">
                <a:latin typeface="Times New Roman" panose="02020603050405020304" pitchFamily="18" charset="0"/>
                <a:cs typeface="Times New Roman" panose="02020603050405020304" pitchFamily="18" charset="0"/>
              </a:rPr>
              <a:t>gnemon</a:t>
            </a:r>
            <a:r>
              <a:rPr lang="en-US" sz="2800" dirty="0">
                <a:latin typeface="Times New Roman" panose="02020603050405020304" pitchFamily="18" charset="0"/>
                <a:cs typeface="Times New Roman" panose="02020603050405020304" pitchFamily="18" charset="0"/>
              </a:rPr>
              <a:t>) or unequal (e.g., G. </a:t>
            </a:r>
            <a:r>
              <a:rPr lang="en-US" sz="2800" dirty="0" err="1">
                <a:latin typeface="Times New Roman" panose="02020603050405020304" pitchFamily="18" charset="0"/>
                <a:cs typeface="Times New Roman" panose="02020603050405020304" pitchFamily="18" charset="0"/>
              </a:rPr>
              <a:t>africanum</a:t>
            </a:r>
            <a:r>
              <a:rPr lang="en-US" sz="2800" dirty="0">
                <a:latin typeface="Times New Roman" panose="02020603050405020304" pitchFamily="18" charset="0"/>
                <a:cs typeface="Times New Roman" panose="02020603050405020304" pitchFamily="18" charset="0"/>
              </a:rPr>
              <a:t>) male cells just prior to fertilization. The male gametes move ahead of the tube nucleus and come to lie near the tip of the pollen tube.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male cells are actually the male gametes which are non-motile.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262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681" y="766482"/>
            <a:ext cx="9197789" cy="6091518"/>
          </a:xfrm>
          <a:prstGeom prst="rect">
            <a:avLst/>
          </a:prstGeom>
        </p:spPr>
      </p:pic>
    </p:spTree>
    <p:extLst>
      <p:ext uri="{BB962C8B-B14F-4D97-AF65-F5344CB8AC3E}">
        <p14:creationId xmlns:p14="http://schemas.microsoft.com/office/powerpoint/2010/main" val="1766048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353" y="368076"/>
            <a:ext cx="10555941" cy="6063198"/>
          </a:xfrm>
          <a:prstGeom prst="rect">
            <a:avLst/>
          </a:prstGeom>
        </p:spPr>
        <p:txBody>
          <a:bodyPr wrap="square">
            <a:spAutoFit/>
          </a:bodyPr>
          <a:lstStyle/>
          <a:p>
            <a:pPr algn="ctr"/>
            <a:r>
              <a:rPr lang="en-US" sz="4000" b="1" dirty="0" smtClean="0">
                <a:latin typeface="Times New Roman" panose="02020603050405020304" pitchFamily="18" charset="0"/>
                <a:cs typeface="Times New Roman" panose="02020603050405020304" pitchFamily="18" charset="0"/>
              </a:rPr>
              <a:t>Fertilization</a:t>
            </a:r>
          </a:p>
          <a:p>
            <a:pPr algn="ctr"/>
            <a:endParaRPr lang="en-US" sz="40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fertilization in </a:t>
            </a:r>
            <a:r>
              <a:rPr lang="en-US" sz="2800" dirty="0" err="1">
                <a:latin typeface="Times New Roman" panose="02020603050405020304" pitchFamily="18" charset="0"/>
                <a:cs typeface="Times New Roman" panose="02020603050405020304" pitchFamily="18" charset="0"/>
              </a:rPr>
              <a:t>Gnetum</a:t>
            </a:r>
            <a:r>
              <a:rPr lang="en-US" sz="2800" dirty="0">
                <a:latin typeface="Times New Roman" panose="02020603050405020304" pitchFamily="18" charset="0"/>
                <a:cs typeface="Times New Roman" panose="02020603050405020304" pitchFamily="18" charset="0"/>
              </a:rPr>
              <a:t> has been studied only by a few workers. Vasil (1959) studied this phenomenon in G. </a:t>
            </a:r>
            <a:r>
              <a:rPr lang="en-US" sz="2800" dirty="0" err="1">
                <a:latin typeface="Times New Roman" panose="02020603050405020304" pitchFamily="18" charset="0"/>
                <a:cs typeface="Times New Roman" panose="02020603050405020304" pitchFamily="18" charset="0"/>
              </a:rPr>
              <a:t>ula</a:t>
            </a:r>
            <a:r>
              <a:rPr lang="en-US" sz="2800" dirty="0">
                <a:latin typeface="Times New Roman" panose="02020603050405020304" pitchFamily="18" charset="0"/>
                <a:cs typeface="Times New Roman" panose="02020603050405020304" pitchFamily="18" charset="0"/>
              </a:rPr>
              <a:t>. At the time of fertilization, the pollen tube pierces through the membrane of the female gametophyte just near to a group of densely cytoplasmic cells. The tip of pollen tube bursts and the male cells are released. One of the male cells enters the egg cell.</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male and female nuclei, after lying side by side for some time, fuse with each other and form the zygote. According to </a:t>
            </a:r>
            <a:r>
              <a:rPr lang="en-US" sz="2800" dirty="0" err="1">
                <a:latin typeface="Times New Roman" panose="02020603050405020304" pitchFamily="18" charset="0"/>
                <a:cs typeface="Times New Roman" panose="02020603050405020304" pitchFamily="18" charset="0"/>
              </a:rPr>
              <a:t>Swamy</a:t>
            </a:r>
            <a:r>
              <a:rPr lang="en-US" sz="2800" dirty="0">
                <a:latin typeface="Times New Roman" panose="02020603050405020304" pitchFamily="18" charset="0"/>
                <a:cs typeface="Times New Roman" panose="02020603050405020304" pitchFamily="18" charset="0"/>
              </a:rPr>
              <a:t> (1973), the only identifying features of the zygote are its spherical shape and dense cytoplasm. Both the male cells of a pollen tube may remain functional if two eggs are present close to the pollen tube.</a:t>
            </a:r>
          </a:p>
        </p:txBody>
      </p:sp>
    </p:spTree>
    <p:extLst>
      <p:ext uri="{BB962C8B-B14F-4D97-AF65-F5344CB8AC3E}">
        <p14:creationId xmlns:p14="http://schemas.microsoft.com/office/powerpoint/2010/main" val="1743993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06" y="2807259"/>
            <a:ext cx="10515600" cy="2154705"/>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Development of Endosperm                    Embryo                      Seed</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			Germination of Seed	</a:t>
            </a:r>
            <a:endParaRPr lang="en-IN" b="1"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5069541" y="3065930"/>
            <a:ext cx="1084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054788" y="3065930"/>
            <a:ext cx="1331259" cy="2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718613" y="4141694"/>
            <a:ext cx="1775011" cy="1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036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235" y="243727"/>
            <a:ext cx="9601200" cy="6143625"/>
          </a:xfrm>
          <a:prstGeom prst="rect">
            <a:avLst/>
          </a:prstGeom>
        </p:spPr>
      </p:pic>
    </p:spTree>
    <p:extLst>
      <p:ext uri="{BB962C8B-B14F-4D97-AF65-F5344CB8AC3E}">
        <p14:creationId xmlns:p14="http://schemas.microsoft.com/office/powerpoint/2010/main" val="2600740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156"/>
            <a:ext cx="3115235" cy="885451"/>
          </a:xfrm>
        </p:spPr>
        <p:txBody>
          <a:bodyPr>
            <a:normAutofit fontScale="90000"/>
          </a:bodyPr>
          <a:lstStyle/>
          <a:p>
            <a:pPr algn="ctr"/>
            <a:r>
              <a:rPr lang="en-US" sz="6000" dirty="0" smtClean="0">
                <a:latin typeface="Times New Roman" panose="02020603050405020304" pitchFamily="18" charset="0"/>
                <a:cs typeface="Times New Roman" panose="02020603050405020304" pitchFamily="18" charset="0"/>
              </a:rPr>
              <a:t>Life Cycle</a:t>
            </a:r>
            <a:endParaRPr lang="en-IN" sz="6000" dirty="0">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235" y="95156"/>
            <a:ext cx="7826189" cy="6628373"/>
          </a:xfrm>
          <a:prstGeom prst="rect">
            <a:avLst/>
          </a:prstGeom>
        </p:spPr>
      </p:pic>
    </p:spTree>
    <p:extLst>
      <p:ext uri="{BB962C8B-B14F-4D97-AF65-F5344CB8AC3E}">
        <p14:creationId xmlns:p14="http://schemas.microsoft.com/office/powerpoint/2010/main" val="3557355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77" y="2874495"/>
            <a:ext cx="10515600" cy="1818528"/>
          </a:xfrm>
        </p:spPr>
        <p:txBody>
          <a:bodyPr>
            <a:normAutofit/>
          </a:bodyPr>
          <a:lstStyle/>
          <a:p>
            <a:pPr marL="0" indent="0" algn="ctr">
              <a:buNone/>
            </a:pPr>
            <a:r>
              <a:rPr lang="en-US" sz="6000" dirty="0" smtClean="0">
                <a:latin typeface="Arial Black" panose="020B0A04020102020204" pitchFamily="34" charset="0"/>
                <a:cs typeface="Times New Roman" panose="02020603050405020304" pitchFamily="18" charset="0"/>
              </a:rPr>
              <a:t>THANKS</a:t>
            </a:r>
            <a:endParaRPr lang="en-IN" sz="60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82279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3436"/>
            <a:ext cx="3872753" cy="4643718"/>
          </a:xfrm>
          <a:prstGeom prst="rect">
            <a:avLst/>
          </a:prstGeom>
        </p:spPr>
      </p:pic>
      <p:pic>
        <p:nvPicPr>
          <p:cNvPr id="3" name="Picture 2"/>
          <p:cNvPicPr>
            <a:picLocks noChangeAspect="1"/>
          </p:cNvPicPr>
          <p:nvPr/>
        </p:nvPicPr>
        <p:blipFill>
          <a:blip r:embed="rId3"/>
          <a:stretch>
            <a:fillRect/>
          </a:stretch>
        </p:blipFill>
        <p:spPr>
          <a:xfrm>
            <a:off x="7700682" y="143436"/>
            <a:ext cx="4491318" cy="4536141"/>
          </a:xfrm>
          <a:prstGeom prst="rect">
            <a:avLst/>
          </a:prstGeom>
        </p:spPr>
      </p:pic>
      <p:pic>
        <p:nvPicPr>
          <p:cNvPr id="4" name="Picture 3"/>
          <p:cNvPicPr>
            <a:picLocks noChangeAspect="1"/>
          </p:cNvPicPr>
          <p:nvPr/>
        </p:nvPicPr>
        <p:blipFill>
          <a:blip r:embed="rId4"/>
          <a:stretch>
            <a:fillRect/>
          </a:stretch>
        </p:blipFill>
        <p:spPr>
          <a:xfrm>
            <a:off x="4062692" y="2095500"/>
            <a:ext cx="3448050" cy="4762500"/>
          </a:xfrm>
          <a:prstGeom prst="rect">
            <a:avLst/>
          </a:prstGeom>
        </p:spPr>
      </p:pic>
      <p:sp>
        <p:nvSpPr>
          <p:cNvPr id="5" name="Rectangle 4"/>
          <p:cNvSpPr/>
          <p:nvPr/>
        </p:nvSpPr>
        <p:spPr>
          <a:xfrm>
            <a:off x="4062693" y="245640"/>
            <a:ext cx="3131484" cy="707886"/>
          </a:xfrm>
          <a:prstGeom prst="rect">
            <a:avLst/>
          </a:prstGeom>
        </p:spPr>
        <p:txBody>
          <a:bodyPr wrap="square">
            <a:spAutoFit/>
          </a:bodyPr>
          <a:lstStyle/>
          <a:p>
            <a:pPr algn="ctr"/>
            <a:r>
              <a:rPr lang="en-IN" sz="4000" b="1" dirty="0">
                <a:latin typeface="Times New Roman" panose="02020603050405020304" pitchFamily="18" charset="0"/>
                <a:cs typeface="Times New Roman" panose="02020603050405020304" pitchFamily="18" charset="0"/>
              </a:rPr>
              <a:t>Female Cone</a:t>
            </a:r>
          </a:p>
        </p:txBody>
      </p:sp>
    </p:spTree>
    <p:extLst>
      <p:ext uri="{BB962C8B-B14F-4D97-AF65-F5344CB8AC3E}">
        <p14:creationId xmlns:p14="http://schemas.microsoft.com/office/powerpoint/2010/main" val="79660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106" y="228164"/>
            <a:ext cx="4549588" cy="4924425"/>
          </a:xfrm>
          <a:prstGeom prst="rect">
            <a:avLst/>
          </a:prstGeom>
        </p:spPr>
        <p:txBody>
          <a:bodyPr wrap="square">
            <a:spAutoFit/>
          </a:bodyPr>
          <a:lstStyle/>
          <a:p>
            <a:r>
              <a:rPr lang="en-IN" sz="4400" b="1" dirty="0" err="1" smtClean="0">
                <a:latin typeface="Times New Roman" panose="02020603050405020304" pitchFamily="18" charset="0"/>
                <a:cs typeface="Times New Roman" panose="02020603050405020304" pitchFamily="18" charset="0"/>
              </a:rPr>
              <a:t>Gnetum</a:t>
            </a:r>
            <a:endParaRPr lang="en-IN" sz="4400" b="1"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pPr lvl="1">
              <a:lnSpc>
                <a:spcPct val="150000"/>
              </a:lnSpc>
            </a:pPr>
            <a:r>
              <a:rPr lang="en-IN" sz="2800" dirty="0" smtClean="0">
                <a:latin typeface="Times New Roman" panose="02020603050405020304" pitchFamily="18" charset="0"/>
                <a:cs typeface="Times New Roman" panose="02020603050405020304" pitchFamily="18" charset="0"/>
              </a:rPr>
              <a:t> ■ Systematic position:</a:t>
            </a:r>
          </a:p>
          <a:p>
            <a:pPr marL="914400" lvl="1" indent="-457200">
              <a:lnSpc>
                <a:spcPct val="150000"/>
              </a:lnSpc>
              <a:buFont typeface="Wingdings" panose="05000000000000000000" pitchFamily="2" charset="2"/>
              <a:buChar char="§"/>
            </a:pPr>
            <a:r>
              <a:rPr lang="en-IN" sz="2800" dirty="0" smtClean="0">
                <a:latin typeface="Times New Roman" panose="02020603050405020304" pitchFamily="18" charset="0"/>
                <a:cs typeface="Times New Roman" panose="02020603050405020304" pitchFamily="18" charset="0"/>
              </a:rPr>
              <a:t>Division- </a:t>
            </a:r>
            <a:r>
              <a:rPr lang="en-IN" sz="2800" dirty="0" err="1" smtClean="0">
                <a:latin typeface="Times New Roman" panose="02020603050405020304" pitchFamily="18" charset="0"/>
                <a:cs typeface="Times New Roman" panose="02020603050405020304" pitchFamily="18" charset="0"/>
              </a:rPr>
              <a:t>Gnetophyta</a:t>
            </a:r>
            <a:r>
              <a:rPr lang="en-IN" sz="2800" dirty="0" smtClean="0">
                <a:latin typeface="Times New Roman" panose="02020603050405020304" pitchFamily="18" charset="0"/>
                <a:cs typeface="Times New Roman" panose="02020603050405020304" pitchFamily="18" charset="0"/>
              </a:rPr>
              <a:t>  </a:t>
            </a:r>
          </a:p>
          <a:p>
            <a:pPr lvl="1">
              <a:lnSpc>
                <a:spcPct val="150000"/>
              </a:lnSpc>
            </a:pPr>
            <a:r>
              <a:rPr lang="en-IN" sz="2800" dirty="0" smtClean="0">
                <a:latin typeface="Times New Roman" panose="02020603050405020304" pitchFamily="18" charset="0"/>
                <a:cs typeface="Times New Roman" panose="02020603050405020304" pitchFamily="18" charset="0"/>
              </a:rPr>
              <a:t>■ Class- </a:t>
            </a:r>
            <a:r>
              <a:rPr lang="en-IN" sz="2800" dirty="0" err="1" smtClean="0">
                <a:latin typeface="Times New Roman" panose="02020603050405020304" pitchFamily="18" charset="0"/>
                <a:cs typeface="Times New Roman" panose="02020603050405020304" pitchFamily="18" charset="0"/>
              </a:rPr>
              <a:t>Gnetopsida</a:t>
            </a:r>
            <a:r>
              <a:rPr lang="en-IN" sz="2800" dirty="0" smtClean="0">
                <a:latin typeface="Times New Roman" panose="02020603050405020304" pitchFamily="18" charset="0"/>
                <a:cs typeface="Times New Roman" panose="02020603050405020304" pitchFamily="18" charset="0"/>
              </a:rPr>
              <a:t> </a:t>
            </a:r>
          </a:p>
          <a:p>
            <a:pPr lvl="1">
              <a:lnSpc>
                <a:spcPct val="150000"/>
              </a:lnSpc>
            </a:pPr>
            <a:r>
              <a:rPr lang="en-IN" sz="2800" dirty="0" smtClean="0">
                <a:latin typeface="Times New Roman" panose="02020603050405020304" pitchFamily="18" charset="0"/>
                <a:cs typeface="Times New Roman" panose="02020603050405020304" pitchFamily="18" charset="0"/>
              </a:rPr>
              <a:t>■ Order- </a:t>
            </a:r>
            <a:r>
              <a:rPr lang="en-IN" sz="2800" dirty="0" err="1" smtClean="0">
                <a:latin typeface="Times New Roman" panose="02020603050405020304" pitchFamily="18" charset="0"/>
                <a:cs typeface="Times New Roman" panose="02020603050405020304" pitchFamily="18" charset="0"/>
              </a:rPr>
              <a:t>Gnetales</a:t>
            </a:r>
            <a:endParaRPr lang="en-IN" sz="2800" dirty="0" smtClean="0">
              <a:latin typeface="Times New Roman" panose="02020603050405020304" pitchFamily="18" charset="0"/>
              <a:cs typeface="Times New Roman" panose="02020603050405020304" pitchFamily="18" charset="0"/>
            </a:endParaRPr>
          </a:p>
          <a:p>
            <a:pPr lvl="1">
              <a:lnSpc>
                <a:spcPct val="150000"/>
              </a:lnSpc>
            </a:pPr>
            <a:r>
              <a:rPr lang="en-IN" sz="2800" dirty="0" smtClean="0">
                <a:latin typeface="Times New Roman" panose="02020603050405020304" pitchFamily="18" charset="0"/>
                <a:cs typeface="Times New Roman" panose="02020603050405020304" pitchFamily="18" charset="0"/>
              </a:rPr>
              <a:t> ■ Family- </a:t>
            </a:r>
            <a:r>
              <a:rPr lang="en-IN" sz="2800" dirty="0" err="1" smtClean="0">
                <a:latin typeface="Times New Roman" panose="02020603050405020304" pitchFamily="18" charset="0"/>
                <a:cs typeface="Times New Roman" panose="02020603050405020304" pitchFamily="18" charset="0"/>
              </a:rPr>
              <a:t>Gnetacceae</a:t>
            </a:r>
            <a:r>
              <a:rPr lang="en-IN" sz="2800" dirty="0" smtClean="0">
                <a:latin typeface="Times New Roman" panose="02020603050405020304" pitchFamily="18" charset="0"/>
                <a:cs typeface="Times New Roman" panose="02020603050405020304" pitchFamily="18" charset="0"/>
              </a:rPr>
              <a:t> </a:t>
            </a:r>
          </a:p>
          <a:p>
            <a:pPr lvl="1">
              <a:lnSpc>
                <a:spcPct val="150000"/>
              </a:lnSpc>
            </a:pPr>
            <a:r>
              <a:rPr lang="en-IN" sz="2800" dirty="0" smtClean="0">
                <a:latin typeface="Times New Roman" panose="02020603050405020304" pitchFamily="18" charset="0"/>
                <a:cs typeface="Times New Roman" panose="02020603050405020304" pitchFamily="18" charset="0"/>
              </a:rPr>
              <a:t>■ Genus- </a:t>
            </a:r>
            <a:r>
              <a:rPr lang="en-IN" sz="2800" dirty="0" err="1" smtClean="0">
                <a:latin typeface="Times New Roman" panose="02020603050405020304" pitchFamily="18" charset="0"/>
                <a:cs typeface="Times New Roman" panose="02020603050405020304" pitchFamily="18" charset="0"/>
              </a:rPr>
              <a:t>Gnetum</a:t>
            </a:r>
            <a:endParaRPr lang="en-IN"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5679141" y="228164"/>
            <a:ext cx="6096000" cy="6524863"/>
          </a:xfrm>
          <a:prstGeom prst="rect">
            <a:avLst/>
          </a:prstGeom>
        </p:spPr>
        <p:txBody>
          <a:bodyPr>
            <a:spAutoFit/>
          </a:bodyPr>
          <a:lstStyle/>
          <a:p>
            <a:r>
              <a:rPr lang="en-US" sz="4000" b="1" dirty="0" smtClean="0">
                <a:latin typeface="Times New Roman" panose="02020603050405020304" pitchFamily="18" charset="0"/>
                <a:cs typeface="Times New Roman" panose="02020603050405020304" pitchFamily="18" charset="0"/>
              </a:rPr>
              <a:t>■ Distribution and habit</a:t>
            </a:r>
          </a:p>
          <a:p>
            <a:pPr>
              <a:lnSpc>
                <a:spcPct val="150000"/>
              </a:lnSpc>
            </a:pPr>
            <a:r>
              <a:rPr lang="en-US" sz="2800" dirty="0" smtClean="0">
                <a:latin typeface="Times New Roman" panose="02020603050405020304" pitchFamily="18" charset="0"/>
                <a:cs typeface="Times New Roman" panose="02020603050405020304" pitchFamily="18" charset="0"/>
              </a:rPr>
              <a:t> ■ It consists of thirty species, widely distributed in the tropical and sub-tropical zones of the world.</a:t>
            </a:r>
          </a:p>
          <a:p>
            <a:pPr>
              <a:lnSpc>
                <a:spcPct val="150000"/>
              </a:lnSpc>
            </a:pPr>
            <a:r>
              <a:rPr lang="en-US" sz="2800" dirty="0" smtClean="0">
                <a:latin typeface="Times New Roman" panose="02020603050405020304" pitchFamily="18" charset="0"/>
                <a:cs typeface="Times New Roman" panose="02020603050405020304" pitchFamily="18" charset="0"/>
              </a:rPr>
              <a:t> ■ Most of the species are lianas.</a:t>
            </a:r>
          </a:p>
          <a:p>
            <a:pPr>
              <a:lnSpc>
                <a:spcPct val="150000"/>
              </a:lnSpc>
            </a:pPr>
            <a:r>
              <a:rPr lang="en-US" sz="2800" dirty="0" smtClean="0">
                <a:latin typeface="Times New Roman" panose="02020603050405020304" pitchFamily="18" charset="0"/>
                <a:cs typeface="Times New Roman" panose="02020603050405020304" pitchFamily="18" charset="0"/>
              </a:rPr>
              <a:t> ■ Common Indian species: G. </a:t>
            </a:r>
            <a:r>
              <a:rPr lang="en-US" sz="2800" dirty="0" err="1" smtClean="0">
                <a:latin typeface="Times New Roman" panose="02020603050405020304" pitchFamily="18" charset="0"/>
                <a:cs typeface="Times New Roman" panose="02020603050405020304" pitchFamily="18" charset="0"/>
              </a:rPr>
              <a:t>ula</a:t>
            </a:r>
            <a:r>
              <a:rPr lang="en-US" sz="2800" dirty="0" smtClean="0">
                <a:latin typeface="Times New Roman" panose="02020603050405020304" pitchFamily="18" charset="0"/>
                <a:cs typeface="Times New Roman" panose="02020603050405020304" pitchFamily="18" charset="0"/>
              </a:rPr>
              <a:t>,</a:t>
            </a:r>
          </a:p>
          <a:p>
            <a:pPr lvl="4">
              <a:lnSpc>
                <a:spcPct val="150000"/>
              </a:lnSpc>
            </a:pPr>
            <a:r>
              <a:rPr lang="en-US" sz="2800" dirty="0" smtClean="0">
                <a:latin typeface="Times New Roman" panose="02020603050405020304" pitchFamily="18" charset="0"/>
                <a:cs typeface="Times New Roman" panose="02020603050405020304" pitchFamily="18" charset="0"/>
              </a:rPr>
              <a:t> ■ G. </a:t>
            </a:r>
            <a:r>
              <a:rPr lang="en-US" sz="2800" dirty="0" err="1" smtClean="0">
                <a:latin typeface="Times New Roman" panose="02020603050405020304" pitchFamily="18" charset="0"/>
                <a:cs typeface="Times New Roman" panose="02020603050405020304" pitchFamily="18" charset="0"/>
              </a:rPr>
              <a:t>gnemon</a:t>
            </a:r>
            <a:r>
              <a:rPr lang="en-US" sz="2800" dirty="0" smtClean="0">
                <a:latin typeface="Times New Roman" panose="02020603050405020304" pitchFamily="18" charset="0"/>
                <a:cs typeface="Times New Roman" panose="02020603050405020304" pitchFamily="18" charset="0"/>
              </a:rPr>
              <a:t>, </a:t>
            </a:r>
          </a:p>
          <a:p>
            <a:pPr lvl="4">
              <a:lnSpc>
                <a:spcPct val="150000"/>
              </a:lnSpc>
            </a:pPr>
            <a:r>
              <a:rPr lang="en-US" sz="2800" dirty="0" smtClean="0">
                <a:latin typeface="Times New Roman" panose="02020603050405020304" pitchFamily="18" charset="0"/>
                <a:cs typeface="Times New Roman" panose="02020603050405020304" pitchFamily="18" charset="0"/>
              </a:rPr>
              <a:t> ■ G. </a:t>
            </a:r>
            <a:r>
              <a:rPr lang="en-US" sz="2800" dirty="0" err="1" smtClean="0">
                <a:latin typeface="Times New Roman" panose="02020603050405020304" pitchFamily="18" charset="0"/>
                <a:cs typeface="Times New Roman" panose="02020603050405020304" pitchFamily="18" charset="0"/>
              </a:rPr>
              <a:t>latifolium</a:t>
            </a:r>
            <a:r>
              <a:rPr lang="en-US" sz="2800" dirty="0" smtClean="0">
                <a:latin typeface="Times New Roman" panose="02020603050405020304" pitchFamily="18" charset="0"/>
                <a:cs typeface="Times New Roman" panose="02020603050405020304" pitchFamily="18" charset="0"/>
              </a:rPr>
              <a:t>,</a:t>
            </a:r>
          </a:p>
          <a:p>
            <a:pPr lvl="4">
              <a:lnSpc>
                <a:spcPct val="150000"/>
              </a:lnSpc>
            </a:pPr>
            <a:r>
              <a:rPr lang="en-US" sz="2800" dirty="0" smtClean="0">
                <a:latin typeface="Times New Roman" panose="02020603050405020304" pitchFamily="18" charset="0"/>
                <a:cs typeface="Times New Roman" panose="02020603050405020304" pitchFamily="18" charset="0"/>
              </a:rPr>
              <a:t> ■ G. </a:t>
            </a:r>
            <a:r>
              <a:rPr lang="en-US" sz="2800" dirty="0" err="1" smtClean="0">
                <a:latin typeface="Times New Roman" panose="02020603050405020304" pitchFamily="18" charset="0"/>
                <a:cs typeface="Times New Roman" panose="02020603050405020304" pitchFamily="18" charset="0"/>
              </a:rPr>
              <a:t>montanum</a:t>
            </a:r>
            <a:r>
              <a:rPr lang="en-US" sz="2800" dirty="0" smtClean="0">
                <a:latin typeface="Times New Roman" panose="02020603050405020304" pitchFamily="18" charset="0"/>
                <a:cs typeface="Times New Roman" panose="02020603050405020304" pitchFamily="18" charset="0"/>
              </a:rPr>
              <a:t>,</a:t>
            </a:r>
          </a:p>
          <a:p>
            <a:pPr lvl="4">
              <a:lnSpc>
                <a:spcPct val="150000"/>
              </a:lnSpc>
            </a:pPr>
            <a:r>
              <a:rPr lang="en-US" sz="2800" dirty="0" smtClean="0">
                <a:latin typeface="Times New Roman" panose="02020603050405020304" pitchFamily="18" charset="0"/>
                <a:cs typeface="Times New Roman" panose="02020603050405020304" pitchFamily="18" charset="0"/>
              </a:rPr>
              <a:t> ■ G. </a:t>
            </a:r>
            <a:r>
              <a:rPr lang="en-US" sz="2800" dirty="0" err="1" smtClean="0">
                <a:latin typeface="Times New Roman" panose="02020603050405020304" pitchFamily="18" charset="0"/>
                <a:cs typeface="Times New Roman" panose="02020603050405020304" pitchFamily="18" charset="0"/>
              </a:rPr>
              <a:t>contractum</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74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176" y="0"/>
            <a:ext cx="11551023" cy="2369880"/>
          </a:xfrm>
          <a:prstGeom prst="rect">
            <a:avLst/>
          </a:prstGeom>
        </p:spPr>
        <p:txBody>
          <a:bodyPr wrap="square">
            <a:spAutoFit/>
          </a:bodyPr>
          <a:lstStyle/>
          <a:p>
            <a:pPr algn="just" fontAlgn="base">
              <a:spcAft>
                <a:spcPts val="0"/>
              </a:spcAft>
            </a:pPr>
            <a:r>
              <a:rPr lang="en-IN"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Distribution </a:t>
            </a:r>
            <a:r>
              <a:rPr lang="en-I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of </a:t>
            </a:r>
            <a:r>
              <a:rPr lang="en-I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1440"/>
              </a:spcAft>
            </a:pP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represented by about 40 species is confined to the tropical and humid regions of the world. Nearly all species, except G.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microcarpum</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occur below an altitude of 1500 metres. Five species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contractum</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G.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gnemon</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G.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montanum</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G.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ula</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and G.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latifolium</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have been reported from India (Fig. 13.1).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ula</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is the most commonly occurring species of India.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36177" y="2308324"/>
            <a:ext cx="11551023" cy="4826962"/>
          </a:xfrm>
          <a:prstGeom prst="rect">
            <a:avLst/>
          </a:prstGeom>
        </p:spPr>
        <p:txBody>
          <a:bodyPr wrap="square">
            <a:spAutoFit/>
          </a:bodyPr>
          <a:lstStyle/>
          <a:p>
            <a:pPr algn="just" fontAlgn="base">
              <a:lnSpc>
                <a:spcPts val="1800"/>
              </a:lnSpc>
              <a:spcAft>
                <a:spcPts val="0"/>
              </a:spcAft>
            </a:pP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According to Bhardwaj (1957) various species of </a:t>
            </a: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occur in India in the following regions: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0"/>
              </a:spcAft>
            </a:pP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ula</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1440"/>
              </a:spcAft>
            </a:pP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It is a woody climber having branches with swollen nodes. It is found in Western Ghats near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Khandala</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forests of Kerala,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Nilgiris</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Godawari</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district of Andhra Pradesh and Orissa.</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0"/>
              </a:spcAft>
            </a:pP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contractum</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0"/>
              </a:spcAft>
            </a:pP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1440"/>
              </a:spcAft>
            </a:pP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scandent</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shrub growing in Kerala,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Nilgiri</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Hills and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Coonoor</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in Tamil Nadu.</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0"/>
              </a:spcAft>
            </a:pP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gnemon</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1440"/>
              </a:spcAft>
            </a:pP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 shrubby plant found in Assam (Naga-Hills,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Golaghat</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IN" sz="24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Sibsagar</a:t>
            </a: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0"/>
              </a:spcAft>
            </a:pP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montanum</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1440"/>
              </a:spcAft>
            </a:pPr>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 climber with smooth, slender branches, swollen at the nodes. It is found in Assam, Sikkim and parts of Orissa.</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0"/>
              </a:spcAft>
            </a:pP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latifolium</a:t>
            </a:r>
            <a:r>
              <a:rPr lang="en-IN" sz="2400" b="1"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IN" sz="24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 climber found in Andaman and Nicobar Islands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8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94" y="322729"/>
            <a:ext cx="11255188" cy="6535271"/>
          </a:xfrm>
          <a:prstGeom prst="rect">
            <a:avLst/>
          </a:prstGeom>
        </p:spPr>
      </p:pic>
    </p:spTree>
    <p:extLst>
      <p:ext uri="{BB962C8B-B14F-4D97-AF65-F5344CB8AC3E}">
        <p14:creationId xmlns:p14="http://schemas.microsoft.com/office/powerpoint/2010/main" val="66092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2192000" cy="7786747"/>
          </a:xfrm>
          <a:prstGeom prst="rect">
            <a:avLst/>
          </a:prstGeom>
        </p:spPr>
        <p:txBody>
          <a:bodyPr wrap="square">
            <a:spAutoFit/>
          </a:bodyPr>
          <a:lstStyle/>
          <a:p>
            <a:pPr algn="ctr" fontAlgn="base">
              <a:spcAft>
                <a:spcPts val="1440"/>
              </a:spcAft>
            </a:pPr>
            <a:r>
              <a:rPr lang="en-US" sz="3600" b="1" dirty="0" smtClean="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Leaf Anatomy</a:t>
            </a:r>
            <a:endParaRPr lang="en-IN" sz="3600" b="1" dirty="0" smtClean="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fontAlgn="base">
              <a:spcAft>
                <a:spcPts val="1440"/>
              </a:spcAft>
              <a:buFont typeface="Arial" panose="020B0604020202020204" pitchFamily="34" charset="0"/>
              <a:buChar char="•"/>
            </a:pPr>
            <a:r>
              <a:rPr lang="en-IN" sz="2800" dirty="0" smtClean="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Internally</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err="1">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Gnetum</a:t>
            </a:r>
            <a:r>
              <a:rPr lang="en-IN" sz="28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leaves also resemble with a dicot leaf. It is bounded by a layer of thickly circularized epidermis on both the surfaces. Stomata are distributed all over the lower surface except on the veins. The mesophyll is differentiated generally into a single-layered palisade and a well-developed spongy parenchyma</a:t>
            </a:r>
            <a:r>
              <a:rPr lang="en-IN" sz="2800" dirty="0" smtClean="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fontAlgn="base">
              <a:spcAft>
                <a:spcPts val="1440"/>
              </a:spcAft>
              <a:buFont typeface="Arial" panose="020B0604020202020204" pitchFamily="34" charset="0"/>
              <a:buChar char="•"/>
            </a:pPr>
            <a:r>
              <a:rPr lang="en-IN" sz="2800" dirty="0" smtClean="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Many </a:t>
            </a:r>
            <a:r>
              <a:rPr lang="en-IN" sz="2800" dirty="0" err="1">
                <a:latin typeface="Times New Roman" panose="02020603050405020304" pitchFamily="18" charset="0"/>
                <a:cs typeface="Times New Roman" panose="02020603050405020304" pitchFamily="18" charset="0"/>
              </a:rPr>
              <a:t>stellately</a:t>
            </a:r>
            <a:r>
              <a:rPr lang="en-IN" sz="2800" dirty="0">
                <a:latin typeface="Times New Roman" panose="02020603050405020304" pitchFamily="18" charset="0"/>
                <a:cs typeface="Times New Roman" panose="02020603050405020304" pitchFamily="18" charset="0"/>
              </a:rPr>
              <a:t> branched </a:t>
            </a:r>
            <a:r>
              <a:rPr lang="en-IN" sz="2800" dirty="0" err="1">
                <a:latin typeface="Times New Roman" panose="02020603050405020304" pitchFamily="18" charset="0"/>
                <a:cs typeface="Times New Roman" panose="02020603050405020304" pitchFamily="18" charset="0"/>
              </a:rPr>
              <a:t>sclereids</a:t>
            </a:r>
            <a:r>
              <a:rPr lang="en-IN" sz="2800" dirty="0">
                <a:latin typeface="Times New Roman" panose="02020603050405020304" pitchFamily="18" charset="0"/>
                <a:cs typeface="Times New Roman" panose="02020603050405020304" pitchFamily="18" charset="0"/>
              </a:rPr>
              <a:t> are present near the lower epidermis in the spongy parenchyma. Many stone cells and latex tubes are present in the midrib region of the leaf</a:t>
            </a:r>
            <a:r>
              <a:rPr lang="en-IN" sz="2800" dirty="0" smtClean="0">
                <a:latin typeface="Times New Roman" panose="02020603050405020304" pitchFamily="18" charset="0"/>
                <a:cs typeface="Times New Roman" panose="02020603050405020304" pitchFamily="18" charset="0"/>
              </a:rPr>
              <a:t>.</a:t>
            </a:r>
          </a:p>
          <a:p>
            <a:pPr marL="457200" indent="-457200" algn="just" fontAlgn="base">
              <a:spcAft>
                <a:spcPts val="1440"/>
              </a:spcAf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Several vascular bundles in the form of an arch or curve are present in the prominent midrib region (Fig. 13.9). A ring of thick-walled stone cells is present just outside the phloem. Each vascular bundle is conjoint and collateral.</a:t>
            </a:r>
          </a:p>
          <a:p>
            <a:pPr marL="457200" indent="-457200" algn="just" fontAlgn="base">
              <a:spcAft>
                <a:spcPts val="1440"/>
              </a:spcAf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The xylem consists of </a:t>
            </a:r>
            <a:r>
              <a:rPr lang="en-IN" sz="2800" dirty="0" err="1">
                <a:latin typeface="Times New Roman" panose="02020603050405020304" pitchFamily="18" charset="0"/>
                <a:cs typeface="Times New Roman" panose="02020603050405020304" pitchFamily="18" charset="0"/>
              </a:rPr>
              <a:t>tracheids</a:t>
            </a:r>
            <a:r>
              <a:rPr lang="en-IN" sz="2800" dirty="0">
                <a:latin typeface="Times New Roman" panose="02020603050405020304" pitchFamily="18" charset="0"/>
                <a:cs typeface="Times New Roman" panose="02020603050405020304" pitchFamily="18" charset="0"/>
              </a:rPr>
              <a:t>, vessels and xylem parenchyma while the phloem consists of sieve cells and phloem parenchyma.</a:t>
            </a:r>
          </a:p>
          <a:p>
            <a:pPr fontAlgn="base">
              <a:lnSpc>
                <a:spcPts val="1800"/>
              </a:lnSpc>
              <a:spcAft>
                <a:spcPts val="1440"/>
              </a:spcAft>
            </a:pPr>
            <a:endParaRPr lang="en-IN" dirty="0"/>
          </a:p>
          <a:p>
            <a:pPr fontAlgn="base">
              <a:lnSpc>
                <a:spcPts val="1800"/>
              </a:lnSpc>
              <a:spcAft>
                <a:spcPts val="144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431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netum Upper and Lower T.S. Lea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036" y="107576"/>
            <a:ext cx="10192870" cy="6454589"/>
          </a:xfrm>
          <a:prstGeom prst="rect">
            <a:avLst/>
          </a:prstGeom>
          <a:noFill/>
          <a:ln>
            <a:noFill/>
          </a:ln>
        </p:spPr>
      </p:pic>
    </p:spTree>
    <p:extLst>
      <p:ext uri="{BB962C8B-B14F-4D97-AF65-F5344CB8AC3E}">
        <p14:creationId xmlns:p14="http://schemas.microsoft.com/office/powerpoint/2010/main" val="3927304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2182</Words>
  <Application>Microsoft Office PowerPoint</Application>
  <PresentationFormat>Widescreen</PresentationFormat>
  <Paragraphs>132</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Black</vt:lpstr>
      <vt:lpstr>Calibri</vt:lpstr>
      <vt:lpstr>Calibri Light</vt:lpstr>
      <vt:lpstr>Georgia</vt:lpstr>
      <vt:lpstr>Times New Roman</vt:lpstr>
      <vt:lpstr>Wingdings</vt:lpstr>
      <vt:lpstr>Office Theme</vt:lpstr>
      <vt:lpstr>Life History of Gnetum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Cycle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Habibur Rahman</cp:lastModifiedBy>
  <cp:revision>27</cp:revision>
  <dcterms:created xsi:type="dcterms:W3CDTF">2021-06-20T06:28:02Z</dcterms:created>
  <dcterms:modified xsi:type="dcterms:W3CDTF">2021-06-21T09:04:42Z</dcterms:modified>
</cp:coreProperties>
</file>