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57" r:id="rId5"/>
    <p:sldId id="263" r:id="rId6"/>
    <p:sldId id="265" r:id="rId7"/>
    <p:sldId id="259" r:id="rId8"/>
    <p:sldId id="268" r:id="rId9"/>
    <p:sldId id="274" r:id="rId10"/>
    <p:sldId id="266" r:id="rId11"/>
    <p:sldId id="276" r:id="rId12"/>
    <p:sldId id="269" r:id="rId13"/>
    <p:sldId id="270" r:id="rId14"/>
    <p:sldId id="271" r:id="rId15"/>
    <p:sldId id="277" r:id="rId16"/>
    <p:sldId id="273"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763D-5585-480B-84D7-900A21B0D9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932998B-DAF4-4F14-87FF-E7750896B8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EEC1873-D58D-422D-B2EB-BA5B5AC5CEBC}"/>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FE0D37C6-B1BB-41C9-A4B6-024FF75655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8771739-E52C-43FE-8C6D-39329CBF1580}"/>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360187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CECCC-7B3F-4A83-83E4-052871846AF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750535E-6713-41C3-AAC9-9758A2ED9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237E22-D486-413A-9D45-D7105F3A771A}"/>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8D79A655-E6EF-4C05-BABA-56127327342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D29963F-4940-4E52-9CE2-C0972B8D9489}"/>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418775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0A544-DC8E-4879-BAF9-C69061029C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6D993DB-4BB8-429D-9571-46FB6547D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3E4235-18E9-4AA4-8134-D8517ABCBE0A}"/>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4F0BA105-8B10-48B9-BFA3-1C60B05D087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41B449C-E344-4E75-8209-8234EBC8CE35}"/>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386358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4C72E-E4B7-4F43-BFC9-2619DAFA3C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ECDC9D1-5C2C-44A2-AF52-DF8663CA89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FB1F30-1A30-4882-B5CB-D823F8F50561}"/>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C930BF8D-D65B-4D9C-9AB8-238C7537F45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145EFBE-873D-4DF3-BAB1-493283C2DD26}"/>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229030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E008-302F-4717-B521-32B0F05D07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C67E170-A33E-452F-8A7E-9B932AAA5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529766-A981-4372-A4AB-1D6598F9B397}"/>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D0B5989D-58CA-46C9-AB5D-28ED479B8D5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579F58-FA9D-4934-9131-1E821C7B4A92}"/>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313700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46BF2-73A4-40B7-A53E-C887DCA2946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7083B9-FD26-4375-8EB8-0235B115B9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9F92379-F680-4800-931A-EB7F1F0A3B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1BE7C62-F565-41A1-B8B4-38339DC66577}"/>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6" name="Footer Placeholder 5">
            <a:extLst>
              <a:ext uri="{FF2B5EF4-FFF2-40B4-BE49-F238E27FC236}">
                <a16:creationId xmlns:a16="http://schemas.microsoft.com/office/drawing/2014/main" id="{C008AD9F-40D6-4C1A-9813-F05AF941C62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8E25C9D-4991-4D0E-8AD7-ECDD74519ED3}"/>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266740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A4EEE-1533-43A4-9867-8034C49D6BF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DDA262-D97C-4578-9ABC-3C1C3E92C3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9B9937-931A-48CC-9F66-569CCBE424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DC1B048-C999-4A28-A1CC-EA4A46D1A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A9E283-8FC9-4DC0-807B-0A7A395D1D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8830802-4324-46C1-A22F-70F4B09F427C}"/>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8" name="Footer Placeholder 7">
            <a:extLst>
              <a:ext uri="{FF2B5EF4-FFF2-40B4-BE49-F238E27FC236}">
                <a16:creationId xmlns:a16="http://schemas.microsoft.com/office/drawing/2014/main" id="{7F1EE960-9DF7-4119-B1ED-1CAE0F3C6A6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8973BAA-1AB6-4F1D-BA17-C97989995AE1}"/>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386318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C19A-0567-4BE6-9373-924C61C401F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B296EDE-FCC9-44C1-AA4A-4904767DB1EB}"/>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4" name="Footer Placeholder 3">
            <a:extLst>
              <a:ext uri="{FF2B5EF4-FFF2-40B4-BE49-F238E27FC236}">
                <a16:creationId xmlns:a16="http://schemas.microsoft.com/office/drawing/2014/main" id="{C24209F7-F7E4-454B-9F87-F98AD084917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096D340-9B54-4A8B-A355-72AB59326704}"/>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140221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B6349C-1657-45C0-B5F5-77AF757A6CE4}"/>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3" name="Footer Placeholder 2">
            <a:extLst>
              <a:ext uri="{FF2B5EF4-FFF2-40B4-BE49-F238E27FC236}">
                <a16:creationId xmlns:a16="http://schemas.microsoft.com/office/drawing/2014/main" id="{F9BA78AD-2515-48EE-86ED-888471483CB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0F0AC2B-2F43-40E0-9DD3-08260A6A3DBE}"/>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973211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E80A-1F0A-49C9-A358-945DABBF3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76429E8-CD40-4CE2-879D-1D57D315BC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42496CA-9CA6-42DA-ACFA-024FB605B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D989B8-F7DA-496D-9EB4-CF0E63641300}"/>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6" name="Footer Placeholder 5">
            <a:extLst>
              <a:ext uri="{FF2B5EF4-FFF2-40B4-BE49-F238E27FC236}">
                <a16:creationId xmlns:a16="http://schemas.microsoft.com/office/drawing/2014/main" id="{69A7E727-4370-4AAB-A622-8080996B0A0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439B1B-E0FE-4608-9958-8789B1879E0E}"/>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379377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CBFED-6EB7-4ACF-8EF3-3381464C7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D8C1DA8-7870-4B6B-88A7-0D2E4B6D3B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67EC8C9-661F-4E20-8C56-46599F06A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7721C9-0CF5-4AFD-9946-DAFE30293D22}"/>
              </a:ext>
            </a:extLst>
          </p:cNvPr>
          <p:cNvSpPr>
            <a:spLocks noGrp="1"/>
          </p:cNvSpPr>
          <p:nvPr>
            <p:ph type="dt" sz="half" idx="10"/>
          </p:nvPr>
        </p:nvSpPr>
        <p:spPr/>
        <p:txBody>
          <a:bodyPr/>
          <a:lstStyle/>
          <a:p>
            <a:fld id="{FA622928-3200-4345-B55A-4E0B55036696}" type="datetimeFigureOut">
              <a:rPr lang="en-IN" smtClean="0"/>
              <a:t>09-07-2021</a:t>
            </a:fld>
            <a:endParaRPr lang="en-IN"/>
          </a:p>
        </p:txBody>
      </p:sp>
      <p:sp>
        <p:nvSpPr>
          <p:cNvPr id="6" name="Footer Placeholder 5">
            <a:extLst>
              <a:ext uri="{FF2B5EF4-FFF2-40B4-BE49-F238E27FC236}">
                <a16:creationId xmlns:a16="http://schemas.microsoft.com/office/drawing/2014/main" id="{B328CD57-300D-4476-9335-325BC0BE51A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7BE5499-F4AB-48AC-8470-CD25C073A202}"/>
              </a:ext>
            </a:extLst>
          </p:cNvPr>
          <p:cNvSpPr>
            <a:spLocks noGrp="1"/>
          </p:cNvSpPr>
          <p:nvPr>
            <p:ph type="sldNum" sz="quarter" idx="12"/>
          </p:nvPr>
        </p:nvSpPr>
        <p:spPr/>
        <p:txBody>
          <a:bodyPr/>
          <a:lstStyle/>
          <a:p>
            <a:fld id="{15FFC3D7-8DED-40ED-A21A-13BE59025AD5}" type="slidenum">
              <a:rPr lang="en-IN" smtClean="0"/>
              <a:t>‹#›</a:t>
            </a:fld>
            <a:endParaRPr lang="en-IN"/>
          </a:p>
        </p:txBody>
      </p:sp>
    </p:spTree>
    <p:extLst>
      <p:ext uri="{BB962C8B-B14F-4D97-AF65-F5344CB8AC3E}">
        <p14:creationId xmlns:p14="http://schemas.microsoft.com/office/powerpoint/2010/main" val="199282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85DA70-BB2F-4B1F-B5EA-9EF1CB282E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E2BC7D2-75E7-46E7-B60E-C044DD10F7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6DAA34-2D7B-4EA7-AADB-DF82DF7CE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22928-3200-4345-B55A-4E0B55036696}" type="datetimeFigureOut">
              <a:rPr lang="en-IN" smtClean="0"/>
              <a:t>09-07-2021</a:t>
            </a:fld>
            <a:endParaRPr lang="en-IN"/>
          </a:p>
        </p:txBody>
      </p:sp>
      <p:sp>
        <p:nvSpPr>
          <p:cNvPr id="5" name="Footer Placeholder 4">
            <a:extLst>
              <a:ext uri="{FF2B5EF4-FFF2-40B4-BE49-F238E27FC236}">
                <a16:creationId xmlns:a16="http://schemas.microsoft.com/office/drawing/2014/main" id="{46F776CB-7F38-4E74-9763-09CDBAD3EA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67DA4A5-79E8-4247-8E93-F19A9592D5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FC3D7-8DED-40ED-A21A-13BE59025AD5}" type="slidenum">
              <a:rPr lang="en-IN" smtClean="0"/>
              <a:t>‹#›</a:t>
            </a:fld>
            <a:endParaRPr lang="en-IN"/>
          </a:p>
        </p:txBody>
      </p:sp>
    </p:spTree>
    <p:extLst>
      <p:ext uri="{BB962C8B-B14F-4D97-AF65-F5344CB8AC3E}">
        <p14:creationId xmlns:p14="http://schemas.microsoft.com/office/powerpoint/2010/main" val="526876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4247F-CD42-465A-8FBD-12D77F20FA64}"/>
              </a:ext>
            </a:extLst>
          </p:cNvPr>
          <p:cNvSpPr>
            <a:spLocks noGrp="1"/>
          </p:cNvSpPr>
          <p:nvPr>
            <p:ph type="ctrTitle"/>
          </p:nvPr>
        </p:nvSpPr>
        <p:spPr>
          <a:solidFill>
            <a:srgbClr val="00B0F0"/>
          </a:solidFill>
        </p:spPr>
        <p:txBody>
          <a:bodyPr/>
          <a:lstStyle/>
          <a:p>
            <a:r>
              <a:rPr lang="en-US" dirty="0"/>
              <a:t>Meristematic tissue</a:t>
            </a:r>
            <a:br>
              <a:rPr lang="en-US" dirty="0"/>
            </a:br>
            <a:r>
              <a:rPr lang="as-IN" dirty="0"/>
              <a:t>ভাজক কলা</a:t>
            </a:r>
            <a:endParaRPr lang="en-IN" dirty="0"/>
          </a:p>
        </p:txBody>
      </p:sp>
      <p:sp>
        <p:nvSpPr>
          <p:cNvPr id="3" name="Subtitle 2">
            <a:extLst>
              <a:ext uri="{FF2B5EF4-FFF2-40B4-BE49-F238E27FC236}">
                <a16:creationId xmlns:a16="http://schemas.microsoft.com/office/drawing/2014/main" id="{8E572AE9-552A-4DE1-950B-5B4311748B7F}"/>
              </a:ext>
            </a:extLst>
          </p:cNvPr>
          <p:cNvSpPr>
            <a:spLocks noGrp="1"/>
          </p:cNvSpPr>
          <p:nvPr>
            <p:ph type="subTitle" idx="1"/>
          </p:nvPr>
        </p:nvSpPr>
        <p:spPr>
          <a:solidFill>
            <a:schemeClr val="accent4">
              <a:lumMod val="60000"/>
              <a:lumOff val="40000"/>
            </a:schemeClr>
          </a:solidFill>
          <a:ln>
            <a:solidFill>
              <a:schemeClr val="accent1">
                <a:lumMod val="75000"/>
              </a:schemeClr>
            </a:solidFill>
          </a:ln>
        </p:spPr>
        <p:txBody>
          <a:bodyPr/>
          <a:lstStyle/>
          <a:p>
            <a:r>
              <a:rPr lang="en-US" dirty="0"/>
              <a:t>Pinaki Kr. Rabha</a:t>
            </a:r>
            <a:endParaRPr lang="en-IN" dirty="0"/>
          </a:p>
        </p:txBody>
      </p:sp>
    </p:spTree>
    <p:extLst>
      <p:ext uri="{BB962C8B-B14F-4D97-AF65-F5344CB8AC3E}">
        <p14:creationId xmlns:p14="http://schemas.microsoft.com/office/powerpoint/2010/main" val="929672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7D103B-C515-4091-B0E6-D1DABBA721BD}"/>
              </a:ext>
            </a:extLst>
          </p:cNvPr>
          <p:cNvSpPr>
            <a:spLocks noGrp="1"/>
          </p:cNvSpPr>
          <p:nvPr>
            <p:ph idx="1"/>
          </p:nvPr>
        </p:nvSpPr>
        <p:spPr>
          <a:xfrm>
            <a:off x="838200" y="1269507"/>
            <a:ext cx="10515600" cy="4907456"/>
          </a:xfrm>
        </p:spPr>
        <p:txBody>
          <a:bodyPr>
            <a:normAutofit/>
          </a:bodyPr>
          <a:lstStyle/>
          <a:p>
            <a:pPr marL="0" indent="0" algn="just">
              <a:buNone/>
            </a:pPr>
            <a:r>
              <a:rPr lang="en-US" sz="2200" dirty="0">
                <a:solidFill>
                  <a:srgbClr val="FF0000"/>
                </a:solidFill>
              </a:rPr>
              <a:t>B. Based on the position on the plant body:</a:t>
            </a:r>
          </a:p>
          <a:p>
            <a:pPr marL="514350" indent="-514350" algn="just">
              <a:buAutoNum type="arabicPeriod"/>
            </a:pPr>
            <a:r>
              <a:rPr lang="en-US" sz="2200" dirty="0">
                <a:highlight>
                  <a:srgbClr val="00FF00"/>
                </a:highlight>
              </a:rPr>
              <a:t>Apical meristem: </a:t>
            </a:r>
            <a:r>
              <a:rPr lang="as-IN" sz="2200" dirty="0">
                <a:highlight>
                  <a:srgbClr val="00FF00"/>
                </a:highlight>
              </a:rPr>
              <a:t>অগ্ৰস্থ ভাজক কলা </a:t>
            </a:r>
            <a:endParaRPr lang="en-US" sz="2200" dirty="0">
              <a:highlight>
                <a:srgbClr val="00FF00"/>
              </a:highlight>
            </a:endParaRPr>
          </a:p>
          <a:p>
            <a:pPr marL="0" indent="0" algn="just">
              <a:buNone/>
            </a:pPr>
            <a:r>
              <a:rPr lang="en-US" sz="2200" b="0" i="0" dirty="0">
                <a:effectLst/>
                <a:latin typeface="Georgia" panose="02040502050405020303" pitchFamily="18" charset="0"/>
              </a:rPr>
              <a:t>Apical meristems occur at the apices of the stems, roots, main and lateral, of the vascular plants. Growth in length of the axis is entirely due to their activities; so they are also called growing points. The initiating cells may be solitary or in groups.</a:t>
            </a:r>
          </a:p>
          <a:p>
            <a:pPr marL="0" indent="0" algn="just">
              <a:buNone/>
            </a:pPr>
            <a:r>
              <a:rPr lang="en-IN" sz="2200" dirty="0"/>
              <a:t>The apical meristem of the root and stem can be classified into three different regions-</a:t>
            </a:r>
          </a:p>
          <a:p>
            <a:pPr marL="571500" indent="-571500" algn="just">
              <a:buAutoNum type="romanLcPeriod"/>
            </a:pPr>
            <a:r>
              <a:rPr lang="en-IN" sz="2200" dirty="0"/>
              <a:t>dermatogen- the outermost layer single cell in thickness that gives rise to epidermis in stem and </a:t>
            </a:r>
            <a:r>
              <a:rPr lang="en-IN" sz="2200" dirty="0" err="1"/>
              <a:t>epiblema</a:t>
            </a:r>
            <a:r>
              <a:rPr lang="en-IN" sz="2200" dirty="0"/>
              <a:t> of the root.</a:t>
            </a:r>
          </a:p>
          <a:p>
            <a:pPr marL="571500" indent="-571500" algn="just">
              <a:buAutoNum type="romanLcPeriod"/>
            </a:pPr>
            <a:r>
              <a:rPr lang="en-IN" sz="2200" dirty="0"/>
              <a:t>Periblem- it gives rise to hypodermis, general cortex and endodermis in dicot whereas in monocot only cortex.</a:t>
            </a:r>
          </a:p>
          <a:p>
            <a:pPr marL="571500" indent="-571500" algn="just">
              <a:buAutoNum type="romanLcPeriod"/>
            </a:pPr>
            <a:r>
              <a:rPr lang="en-IN" sz="2200" dirty="0" err="1"/>
              <a:t>Plerome</a:t>
            </a:r>
            <a:r>
              <a:rPr lang="en-IN" sz="2200" dirty="0"/>
              <a:t>: it is the central region of the stem and is divided into pericycle, vascular bundles, pith and medullary rays.</a:t>
            </a:r>
          </a:p>
          <a:p>
            <a:pPr marL="571500" indent="-571500" algn="just">
              <a:buAutoNum type="romanLcPeriod"/>
            </a:pPr>
            <a:endParaRPr lang="en-IN" sz="2200" dirty="0"/>
          </a:p>
        </p:txBody>
      </p:sp>
    </p:spTree>
    <p:extLst>
      <p:ext uri="{BB962C8B-B14F-4D97-AF65-F5344CB8AC3E}">
        <p14:creationId xmlns:p14="http://schemas.microsoft.com/office/powerpoint/2010/main" val="873791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17E22EE-EC09-48E7-AB5F-E43C8883F8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6342" y="124287"/>
            <a:ext cx="8229600" cy="6640497"/>
          </a:xfrm>
        </p:spPr>
      </p:pic>
    </p:spTree>
    <p:extLst>
      <p:ext uri="{BB962C8B-B14F-4D97-AF65-F5344CB8AC3E}">
        <p14:creationId xmlns:p14="http://schemas.microsoft.com/office/powerpoint/2010/main" val="3501408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5AB3B9-8F07-4967-AD3B-C372C8838065}"/>
              </a:ext>
            </a:extLst>
          </p:cNvPr>
          <p:cNvSpPr>
            <a:spLocks noGrp="1"/>
          </p:cNvSpPr>
          <p:nvPr>
            <p:ph idx="1"/>
          </p:nvPr>
        </p:nvSpPr>
        <p:spPr/>
        <p:txBody>
          <a:bodyPr/>
          <a:lstStyle/>
          <a:p>
            <a:pPr marL="0" indent="0">
              <a:buNone/>
            </a:pPr>
            <a:r>
              <a:rPr lang="en-US" dirty="0"/>
              <a:t>2. </a:t>
            </a:r>
            <a:r>
              <a:rPr lang="en-US" dirty="0">
                <a:highlight>
                  <a:srgbClr val="00FF00"/>
                </a:highlight>
              </a:rPr>
              <a:t>Intercalary meristem: </a:t>
            </a:r>
            <a:r>
              <a:rPr lang="as-IN" dirty="0">
                <a:highlight>
                  <a:srgbClr val="00FF00"/>
                </a:highlight>
              </a:rPr>
              <a:t>নিবেশিত</a:t>
            </a:r>
            <a:r>
              <a:rPr lang="en-US" dirty="0">
                <a:highlight>
                  <a:srgbClr val="00FF00"/>
                </a:highlight>
              </a:rPr>
              <a:t> </a:t>
            </a:r>
            <a:r>
              <a:rPr lang="as-IN" dirty="0">
                <a:highlight>
                  <a:srgbClr val="00FF00"/>
                </a:highlight>
              </a:rPr>
              <a:t>ভাজক কলা </a:t>
            </a:r>
            <a:endParaRPr lang="en-US" dirty="0">
              <a:highlight>
                <a:srgbClr val="00FF00"/>
              </a:highlight>
            </a:endParaRPr>
          </a:p>
          <a:p>
            <a:pPr algn="just">
              <a:buFont typeface="Arial" panose="020B0604020202020204" pitchFamily="34" charset="0"/>
              <a:buChar char="•"/>
            </a:pPr>
            <a:r>
              <a:rPr lang="en-US" b="0" i="0" dirty="0">
                <a:solidFill>
                  <a:srgbClr val="333333"/>
                </a:solidFill>
                <a:effectLst/>
                <a:latin typeface="Roboto" panose="02000000000000000000" pitchFamily="2" charset="0"/>
              </a:rPr>
              <a:t>It is located in the leaves and internodes at the intercalary position.</a:t>
            </a:r>
          </a:p>
          <a:p>
            <a:pPr algn="just">
              <a:buFont typeface="Arial" panose="020B0604020202020204" pitchFamily="34" charset="0"/>
              <a:buChar char="•"/>
            </a:pPr>
            <a:r>
              <a:rPr lang="en-US" b="0" i="0" dirty="0">
                <a:solidFill>
                  <a:srgbClr val="333333"/>
                </a:solidFill>
                <a:effectLst/>
                <a:latin typeface="Roboto" panose="02000000000000000000" pitchFamily="2" charset="0"/>
              </a:rPr>
              <a:t>These help to increase the length of the internode.</a:t>
            </a:r>
          </a:p>
          <a:p>
            <a:pPr algn="just">
              <a:buFont typeface="Arial" panose="020B0604020202020204" pitchFamily="34" charset="0"/>
              <a:buChar char="•"/>
            </a:pPr>
            <a:r>
              <a:rPr lang="en-US" b="0" i="0" dirty="0">
                <a:solidFill>
                  <a:srgbClr val="333333"/>
                </a:solidFill>
                <a:effectLst/>
                <a:latin typeface="Roboto" panose="02000000000000000000" pitchFamily="2" charset="0"/>
              </a:rPr>
              <a:t>It is found in grass, monocots and pines.</a:t>
            </a:r>
          </a:p>
          <a:p>
            <a:pPr algn="just">
              <a:buFont typeface="Arial" panose="020B0604020202020204" pitchFamily="34" charset="0"/>
              <a:buChar char="•"/>
            </a:pPr>
            <a:r>
              <a:rPr lang="en-US" b="0" i="0" dirty="0">
                <a:solidFill>
                  <a:srgbClr val="333333"/>
                </a:solidFill>
                <a:effectLst/>
                <a:latin typeface="Roboto" panose="02000000000000000000" pitchFamily="2" charset="0"/>
              </a:rPr>
              <a:t>It is a part of apical meristem and adds to the height of the plant.</a:t>
            </a:r>
          </a:p>
          <a:p>
            <a:pPr marL="0" indent="0">
              <a:buNone/>
            </a:pPr>
            <a:endParaRPr lang="en-IN" dirty="0"/>
          </a:p>
        </p:txBody>
      </p:sp>
    </p:spTree>
    <p:extLst>
      <p:ext uri="{BB962C8B-B14F-4D97-AF65-F5344CB8AC3E}">
        <p14:creationId xmlns:p14="http://schemas.microsoft.com/office/powerpoint/2010/main" val="330969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9DF0F-53CB-4C83-8F68-EC2043E1D1D2}"/>
              </a:ext>
            </a:extLst>
          </p:cNvPr>
          <p:cNvSpPr>
            <a:spLocks noGrp="1"/>
          </p:cNvSpPr>
          <p:nvPr>
            <p:ph idx="1"/>
          </p:nvPr>
        </p:nvSpPr>
        <p:spPr/>
        <p:txBody>
          <a:bodyPr/>
          <a:lstStyle/>
          <a:p>
            <a:pPr marL="0" indent="0" algn="just" fontAlgn="base">
              <a:buNone/>
            </a:pPr>
            <a:r>
              <a:rPr lang="en-US" b="0" dirty="0">
                <a:effectLst/>
                <a:latin typeface="Georgia" panose="02040502050405020303" pitchFamily="18" charset="0"/>
              </a:rPr>
              <a:t>3. </a:t>
            </a:r>
            <a:r>
              <a:rPr lang="en-US" b="0" dirty="0">
                <a:effectLst/>
                <a:highlight>
                  <a:srgbClr val="00FF00"/>
                </a:highlight>
                <a:latin typeface="Georgia" panose="02040502050405020303" pitchFamily="18" charset="0"/>
              </a:rPr>
              <a:t>Lateral meristem: </a:t>
            </a:r>
            <a:r>
              <a:rPr lang="as-IN" b="0" dirty="0">
                <a:effectLst/>
                <a:highlight>
                  <a:srgbClr val="00FF00"/>
                </a:highlight>
                <a:latin typeface="Georgia" panose="02040502050405020303" pitchFamily="18" charset="0"/>
              </a:rPr>
              <a:t>পাৰ্শীয়</a:t>
            </a:r>
            <a:r>
              <a:rPr lang="en-US" b="0" dirty="0">
                <a:effectLst/>
                <a:highlight>
                  <a:srgbClr val="00FF00"/>
                </a:highlight>
                <a:latin typeface="Georgia" panose="02040502050405020303" pitchFamily="18" charset="0"/>
              </a:rPr>
              <a:t> </a:t>
            </a:r>
            <a:r>
              <a:rPr lang="as-IN" b="0" dirty="0">
                <a:effectLst/>
                <a:highlight>
                  <a:srgbClr val="00FF00"/>
                </a:highlight>
                <a:latin typeface="Georgia" panose="02040502050405020303" pitchFamily="18" charset="0"/>
              </a:rPr>
              <a:t>ভাজক কলা</a:t>
            </a:r>
            <a:endParaRPr lang="en-US" b="0" dirty="0">
              <a:effectLst/>
              <a:highlight>
                <a:srgbClr val="00FF00"/>
              </a:highlight>
              <a:latin typeface="Georgia" panose="02040502050405020303" pitchFamily="18" charset="0"/>
            </a:endParaRPr>
          </a:p>
          <a:p>
            <a:pPr marL="0" indent="0" algn="just" fontAlgn="base">
              <a:buNone/>
            </a:pPr>
            <a:r>
              <a:rPr lang="en-US" dirty="0">
                <a:latin typeface="Georgia" panose="02040502050405020303" pitchFamily="18" charset="0"/>
              </a:rPr>
              <a:t>	</a:t>
            </a:r>
            <a:r>
              <a:rPr lang="en-US" b="0" dirty="0">
                <a:effectLst/>
                <a:latin typeface="Georgia" panose="02040502050405020303" pitchFamily="18" charset="0"/>
              </a:rPr>
              <a:t>These meristems occur laterally in the axis, parallel to the sides of the organs in dicotyledons and gymnosperms. They are composed of initials which divide </a:t>
            </a:r>
            <a:r>
              <a:rPr lang="en-US" b="0" dirty="0" err="1">
                <a:effectLst/>
                <a:latin typeface="Georgia" panose="02040502050405020303" pitchFamily="18" charset="0"/>
              </a:rPr>
              <a:t>periclinally</a:t>
            </a:r>
            <a:r>
              <a:rPr lang="en-US" b="0" dirty="0">
                <a:effectLst/>
                <a:latin typeface="Georgia" panose="02040502050405020303" pitchFamily="18" charset="0"/>
              </a:rPr>
              <a:t>. The derivatives gradually differentiate into permanent tissues called secondary tissues.</a:t>
            </a:r>
          </a:p>
          <a:p>
            <a:pPr marL="0" indent="0" algn="just" fontAlgn="base">
              <a:buNone/>
            </a:pPr>
            <a:r>
              <a:rPr lang="en-US" b="0" dirty="0">
                <a:effectLst/>
                <a:latin typeface="Georgia" panose="02040502050405020303" pitchFamily="18" charset="0"/>
              </a:rPr>
              <a:t>	These tissues are added to the existing ones and are responsible for increase in thickness. The growth in thickness thus secured due to addition of secondary tissues is referred to as secondary growth.</a:t>
            </a:r>
          </a:p>
          <a:p>
            <a:pPr algn="just"/>
            <a:endParaRPr lang="en-IN" dirty="0"/>
          </a:p>
        </p:txBody>
      </p:sp>
    </p:spTree>
    <p:extLst>
      <p:ext uri="{BB962C8B-B14F-4D97-AF65-F5344CB8AC3E}">
        <p14:creationId xmlns:p14="http://schemas.microsoft.com/office/powerpoint/2010/main" val="3707363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408BD4-8992-411F-9AE2-C51A474586C5}"/>
              </a:ext>
            </a:extLst>
          </p:cNvPr>
          <p:cNvSpPr>
            <a:spLocks noGrp="1"/>
          </p:cNvSpPr>
          <p:nvPr>
            <p:ph idx="1"/>
          </p:nvPr>
        </p:nvSpPr>
        <p:spPr/>
        <p:txBody>
          <a:bodyPr/>
          <a:lstStyle/>
          <a:p>
            <a:pPr marL="0" indent="0">
              <a:buNone/>
            </a:pPr>
            <a:r>
              <a:rPr lang="en-US" dirty="0"/>
              <a:t>C. </a:t>
            </a:r>
            <a:r>
              <a:rPr lang="en-US" dirty="0">
                <a:solidFill>
                  <a:srgbClr val="FF0000"/>
                </a:solidFill>
              </a:rPr>
              <a:t>Based on function:</a:t>
            </a:r>
          </a:p>
          <a:p>
            <a:pPr marL="0" indent="0" algn="l">
              <a:buNone/>
            </a:pPr>
            <a:r>
              <a:rPr lang="en-US" dirty="0"/>
              <a:t>	1. </a:t>
            </a:r>
            <a:r>
              <a:rPr lang="en-US" b="0" i="0" dirty="0">
                <a:solidFill>
                  <a:srgbClr val="333333"/>
                </a:solidFill>
                <a:effectLst/>
                <a:highlight>
                  <a:srgbClr val="C0C0C0"/>
                </a:highlight>
                <a:latin typeface="Roboto" panose="02000000000000000000" pitchFamily="2" charset="0"/>
              </a:rPr>
              <a:t>Protoderm</a:t>
            </a:r>
          </a:p>
          <a:p>
            <a:pPr algn="just">
              <a:buFont typeface="Arial" panose="020B0604020202020204" pitchFamily="34" charset="0"/>
              <a:buChar char="•"/>
            </a:pPr>
            <a:r>
              <a:rPr lang="en-US" b="0" i="0" dirty="0">
                <a:solidFill>
                  <a:srgbClr val="333333"/>
                </a:solidFill>
                <a:effectLst/>
                <a:latin typeface="Roboto" panose="02000000000000000000" pitchFamily="2" charset="0"/>
              </a:rPr>
              <a:t>It is the outermost plant tissue and forms the epidermis.</a:t>
            </a:r>
          </a:p>
          <a:p>
            <a:pPr algn="just">
              <a:buFont typeface="Arial" panose="020B0604020202020204" pitchFamily="34" charset="0"/>
              <a:buChar char="•"/>
            </a:pPr>
            <a:r>
              <a:rPr lang="en-US" b="0" i="0" dirty="0">
                <a:solidFill>
                  <a:srgbClr val="333333"/>
                </a:solidFill>
                <a:effectLst/>
                <a:latin typeface="Roboto" panose="02000000000000000000" pitchFamily="2" charset="0"/>
              </a:rPr>
              <a:t>It protects the plants from any mechanical shocks.</a:t>
            </a:r>
          </a:p>
          <a:p>
            <a:pPr marL="0" indent="0" algn="l">
              <a:buNone/>
            </a:pPr>
            <a:r>
              <a:rPr lang="en-US" dirty="0"/>
              <a:t>	2. </a:t>
            </a:r>
            <a:r>
              <a:rPr lang="en-US" b="0" i="0" dirty="0">
                <a:solidFill>
                  <a:srgbClr val="333333"/>
                </a:solidFill>
                <a:effectLst/>
                <a:highlight>
                  <a:srgbClr val="C0C0C0"/>
                </a:highlight>
                <a:latin typeface="Roboto" panose="02000000000000000000" pitchFamily="2" charset="0"/>
              </a:rPr>
              <a:t>Procambium</a:t>
            </a:r>
          </a:p>
          <a:p>
            <a:pPr algn="just">
              <a:buFont typeface="Arial" panose="020B0604020202020204" pitchFamily="34" charset="0"/>
              <a:buChar char="•"/>
            </a:pPr>
            <a:r>
              <a:rPr lang="en-US" b="0" i="0" dirty="0">
                <a:solidFill>
                  <a:srgbClr val="333333"/>
                </a:solidFill>
                <a:effectLst/>
                <a:latin typeface="Roboto" panose="02000000000000000000" pitchFamily="2" charset="0"/>
              </a:rPr>
              <a:t>It is the innermost tissue and gives rise to xylem and phloem.</a:t>
            </a:r>
          </a:p>
          <a:p>
            <a:pPr algn="l">
              <a:buFont typeface="Arial" panose="020B0604020202020204" pitchFamily="34" charset="0"/>
              <a:buChar char="•"/>
            </a:pPr>
            <a:r>
              <a:rPr lang="en-US" b="0" i="0" dirty="0">
                <a:solidFill>
                  <a:srgbClr val="333333"/>
                </a:solidFill>
                <a:effectLst/>
                <a:latin typeface="Roboto" panose="02000000000000000000" pitchFamily="2" charset="0"/>
              </a:rPr>
              <a:t>It helps in the transport of water and nutrients to different parts of the plant.</a:t>
            </a:r>
          </a:p>
          <a:p>
            <a:pPr marL="0" indent="0">
              <a:buNone/>
            </a:pPr>
            <a:endParaRPr lang="en-IN" dirty="0"/>
          </a:p>
        </p:txBody>
      </p:sp>
    </p:spTree>
    <p:extLst>
      <p:ext uri="{BB962C8B-B14F-4D97-AF65-F5344CB8AC3E}">
        <p14:creationId xmlns:p14="http://schemas.microsoft.com/office/powerpoint/2010/main" val="153405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4663F9-370B-4DD7-9307-FB06CCEBA094}"/>
              </a:ext>
            </a:extLst>
          </p:cNvPr>
          <p:cNvSpPr>
            <a:spLocks noGrp="1"/>
          </p:cNvSpPr>
          <p:nvPr>
            <p:ph sz="half" idx="1"/>
          </p:nvPr>
        </p:nvSpPr>
        <p:spPr/>
        <p:txBody>
          <a:bodyPr/>
          <a:lstStyle/>
          <a:p>
            <a:pPr marL="0" indent="0" algn="l">
              <a:buNone/>
            </a:pPr>
            <a:r>
              <a:rPr lang="en-US" b="0" i="0" dirty="0">
                <a:solidFill>
                  <a:srgbClr val="333333"/>
                </a:solidFill>
                <a:effectLst/>
                <a:latin typeface="Roboto" panose="02000000000000000000" pitchFamily="2" charset="0"/>
              </a:rPr>
              <a:t>3. </a:t>
            </a:r>
            <a:r>
              <a:rPr lang="en-US" b="0" i="0" dirty="0">
                <a:solidFill>
                  <a:srgbClr val="333333"/>
                </a:solidFill>
                <a:effectLst/>
                <a:highlight>
                  <a:srgbClr val="C0C0C0"/>
                </a:highlight>
                <a:latin typeface="Roboto" panose="02000000000000000000" pitchFamily="2" charset="0"/>
              </a:rPr>
              <a:t>Ground Meristem</a:t>
            </a:r>
          </a:p>
          <a:p>
            <a:pPr algn="just">
              <a:buFont typeface="Arial" panose="020B0604020202020204" pitchFamily="34" charset="0"/>
              <a:buChar char="•"/>
            </a:pPr>
            <a:r>
              <a:rPr lang="en-US" b="0" i="0" dirty="0">
                <a:solidFill>
                  <a:srgbClr val="333333"/>
                </a:solidFill>
                <a:effectLst/>
                <a:latin typeface="Roboto" panose="02000000000000000000" pitchFamily="2" charset="0"/>
              </a:rPr>
              <a:t>The cells are large with thick walls.</a:t>
            </a:r>
          </a:p>
          <a:p>
            <a:pPr algn="l">
              <a:buFont typeface="Arial" panose="020B0604020202020204" pitchFamily="34" charset="0"/>
              <a:buChar char="•"/>
            </a:pPr>
            <a:r>
              <a:rPr lang="en-US" b="0" i="0" dirty="0">
                <a:solidFill>
                  <a:srgbClr val="333333"/>
                </a:solidFill>
                <a:effectLst/>
                <a:latin typeface="Roboto" panose="02000000000000000000" pitchFamily="2" charset="0"/>
              </a:rPr>
              <a:t>It forms the cortex, pericycle and pith.</a:t>
            </a:r>
          </a:p>
          <a:p>
            <a:pPr marL="0" indent="0">
              <a:buNone/>
            </a:pPr>
            <a:endParaRPr lang="en-IN" dirty="0"/>
          </a:p>
        </p:txBody>
      </p:sp>
      <p:pic>
        <p:nvPicPr>
          <p:cNvPr id="6" name="Content Placeholder 5">
            <a:extLst>
              <a:ext uri="{FF2B5EF4-FFF2-40B4-BE49-F238E27FC236}">
                <a16:creationId xmlns:a16="http://schemas.microsoft.com/office/drawing/2014/main" id="{978BF7A5-DD51-4F89-A81F-7BFF95407E4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45188" y="985421"/>
            <a:ext cx="5181599" cy="5370991"/>
          </a:xfrm>
        </p:spPr>
      </p:pic>
    </p:spTree>
    <p:extLst>
      <p:ext uri="{BB962C8B-B14F-4D97-AF65-F5344CB8AC3E}">
        <p14:creationId xmlns:p14="http://schemas.microsoft.com/office/powerpoint/2010/main" val="1525542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1859A-52EF-4641-AD97-610984B65E33}"/>
              </a:ext>
            </a:extLst>
          </p:cNvPr>
          <p:cNvSpPr>
            <a:spLocks noGrp="1"/>
          </p:cNvSpPr>
          <p:nvPr>
            <p:ph idx="1"/>
          </p:nvPr>
        </p:nvSpPr>
        <p:spPr/>
        <p:txBody>
          <a:bodyPr/>
          <a:lstStyle/>
          <a:p>
            <a:pPr marL="0" indent="0" algn="just">
              <a:buNone/>
            </a:pPr>
            <a:r>
              <a:rPr lang="en-US" dirty="0">
                <a:solidFill>
                  <a:srgbClr val="FF0000"/>
                </a:solidFill>
              </a:rPr>
              <a:t>D. Based on plane on cell division:</a:t>
            </a:r>
          </a:p>
          <a:p>
            <a:pPr marL="514350" indent="-514350" algn="just">
              <a:buAutoNum type="arabicPeriod"/>
            </a:pPr>
            <a:r>
              <a:rPr lang="en-US" dirty="0">
                <a:highlight>
                  <a:srgbClr val="00FFFF"/>
                </a:highlight>
              </a:rPr>
              <a:t>Mass meristem: </a:t>
            </a:r>
            <a:r>
              <a:rPr lang="en-US" dirty="0"/>
              <a:t>it exhibits division in all planes resulting in an increase in volume like the development of pith, cortex, endoderm, embryo, etc.</a:t>
            </a:r>
          </a:p>
          <a:p>
            <a:pPr marL="514350" indent="-514350" algn="just">
              <a:buAutoNum type="arabicPeriod"/>
            </a:pPr>
            <a:r>
              <a:rPr lang="en-US" dirty="0">
                <a:highlight>
                  <a:srgbClr val="00FFFF"/>
                </a:highlight>
              </a:rPr>
              <a:t>Rib meristem: </a:t>
            </a:r>
            <a:r>
              <a:rPr lang="en-US" dirty="0"/>
              <a:t>cell division is only in one plane and results formation of row of cells to increase the length of the plane.</a:t>
            </a:r>
          </a:p>
          <a:p>
            <a:pPr marL="514350" indent="-514350" algn="just">
              <a:buAutoNum type="arabicPeriod"/>
            </a:pPr>
            <a:r>
              <a:rPr lang="en-US" dirty="0">
                <a:highlight>
                  <a:srgbClr val="00FFFF"/>
                </a:highlight>
              </a:rPr>
              <a:t>Plate meristem: </a:t>
            </a:r>
            <a:r>
              <a:rPr lang="en-US" dirty="0"/>
              <a:t>cells divide in two planes and </a:t>
            </a:r>
            <a:r>
              <a:rPr lang="en-US" dirty="0" err="1"/>
              <a:t>consequenty</a:t>
            </a:r>
            <a:r>
              <a:rPr lang="en-US" dirty="0"/>
              <a:t> there is an increase in the area of the organ.</a:t>
            </a:r>
            <a:endParaRPr lang="en-IN" dirty="0"/>
          </a:p>
        </p:txBody>
      </p:sp>
    </p:spTree>
    <p:extLst>
      <p:ext uri="{BB962C8B-B14F-4D97-AF65-F5344CB8AC3E}">
        <p14:creationId xmlns:p14="http://schemas.microsoft.com/office/powerpoint/2010/main" val="1812605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3F62F-566F-4285-9743-E9287B655132}"/>
              </a:ext>
            </a:extLst>
          </p:cNvPr>
          <p:cNvSpPr>
            <a:spLocks noGrp="1"/>
          </p:cNvSpPr>
          <p:nvPr>
            <p:ph idx="1"/>
          </p:nvPr>
        </p:nvSpPr>
        <p:spPr>
          <a:xfrm>
            <a:off x="838200" y="1932157"/>
            <a:ext cx="10515600" cy="4351338"/>
          </a:xfrm>
          <a:solidFill>
            <a:srgbClr val="00B050"/>
          </a:solidFill>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4800" b="1" dirty="0">
                <a:solidFill>
                  <a:srgbClr val="FFFF00"/>
                </a:solidFill>
                <a:highlight>
                  <a:srgbClr val="000080"/>
                </a:highlight>
              </a:rPr>
              <a:t>Questions and discussion</a:t>
            </a:r>
            <a:endParaRPr lang="en-IN" sz="4800" b="1" dirty="0">
              <a:solidFill>
                <a:srgbClr val="FFFF00"/>
              </a:solidFill>
              <a:highlight>
                <a:srgbClr val="000080"/>
              </a:highlight>
            </a:endParaRPr>
          </a:p>
        </p:txBody>
      </p:sp>
    </p:spTree>
    <p:extLst>
      <p:ext uri="{BB962C8B-B14F-4D97-AF65-F5344CB8AC3E}">
        <p14:creationId xmlns:p14="http://schemas.microsoft.com/office/powerpoint/2010/main" val="201250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8FACC3D-EFD1-42FD-B011-414D1B0C6C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6543" y="355107"/>
            <a:ext cx="10298097" cy="5823751"/>
          </a:xfrm>
          <a:ln w="76200">
            <a:solidFill>
              <a:srgbClr val="FF0000"/>
            </a:solidFill>
          </a:ln>
        </p:spPr>
      </p:pic>
    </p:spTree>
    <p:extLst>
      <p:ext uri="{BB962C8B-B14F-4D97-AF65-F5344CB8AC3E}">
        <p14:creationId xmlns:p14="http://schemas.microsoft.com/office/powerpoint/2010/main" val="874480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9FF098-C0BF-4B53-81A7-5B15CFD9446D}"/>
              </a:ext>
            </a:extLst>
          </p:cNvPr>
          <p:cNvSpPr>
            <a:spLocks noGrp="1"/>
          </p:cNvSpPr>
          <p:nvPr>
            <p:ph sz="half" idx="1"/>
          </p:nvPr>
        </p:nvSpPr>
        <p:spPr/>
        <p:txBody>
          <a:bodyPr/>
          <a:lstStyle/>
          <a:p>
            <a:pPr algn="just" fontAlgn="base"/>
            <a:r>
              <a:rPr lang="en-US" b="0" dirty="0">
                <a:effectLst/>
                <a:latin typeface="Georgia" panose="02040502050405020303" pitchFamily="18" charset="0"/>
              </a:rPr>
              <a:t>Meristematic tissue is group of immature cells that has capacity of division and redivision.</a:t>
            </a:r>
          </a:p>
          <a:p>
            <a:pPr algn="just" fontAlgn="base"/>
            <a:r>
              <a:rPr lang="en-US" b="0" dirty="0">
                <a:effectLst/>
                <a:latin typeface="Georgia" panose="02040502050405020303" pitchFamily="18" charset="0"/>
              </a:rPr>
              <a:t>The term meristem was coined by </a:t>
            </a:r>
            <a:r>
              <a:rPr lang="en-US" b="0" dirty="0" err="1">
                <a:effectLst/>
                <a:latin typeface="Georgia" panose="02040502050405020303" pitchFamily="18" charset="0"/>
              </a:rPr>
              <a:t>Nageli</a:t>
            </a:r>
            <a:r>
              <a:rPr lang="en-US" b="0" dirty="0">
                <a:effectLst/>
                <a:latin typeface="Georgia" panose="02040502050405020303" pitchFamily="18" charset="0"/>
              </a:rPr>
              <a:t> (1858). </a:t>
            </a:r>
            <a:r>
              <a:rPr lang="en-US" b="0" dirty="0" err="1">
                <a:effectLst/>
                <a:latin typeface="Georgia" panose="02040502050405020303" pitchFamily="18" charset="0"/>
              </a:rPr>
              <a:t>Meristemsin</a:t>
            </a:r>
            <a:r>
              <a:rPr lang="en-US" b="0" dirty="0">
                <a:effectLst/>
                <a:latin typeface="Georgia" panose="02040502050405020303" pitchFamily="18" charset="0"/>
              </a:rPr>
              <a:t> plants are found in apex of stem, root, leaf primordia, vascular cambium, cork cambium, etc.</a:t>
            </a:r>
          </a:p>
          <a:p>
            <a:pPr marL="0" indent="0" algn="just">
              <a:buNone/>
            </a:pPr>
            <a:endParaRPr lang="en-IN" dirty="0"/>
          </a:p>
        </p:txBody>
      </p:sp>
      <p:pic>
        <p:nvPicPr>
          <p:cNvPr id="6" name="Content Placeholder 5">
            <a:extLst>
              <a:ext uri="{FF2B5EF4-FFF2-40B4-BE49-F238E27FC236}">
                <a16:creationId xmlns:a16="http://schemas.microsoft.com/office/drawing/2014/main" id="{3B4AEA5B-C659-4B7E-A9AD-7B25E763167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22743" y="1944210"/>
            <a:ext cx="4589754" cy="3613211"/>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45718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A54F4D-274A-4368-A1CB-F09AD3136DE4}"/>
              </a:ext>
            </a:extLst>
          </p:cNvPr>
          <p:cNvSpPr>
            <a:spLocks noGrp="1"/>
          </p:cNvSpPr>
          <p:nvPr>
            <p:ph idx="1"/>
          </p:nvPr>
        </p:nvSpPr>
        <p:spPr/>
        <p:txBody>
          <a:bodyPr/>
          <a:lstStyle/>
          <a:p>
            <a:pPr>
              <a:buFont typeface="Wingdings" panose="05000000000000000000" pitchFamily="2" charset="2"/>
              <a:buChar char="Ø"/>
            </a:pPr>
            <a:r>
              <a:rPr lang="en-US" b="0" i="0" dirty="0">
                <a:solidFill>
                  <a:srgbClr val="424142"/>
                </a:solidFill>
                <a:effectLst/>
                <a:latin typeface="Georgia" panose="02040502050405020303" pitchFamily="18" charset="0"/>
              </a:rPr>
              <a:t>They are composed of immature cells.</a:t>
            </a:r>
          </a:p>
          <a:p>
            <a:pPr algn="l" fontAlgn="base">
              <a:buFont typeface="Wingdings" panose="05000000000000000000" pitchFamily="2" charset="2"/>
              <a:buChar char="Ø"/>
            </a:pPr>
            <a:r>
              <a:rPr lang="en-US" b="0" dirty="0">
                <a:solidFill>
                  <a:srgbClr val="424142"/>
                </a:solidFill>
                <a:effectLst/>
                <a:latin typeface="Georgia" panose="02040502050405020303" pitchFamily="18" charset="0"/>
              </a:rPr>
              <a:t>Absence of intercellular spaces.</a:t>
            </a:r>
          </a:p>
          <a:p>
            <a:pPr algn="l" fontAlgn="base">
              <a:buFont typeface="Wingdings" panose="05000000000000000000" pitchFamily="2" charset="2"/>
              <a:buChar char="Ø"/>
            </a:pPr>
            <a:r>
              <a:rPr lang="en-US" b="0" dirty="0">
                <a:solidFill>
                  <a:srgbClr val="424142"/>
                </a:solidFill>
                <a:effectLst/>
                <a:latin typeface="Georgia" panose="02040502050405020303" pitchFamily="18" charset="0"/>
              </a:rPr>
              <a:t> Cells are oval, rounded or polygonal in shape.</a:t>
            </a:r>
          </a:p>
          <a:p>
            <a:pPr algn="l" fontAlgn="base">
              <a:buFont typeface="Wingdings" panose="05000000000000000000" pitchFamily="2" charset="2"/>
              <a:buChar char="Ø"/>
            </a:pPr>
            <a:r>
              <a:rPr lang="en-US" b="0" dirty="0">
                <a:solidFill>
                  <a:srgbClr val="424142"/>
                </a:solidFill>
                <a:effectLst/>
                <a:latin typeface="Georgia" panose="02040502050405020303" pitchFamily="18" charset="0"/>
              </a:rPr>
              <a:t>Cells are always living and thin walled.</a:t>
            </a:r>
          </a:p>
          <a:p>
            <a:pPr algn="l" fontAlgn="base">
              <a:buFont typeface="Wingdings" panose="05000000000000000000" pitchFamily="2" charset="2"/>
              <a:buChar char="Ø"/>
            </a:pPr>
            <a:r>
              <a:rPr lang="en-US" b="0" dirty="0">
                <a:solidFill>
                  <a:srgbClr val="424142"/>
                </a:solidFill>
                <a:effectLst/>
                <a:latin typeface="Georgia" panose="02040502050405020303" pitchFamily="18" charset="0"/>
              </a:rPr>
              <a:t>Cells are rich in cytoplasm with minute vacuoles.</a:t>
            </a:r>
          </a:p>
          <a:p>
            <a:pPr fontAlgn="base">
              <a:buFont typeface="Wingdings" panose="05000000000000000000" pitchFamily="2" charset="2"/>
              <a:buChar char="Ø"/>
            </a:pPr>
            <a:r>
              <a:rPr lang="en-US" b="0" dirty="0">
                <a:solidFill>
                  <a:srgbClr val="424142"/>
                </a:solidFill>
                <a:effectLst/>
                <a:latin typeface="Georgia" panose="02040502050405020303" pitchFamily="18" charset="0"/>
              </a:rPr>
              <a:t>Cell is diploid and shows mitotic cell division.</a:t>
            </a:r>
          </a:p>
          <a:p>
            <a:pPr algn="l" fontAlgn="base">
              <a:buFont typeface="Wingdings" panose="05000000000000000000" pitchFamily="2" charset="2"/>
              <a:buChar char="Ø"/>
            </a:pPr>
            <a:r>
              <a:rPr lang="en-US" b="0" dirty="0">
                <a:solidFill>
                  <a:srgbClr val="424142"/>
                </a:solidFill>
                <a:effectLst/>
                <a:latin typeface="Georgia" panose="02040502050405020303" pitchFamily="18" charset="0"/>
              </a:rPr>
              <a:t> Cell is devoid of reserve food materials, ER and plastids.</a:t>
            </a:r>
          </a:p>
          <a:p>
            <a:endParaRPr lang="en-IN" dirty="0"/>
          </a:p>
        </p:txBody>
      </p:sp>
    </p:spTree>
    <p:extLst>
      <p:ext uri="{BB962C8B-B14F-4D97-AF65-F5344CB8AC3E}">
        <p14:creationId xmlns:p14="http://schemas.microsoft.com/office/powerpoint/2010/main" val="387586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54426-D679-4983-859F-B9C2AEE4C0B0}"/>
              </a:ext>
            </a:extLst>
          </p:cNvPr>
          <p:cNvSpPr>
            <a:spLocks noGrp="1"/>
          </p:cNvSpPr>
          <p:nvPr>
            <p:ph type="title"/>
          </p:nvPr>
        </p:nvSpPr>
        <p:spPr/>
        <p:txBody>
          <a:bodyPr/>
          <a:lstStyle/>
          <a:p>
            <a:r>
              <a:rPr lang="en-US" dirty="0">
                <a:highlight>
                  <a:srgbClr val="FFFF00"/>
                </a:highlight>
              </a:rPr>
              <a:t>Function:</a:t>
            </a:r>
            <a:endParaRPr lang="en-IN" dirty="0">
              <a:highlight>
                <a:srgbClr val="FFFF00"/>
              </a:highlight>
            </a:endParaRPr>
          </a:p>
        </p:txBody>
      </p:sp>
      <p:sp>
        <p:nvSpPr>
          <p:cNvPr id="3" name="Content Placeholder 2">
            <a:extLst>
              <a:ext uri="{FF2B5EF4-FFF2-40B4-BE49-F238E27FC236}">
                <a16:creationId xmlns:a16="http://schemas.microsoft.com/office/drawing/2014/main" id="{B38B003E-776D-417E-91F9-E75E0F6F3665}"/>
              </a:ext>
            </a:extLst>
          </p:cNvPr>
          <p:cNvSpPr>
            <a:spLocks noGrp="1"/>
          </p:cNvSpPr>
          <p:nvPr>
            <p:ph idx="1"/>
          </p:nvPr>
        </p:nvSpPr>
        <p:spPr/>
        <p:txBody>
          <a:bodyPr/>
          <a:lstStyle/>
          <a:p>
            <a:pPr algn="just" fontAlgn="base">
              <a:buFont typeface="Wingdings" panose="05000000000000000000" pitchFamily="2" charset="2"/>
              <a:buChar char="Ø"/>
            </a:pPr>
            <a:r>
              <a:rPr lang="en-US" b="0" dirty="0">
                <a:solidFill>
                  <a:srgbClr val="424142"/>
                </a:solidFill>
                <a:effectLst/>
                <a:latin typeface="Georgia" panose="02040502050405020303" pitchFamily="18" charset="0"/>
              </a:rPr>
              <a:t> Meristems are actively dividing tissues of the plant.</a:t>
            </a:r>
          </a:p>
          <a:p>
            <a:pPr algn="just" fontAlgn="base">
              <a:buFont typeface="Wingdings" panose="05000000000000000000" pitchFamily="2" charset="2"/>
              <a:buChar char="Ø"/>
            </a:pPr>
            <a:r>
              <a:rPr lang="en-US" b="0" dirty="0">
                <a:solidFill>
                  <a:srgbClr val="424142"/>
                </a:solidFill>
                <a:effectLst/>
                <a:latin typeface="Georgia" panose="02040502050405020303" pitchFamily="18" charset="0"/>
              </a:rPr>
              <a:t> They are responsible for primary (elongation) and secondary (thickness) growth of the plant.</a:t>
            </a:r>
          </a:p>
          <a:p>
            <a:pPr algn="just" fontAlgn="base">
              <a:buFont typeface="Wingdings" panose="05000000000000000000" pitchFamily="2" charset="2"/>
              <a:buChar char="Ø"/>
            </a:pPr>
            <a:r>
              <a:rPr lang="en-US" b="0" dirty="0">
                <a:solidFill>
                  <a:srgbClr val="424142"/>
                </a:solidFill>
                <a:effectLst/>
                <a:latin typeface="Georgia" panose="02040502050405020303" pitchFamily="18" charset="0"/>
              </a:rPr>
              <a:t> All new organs and their growth occur by the division of meristematic tissue.</a:t>
            </a:r>
          </a:p>
          <a:p>
            <a:pPr algn="just" fontAlgn="base">
              <a:buFont typeface="Wingdings" panose="05000000000000000000" pitchFamily="2" charset="2"/>
              <a:buChar char="Ø"/>
            </a:pPr>
            <a:r>
              <a:rPr lang="en-US" b="0" dirty="0">
                <a:solidFill>
                  <a:srgbClr val="424142"/>
                </a:solidFill>
                <a:effectLst/>
                <a:latin typeface="Georgia" panose="02040502050405020303" pitchFamily="18" charset="0"/>
              </a:rPr>
              <a:t> Secondary tissues such as, wood, cork are also formed due to activity of meristematic tissue.</a:t>
            </a:r>
          </a:p>
          <a:p>
            <a:pPr marL="0" indent="0">
              <a:buNone/>
            </a:pPr>
            <a:endParaRPr lang="en-IN" dirty="0"/>
          </a:p>
        </p:txBody>
      </p:sp>
    </p:spTree>
    <p:extLst>
      <p:ext uri="{BB962C8B-B14F-4D97-AF65-F5344CB8AC3E}">
        <p14:creationId xmlns:p14="http://schemas.microsoft.com/office/powerpoint/2010/main" val="3098090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5BBD1-35BD-4FED-9B3F-6B93588BE515}"/>
              </a:ext>
            </a:extLst>
          </p:cNvPr>
          <p:cNvSpPr>
            <a:spLocks noGrp="1"/>
          </p:cNvSpPr>
          <p:nvPr>
            <p:ph type="title"/>
          </p:nvPr>
        </p:nvSpPr>
        <p:spPr/>
        <p:txBody>
          <a:bodyPr/>
          <a:lstStyle/>
          <a:p>
            <a:r>
              <a:rPr lang="en-US" dirty="0"/>
              <a:t>Types of meristematic tissues:</a:t>
            </a:r>
            <a:endParaRPr lang="en-IN" dirty="0"/>
          </a:p>
        </p:txBody>
      </p:sp>
      <p:sp>
        <p:nvSpPr>
          <p:cNvPr id="3" name="Content Placeholder 2">
            <a:extLst>
              <a:ext uri="{FF2B5EF4-FFF2-40B4-BE49-F238E27FC236}">
                <a16:creationId xmlns:a16="http://schemas.microsoft.com/office/drawing/2014/main" id="{9E48AF9D-8327-42B4-BD27-97D2F6E385E1}"/>
              </a:ext>
            </a:extLst>
          </p:cNvPr>
          <p:cNvSpPr>
            <a:spLocks noGrp="1"/>
          </p:cNvSpPr>
          <p:nvPr>
            <p:ph idx="1"/>
          </p:nvPr>
        </p:nvSpPr>
        <p:spPr/>
        <p:txBody>
          <a:bodyPr/>
          <a:lstStyle/>
          <a:p>
            <a:pPr marL="0" indent="0">
              <a:buNone/>
            </a:pPr>
            <a:r>
              <a:rPr lang="en-US" dirty="0">
                <a:solidFill>
                  <a:srgbClr val="FF0000"/>
                </a:solidFill>
              </a:rPr>
              <a:t>A. Based on origin:</a:t>
            </a:r>
          </a:p>
          <a:p>
            <a:pPr marL="514350" indent="-514350">
              <a:buAutoNum type="arabicPeriod"/>
            </a:pPr>
            <a:r>
              <a:rPr lang="en-US" dirty="0" err="1">
                <a:highlight>
                  <a:srgbClr val="FFFF00"/>
                </a:highlight>
              </a:rPr>
              <a:t>Promeristem</a:t>
            </a:r>
            <a:r>
              <a:rPr lang="en-US" dirty="0">
                <a:highlight>
                  <a:srgbClr val="FFFF00"/>
                </a:highlight>
              </a:rPr>
              <a:t>: </a:t>
            </a:r>
            <a:r>
              <a:rPr lang="as-IN" dirty="0">
                <a:highlight>
                  <a:srgbClr val="FFFF00"/>
                </a:highlight>
              </a:rPr>
              <a:t>আদি ভাজক কলা</a:t>
            </a:r>
            <a:endParaRPr lang="en-US" dirty="0">
              <a:highlight>
                <a:srgbClr val="FFFF00"/>
              </a:highlight>
            </a:endParaRPr>
          </a:p>
          <a:p>
            <a:pPr algn="just">
              <a:buFont typeface="Arial" panose="020B0604020202020204" pitchFamily="34" charset="0"/>
              <a:buChar char="•"/>
            </a:pPr>
            <a:r>
              <a:rPr lang="en-US" b="0" i="0" dirty="0">
                <a:solidFill>
                  <a:srgbClr val="333333"/>
                </a:solidFill>
                <a:effectLst/>
                <a:latin typeface="Roboto" panose="020B0604020202020204" pitchFamily="2" charset="0"/>
              </a:rPr>
              <a:t>The earliest and youngest meristematic tissue.</a:t>
            </a:r>
          </a:p>
          <a:p>
            <a:pPr algn="just">
              <a:buFont typeface="Arial" panose="020B0604020202020204" pitchFamily="34" charset="0"/>
              <a:buChar char="•"/>
            </a:pPr>
            <a:r>
              <a:rPr lang="en-US" b="0" i="0" dirty="0">
                <a:solidFill>
                  <a:srgbClr val="333333"/>
                </a:solidFill>
                <a:effectLst/>
                <a:latin typeface="Roboto" panose="020B0604020202020204" pitchFamily="2" charset="0"/>
              </a:rPr>
              <a:t>It originates from the embryo.</a:t>
            </a:r>
          </a:p>
          <a:p>
            <a:pPr algn="just">
              <a:buFont typeface="Arial" panose="020B0604020202020204" pitchFamily="34" charset="0"/>
              <a:buChar char="•"/>
            </a:pPr>
            <a:r>
              <a:rPr lang="en-US" dirty="0" err="1">
                <a:solidFill>
                  <a:srgbClr val="333333"/>
                </a:solidFill>
                <a:latin typeface="Roboto" panose="020B0604020202020204" pitchFamily="2" charset="0"/>
              </a:rPr>
              <a:t>P</a:t>
            </a:r>
            <a:r>
              <a:rPr lang="en-US" b="0" i="0" dirty="0" err="1">
                <a:solidFill>
                  <a:srgbClr val="333333"/>
                </a:solidFill>
                <a:effectLst/>
                <a:latin typeface="Roboto" panose="020B0604020202020204" pitchFamily="2" charset="0"/>
              </a:rPr>
              <a:t>romeristem</a:t>
            </a:r>
            <a:r>
              <a:rPr lang="en-US" dirty="0">
                <a:solidFill>
                  <a:srgbClr val="333333"/>
                </a:solidFill>
                <a:latin typeface="Roboto" panose="020B0604020202020204" pitchFamily="2" charset="0"/>
              </a:rPr>
              <a:t> gives rise to </a:t>
            </a:r>
            <a:r>
              <a:rPr lang="en-US" b="0" i="0" dirty="0">
                <a:solidFill>
                  <a:srgbClr val="333333"/>
                </a:solidFill>
                <a:effectLst/>
                <a:latin typeface="Roboto" panose="020B0604020202020204" pitchFamily="2" charset="0"/>
              </a:rPr>
              <a:t>primary meristem. </a:t>
            </a:r>
          </a:p>
          <a:p>
            <a:pPr algn="just">
              <a:buFont typeface="Arial" panose="020B0604020202020204" pitchFamily="34" charset="0"/>
              <a:buChar char="•"/>
            </a:pPr>
            <a:r>
              <a:rPr lang="en-US" b="0" i="0" dirty="0">
                <a:solidFill>
                  <a:srgbClr val="333333"/>
                </a:solidFill>
                <a:effectLst/>
                <a:latin typeface="Roboto" panose="020B0604020202020204" pitchFamily="2" charset="0"/>
              </a:rPr>
              <a:t>It is found in the root and the shoot tips.</a:t>
            </a:r>
          </a:p>
          <a:p>
            <a:pPr marL="0" indent="0">
              <a:buNone/>
            </a:pPr>
            <a:endParaRPr lang="en-IN" dirty="0"/>
          </a:p>
        </p:txBody>
      </p:sp>
    </p:spTree>
    <p:extLst>
      <p:ext uri="{BB962C8B-B14F-4D97-AF65-F5344CB8AC3E}">
        <p14:creationId xmlns:p14="http://schemas.microsoft.com/office/powerpoint/2010/main" val="350595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A720F-9AA5-4948-B51E-DA9C6F2A711C}"/>
              </a:ext>
            </a:extLst>
          </p:cNvPr>
          <p:cNvSpPr>
            <a:spLocks noGrp="1"/>
          </p:cNvSpPr>
          <p:nvPr>
            <p:ph idx="1"/>
          </p:nvPr>
        </p:nvSpPr>
        <p:spPr>
          <a:xfrm>
            <a:off x="838199" y="1938449"/>
            <a:ext cx="10534095" cy="4238514"/>
          </a:xfrm>
          <a:solidFill>
            <a:schemeClr val="accent2">
              <a:lumMod val="20000"/>
              <a:lumOff val="80000"/>
            </a:schemeClr>
          </a:solidFill>
          <a:ln>
            <a:solidFill>
              <a:schemeClr val="accent1"/>
            </a:solidFill>
          </a:ln>
        </p:spPr>
        <p:txBody>
          <a:bodyPr/>
          <a:lstStyle/>
          <a:p>
            <a:pPr marL="0" indent="0" algn="just">
              <a:buNone/>
            </a:pPr>
            <a:r>
              <a:rPr lang="en-US" dirty="0">
                <a:solidFill>
                  <a:srgbClr val="002060"/>
                </a:solidFill>
              </a:rPr>
              <a:t>2. </a:t>
            </a:r>
            <a:r>
              <a:rPr lang="en-US" dirty="0">
                <a:highlight>
                  <a:srgbClr val="FFFF00"/>
                </a:highlight>
              </a:rPr>
              <a:t>Primary meristem: </a:t>
            </a:r>
            <a:r>
              <a:rPr lang="as-IN" dirty="0">
                <a:solidFill>
                  <a:srgbClr val="002060"/>
                </a:solidFill>
                <a:highlight>
                  <a:srgbClr val="FFFF00"/>
                </a:highlight>
              </a:rPr>
              <a:t>প্ৰাথমিক</a:t>
            </a:r>
            <a:r>
              <a:rPr lang="en-US" dirty="0">
                <a:solidFill>
                  <a:srgbClr val="002060"/>
                </a:solidFill>
                <a:highlight>
                  <a:srgbClr val="FFFF00"/>
                </a:highlight>
              </a:rPr>
              <a:t> </a:t>
            </a:r>
            <a:r>
              <a:rPr lang="as-IN" dirty="0">
                <a:solidFill>
                  <a:srgbClr val="002060"/>
                </a:solidFill>
                <a:highlight>
                  <a:srgbClr val="FFFF00"/>
                </a:highlight>
              </a:rPr>
              <a:t>ভাজক কলা</a:t>
            </a:r>
            <a:endParaRPr lang="en-US" dirty="0">
              <a:solidFill>
                <a:srgbClr val="002060"/>
              </a:solidFill>
              <a:highlight>
                <a:srgbClr val="FFFF00"/>
              </a:highlight>
            </a:endParaRPr>
          </a:p>
          <a:p>
            <a:pPr marL="0" indent="0" algn="just">
              <a:buNone/>
            </a:pPr>
            <a:r>
              <a:rPr lang="en-US" dirty="0">
                <a:solidFill>
                  <a:srgbClr val="002060"/>
                </a:solidFill>
              </a:rPr>
              <a:t>Primary meristem are derived from </a:t>
            </a:r>
            <a:r>
              <a:rPr lang="en-US" dirty="0" err="1">
                <a:solidFill>
                  <a:srgbClr val="002060"/>
                </a:solidFill>
              </a:rPr>
              <a:t>promeristem</a:t>
            </a:r>
            <a:r>
              <a:rPr lang="en-US" dirty="0">
                <a:solidFill>
                  <a:srgbClr val="002060"/>
                </a:solidFill>
              </a:rPr>
              <a:t>. They are located below the </a:t>
            </a:r>
            <a:r>
              <a:rPr lang="en-US" dirty="0" err="1">
                <a:solidFill>
                  <a:srgbClr val="002060"/>
                </a:solidFill>
              </a:rPr>
              <a:t>promeristem</a:t>
            </a:r>
            <a:r>
              <a:rPr lang="en-US" dirty="0">
                <a:solidFill>
                  <a:srgbClr val="002060"/>
                </a:solidFill>
              </a:rPr>
              <a:t> at root, stem , leaves and other appendages. The cells of this region further divide to form permanent tissues.</a:t>
            </a:r>
            <a:endParaRPr lang="en-IN" dirty="0">
              <a:solidFill>
                <a:srgbClr val="002060"/>
              </a:solidFill>
            </a:endParaRPr>
          </a:p>
        </p:txBody>
      </p:sp>
    </p:spTree>
    <p:extLst>
      <p:ext uri="{BB962C8B-B14F-4D97-AF65-F5344CB8AC3E}">
        <p14:creationId xmlns:p14="http://schemas.microsoft.com/office/powerpoint/2010/main" val="914918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CE95D-997A-4627-9DF3-803DEF0B46EE}"/>
              </a:ext>
            </a:extLst>
          </p:cNvPr>
          <p:cNvSpPr>
            <a:spLocks noGrp="1"/>
          </p:cNvSpPr>
          <p:nvPr>
            <p:ph idx="1"/>
          </p:nvPr>
        </p:nvSpPr>
        <p:spPr>
          <a:solidFill>
            <a:schemeClr val="accent4">
              <a:lumMod val="20000"/>
              <a:lumOff val="80000"/>
            </a:schemeClr>
          </a:solidFill>
        </p:spPr>
        <p:txBody>
          <a:bodyPr/>
          <a:lstStyle/>
          <a:p>
            <a:pPr marL="0" indent="0" algn="just" fontAlgn="base">
              <a:buNone/>
            </a:pPr>
            <a:r>
              <a:rPr lang="en-US" b="0" dirty="0">
                <a:effectLst/>
                <a:latin typeface="Georgia" panose="02040502050405020303" pitchFamily="18" charset="0"/>
              </a:rPr>
              <a:t>3. </a:t>
            </a:r>
            <a:r>
              <a:rPr lang="en-US" b="0" dirty="0">
                <a:effectLst/>
                <a:highlight>
                  <a:srgbClr val="FFFF00"/>
                </a:highlight>
                <a:latin typeface="Georgia" panose="02040502050405020303" pitchFamily="18" charset="0"/>
              </a:rPr>
              <a:t>Secondary meristem:</a:t>
            </a:r>
            <a:r>
              <a:rPr lang="as-IN" dirty="0">
                <a:highlight>
                  <a:srgbClr val="FFFF00"/>
                </a:highlight>
              </a:rPr>
              <a:t> গৌণ ভাজক কলা</a:t>
            </a:r>
            <a:endParaRPr lang="en-US" b="0" dirty="0">
              <a:effectLst/>
              <a:highlight>
                <a:srgbClr val="FFFF00"/>
              </a:highlight>
              <a:latin typeface="Georgia" panose="02040502050405020303" pitchFamily="18" charset="0"/>
            </a:endParaRPr>
          </a:p>
          <a:p>
            <a:pPr marL="0" indent="0" algn="just" fontAlgn="base">
              <a:buNone/>
            </a:pPr>
            <a:r>
              <a:rPr lang="en-US" dirty="0">
                <a:latin typeface="Georgia" panose="02040502050405020303" pitchFamily="18" charset="0"/>
              </a:rPr>
              <a:t>	</a:t>
            </a:r>
            <a:r>
              <a:rPr lang="en-US" b="0" dirty="0">
                <a:effectLst/>
                <a:latin typeface="Georgia" panose="02040502050405020303" pitchFamily="18" charset="0"/>
              </a:rPr>
              <a:t>Primary meristems gradually differentiate into permanent tissues. Some living permanent cells may regain the power of cell division. They consti­tute the secondary meristem, as they originate from permanent cells.</a:t>
            </a:r>
          </a:p>
          <a:p>
            <a:pPr marL="0" indent="0" algn="just" fontAlgn="base">
              <a:buNone/>
            </a:pPr>
            <a:r>
              <a:rPr lang="en-US" b="0" dirty="0">
                <a:effectLst/>
                <a:latin typeface="Georgia" panose="02040502050405020303" pitchFamily="18" charset="0"/>
              </a:rPr>
              <a:t>	The cork cambium or phellogen, arising from epidermis, cortical and other cells during secondary increase in thickness, is an example of secondary meristem.</a:t>
            </a:r>
          </a:p>
          <a:p>
            <a:pPr algn="just"/>
            <a:endParaRPr lang="en-IN" dirty="0"/>
          </a:p>
        </p:txBody>
      </p:sp>
    </p:spTree>
    <p:extLst>
      <p:ext uri="{BB962C8B-B14F-4D97-AF65-F5344CB8AC3E}">
        <p14:creationId xmlns:p14="http://schemas.microsoft.com/office/powerpoint/2010/main" val="247336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D51DD063-1DE4-47DB-A3D8-6E1DBE7D696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2749"/>
          <a:stretch/>
        </p:blipFill>
        <p:spPr>
          <a:xfrm>
            <a:off x="2540986" y="674702"/>
            <a:ext cx="7419760" cy="571721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943284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809</Words>
  <Application>Microsoft Office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Georgia</vt:lpstr>
      <vt:lpstr>Roboto</vt:lpstr>
      <vt:lpstr>Wingdings</vt:lpstr>
      <vt:lpstr>Office Theme</vt:lpstr>
      <vt:lpstr>Meristematic tissue ভাজক কলা</vt:lpstr>
      <vt:lpstr>PowerPoint Presentation</vt:lpstr>
      <vt:lpstr>PowerPoint Presentation</vt:lpstr>
      <vt:lpstr>PowerPoint Presentation</vt:lpstr>
      <vt:lpstr>Function:</vt:lpstr>
      <vt:lpstr>Types of meristematic tissues: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Meristematic tissue</dc:title>
  <dc:creator>Pinaki Rabha</dc:creator>
  <cp:lastModifiedBy>Pinaki Rabha</cp:lastModifiedBy>
  <cp:revision>21</cp:revision>
  <dcterms:created xsi:type="dcterms:W3CDTF">2021-07-08T15:57:06Z</dcterms:created>
  <dcterms:modified xsi:type="dcterms:W3CDTF">2021-07-09T13:34:32Z</dcterms:modified>
</cp:coreProperties>
</file>