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6" r:id="rId5"/>
    <p:sldId id="293" r:id="rId6"/>
    <p:sldId id="283" r:id="rId7"/>
    <p:sldId id="272" r:id="rId8"/>
    <p:sldId id="288" r:id="rId9"/>
    <p:sldId id="274" r:id="rId10"/>
    <p:sldId id="290" r:id="rId11"/>
    <p:sldId id="300" r:id="rId12"/>
    <p:sldId id="275" r:id="rId13"/>
    <p:sldId id="276" r:id="rId14"/>
    <p:sldId id="277" r:id="rId15"/>
    <p:sldId id="279" r:id="rId16"/>
    <p:sldId id="303" r:id="rId17"/>
    <p:sldId id="280" r:id="rId18"/>
    <p:sldId id="302" r:id="rId19"/>
    <p:sldId id="281" r:id="rId20"/>
    <p:sldId id="268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1DE4-6001-411B-91F0-23E7A16BA889}" type="datetimeFigureOut">
              <a:rPr lang="en-US" smtClean="0"/>
              <a:pPr/>
              <a:t>16/07/2021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9EB0-40C0-45D1-88EE-8ADF5DB86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dn.biologydiscussion.com/wp-content/uploads/2016/11/clip_image012_thumb2-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biologydiscussion.com/wp-content/uploads/2016/11/clip_image016_thumb2-4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biologydiscussion.com/wp-content/uploads/2016/11/clip_image016_thumb2-4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dn.biologydiscussion.com/wp-content/uploads/2016/11/clip_image020_thumb2-2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PHYTOPHTHORA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Pinaki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 Kr. 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Rabha</a:t>
            </a: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J.N.College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Boko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Sporangium </a:t>
            </a:r>
            <a:endParaRPr lang="en-US" dirty="0"/>
          </a:p>
        </p:txBody>
      </p:sp>
      <p:pic>
        <p:nvPicPr>
          <p:cNvPr id="7170" name="Picture 2" descr="C:\Documents and Settings\USER\My Documents\Downloads\ph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6629399" cy="3428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pic>
        <p:nvPicPr>
          <p:cNvPr id="4098" name="Picture 2" descr="C:\Documents and Settings\USER\My Documents\Downloads\ph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73914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Phytophthora infestans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"/>
            <a:ext cx="8153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Direct germination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In high temperature and dry conditions, the sporangia behaves like as conidia and germinate directly by forming multinucleate germ tube.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Sexual Reproduction </a:t>
            </a:r>
          </a:p>
          <a:p>
            <a:pPr algn="just">
              <a:buNone/>
            </a:pPr>
            <a:r>
              <a:rPr lang="en-US" dirty="0" smtClean="0"/>
              <a:t>	In </a:t>
            </a:r>
            <a:r>
              <a:rPr lang="en-US" dirty="0" err="1" smtClean="0"/>
              <a:t>Phytophthora</a:t>
            </a:r>
            <a:r>
              <a:rPr lang="en-US" dirty="0" smtClean="0"/>
              <a:t> sexual reproduction is </a:t>
            </a:r>
            <a:r>
              <a:rPr lang="en-US" dirty="0" err="1" smtClean="0"/>
              <a:t>oogamous</a:t>
            </a:r>
            <a:r>
              <a:rPr lang="en-US" dirty="0" smtClean="0"/>
              <a:t>. It is infrequent in P. </a:t>
            </a:r>
            <a:r>
              <a:rPr lang="en-US" dirty="0" err="1" smtClean="0"/>
              <a:t>infestans</a:t>
            </a:r>
            <a:r>
              <a:rPr lang="en-US" dirty="0" smtClean="0"/>
              <a:t> as it is a heterothallic species.</a:t>
            </a:r>
          </a:p>
          <a:p>
            <a:pPr algn="just">
              <a:buNone/>
            </a:pPr>
            <a:r>
              <a:rPr lang="en-US" dirty="0" smtClean="0"/>
              <a:t>	On the basis of the position of sex organs, the species of </a:t>
            </a:r>
            <a:r>
              <a:rPr lang="en-US" dirty="0" err="1" smtClean="0"/>
              <a:t>Phytophthora</a:t>
            </a:r>
            <a:r>
              <a:rPr lang="en-US" dirty="0" smtClean="0"/>
              <a:t> are designated as </a:t>
            </a:r>
            <a:r>
              <a:rPr lang="en-US" b="1" dirty="0" err="1" smtClean="0"/>
              <a:t>paragynous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err="1" smtClean="0"/>
              <a:t>amphigynous</a:t>
            </a:r>
            <a:r>
              <a:rPr lang="en-US" dirty="0" smtClean="0"/>
              <a:t>. In </a:t>
            </a:r>
            <a:r>
              <a:rPr lang="en-US" dirty="0" err="1" smtClean="0"/>
              <a:t>paragynous</a:t>
            </a:r>
            <a:r>
              <a:rPr lang="en-US" dirty="0" smtClean="0"/>
              <a:t> type (P. </a:t>
            </a:r>
            <a:r>
              <a:rPr lang="en-US" dirty="0" err="1" smtClean="0"/>
              <a:t>cactora</a:t>
            </a:r>
            <a:r>
              <a:rPr lang="en-US" dirty="0" smtClean="0"/>
              <a:t>), the sex organs lie laterally, while in the </a:t>
            </a:r>
            <a:r>
              <a:rPr lang="en-US" dirty="0" err="1" smtClean="0"/>
              <a:t>amphigynous</a:t>
            </a:r>
            <a:r>
              <a:rPr lang="en-US" dirty="0" smtClean="0"/>
              <a:t> type (P. </a:t>
            </a:r>
            <a:r>
              <a:rPr lang="en-US" dirty="0" err="1" smtClean="0"/>
              <a:t>infestans</a:t>
            </a:r>
            <a:r>
              <a:rPr lang="en-US" dirty="0" smtClean="0"/>
              <a:t> and P. </a:t>
            </a:r>
            <a:r>
              <a:rPr lang="en-US" dirty="0" err="1" smtClean="0"/>
              <a:t>colocasiae</a:t>
            </a:r>
            <a:r>
              <a:rPr lang="en-US" dirty="0" smtClean="0"/>
              <a:t>),the antheridia forms a funnel or </a:t>
            </a:r>
            <a:r>
              <a:rPr lang="en-US" dirty="0" err="1" smtClean="0"/>
              <a:t>coller</a:t>
            </a:r>
            <a:r>
              <a:rPr lang="en-US" dirty="0" smtClean="0"/>
              <a:t> shaped structure at the base at the </a:t>
            </a:r>
            <a:r>
              <a:rPr lang="en-US" dirty="0" err="1" smtClean="0"/>
              <a:t>oogonium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The </a:t>
            </a:r>
            <a:r>
              <a:rPr lang="en-US" dirty="0" err="1" smtClean="0"/>
              <a:t>oogonium</a:t>
            </a:r>
            <a:r>
              <a:rPr lang="en-US" dirty="0" smtClean="0"/>
              <a:t> is initially multinucleate, at maturity contain a single nucleus. The protoplasm at the centre of the </a:t>
            </a:r>
            <a:r>
              <a:rPr lang="en-US" dirty="0" err="1" smtClean="0"/>
              <a:t>oogonium</a:t>
            </a:r>
            <a:r>
              <a:rPr lang="en-US" dirty="0" smtClean="0"/>
              <a:t> is called </a:t>
            </a:r>
            <a:r>
              <a:rPr lang="en-US" dirty="0" err="1" smtClean="0"/>
              <a:t>ooplasm</a:t>
            </a:r>
            <a:r>
              <a:rPr lang="en-US" dirty="0" smtClean="0"/>
              <a:t>, which contain the female nucleus and serve as female gamete. </a:t>
            </a:r>
          </a:p>
          <a:p>
            <a:pPr algn="just">
              <a:buNone/>
            </a:pPr>
            <a:r>
              <a:rPr lang="en-US" dirty="0" smtClean="0"/>
              <a:t>	The </a:t>
            </a:r>
            <a:r>
              <a:rPr lang="en-US" dirty="0" err="1" smtClean="0"/>
              <a:t>antheridium</a:t>
            </a:r>
            <a:r>
              <a:rPr lang="en-US" dirty="0" smtClean="0"/>
              <a:t> is club shaped. At maturity it contains a single male nucleus. The male nucleus reaches the </a:t>
            </a:r>
            <a:r>
              <a:rPr lang="en-US" dirty="0" err="1" smtClean="0"/>
              <a:t>ooplasm</a:t>
            </a:r>
            <a:r>
              <a:rPr lang="en-US" dirty="0" smtClean="0"/>
              <a:t> through a fertilization tube formed by the </a:t>
            </a:r>
            <a:r>
              <a:rPr lang="en-US" dirty="0" err="1" smtClean="0"/>
              <a:t>antherium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 descr="Phytophthora infestans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 b="49491"/>
          <a:stretch>
            <a:fillRect/>
          </a:stretch>
        </p:blipFill>
        <p:spPr bwMode="auto">
          <a:xfrm>
            <a:off x="5106279" y="1981200"/>
            <a:ext cx="312244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Desktop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lum bright="-30000"/>
          </a:blip>
          <a:srcRect b="50736"/>
          <a:stretch>
            <a:fillRect/>
          </a:stretch>
        </p:blipFill>
        <p:spPr bwMode="auto">
          <a:xfrm>
            <a:off x="990600" y="2133600"/>
            <a:ext cx="304799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Plasmogamy</a:t>
            </a:r>
            <a:r>
              <a:rPr lang="en-US" dirty="0" smtClean="0"/>
              <a:t> followed the </a:t>
            </a:r>
            <a:r>
              <a:rPr lang="en-US" dirty="0" err="1" smtClean="0"/>
              <a:t>karyogamy</a:t>
            </a:r>
            <a:r>
              <a:rPr lang="en-US" dirty="0" smtClean="0"/>
              <a:t>, results in a diploid  zygote nucleus. It is </a:t>
            </a:r>
            <a:r>
              <a:rPr lang="en-US" dirty="0" err="1" smtClean="0"/>
              <a:t>surrunded</a:t>
            </a:r>
            <a:r>
              <a:rPr lang="en-US" dirty="0" smtClean="0"/>
              <a:t> by a wall and converted into </a:t>
            </a:r>
            <a:r>
              <a:rPr lang="en-US" dirty="0" err="1" smtClean="0"/>
              <a:t>oospore</a:t>
            </a:r>
            <a:r>
              <a:rPr lang="en-US" dirty="0" smtClean="0"/>
              <a:t>. After a rest period, it germinates and forms a zoosporangium at the tip of the germ tube. Zoospores of two mating types are found in equal numbers, which give rise to </a:t>
            </a:r>
            <a:r>
              <a:rPr lang="en-US" dirty="0" err="1" smtClean="0"/>
              <a:t>thalli</a:t>
            </a:r>
            <a:r>
              <a:rPr lang="en-US" dirty="0" smtClean="0"/>
              <a:t> of opposite mating types.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Sexual reproduction</a:t>
            </a:r>
            <a:endParaRPr lang="en-US" b="1" dirty="0"/>
          </a:p>
        </p:txBody>
      </p:sp>
      <p:pic>
        <p:nvPicPr>
          <p:cNvPr id="4" name="Content Placeholder 3" descr="Phytophthora infestan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73913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ic representation of the life cycle of phytophthora with zygotic meiosi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066800"/>
            <a:ext cx="7315200" cy="50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It is one of most destructive plant pathogen.</a:t>
            </a:r>
          </a:p>
          <a:p>
            <a:pPr algn="just"/>
            <a:r>
              <a:rPr lang="en-US" dirty="0" smtClean="0"/>
              <a:t>It infects a number of </a:t>
            </a:r>
            <a:r>
              <a:rPr lang="en-US" dirty="0" err="1" smtClean="0"/>
              <a:t>angiospermic</a:t>
            </a:r>
            <a:r>
              <a:rPr lang="en-US" dirty="0" smtClean="0"/>
              <a:t> </a:t>
            </a:r>
            <a:r>
              <a:rPr lang="en-US" dirty="0" smtClean="0"/>
              <a:t>cultivated crops including potato, tomato, </a:t>
            </a:r>
            <a:r>
              <a:rPr lang="en-US" dirty="0" err="1" smtClean="0"/>
              <a:t>colocasia</a:t>
            </a:r>
            <a:r>
              <a:rPr lang="en-US" dirty="0" smtClean="0"/>
              <a:t>, areca nut, etc.</a:t>
            </a:r>
          </a:p>
          <a:p>
            <a:pPr algn="just"/>
            <a:r>
              <a:rPr lang="en-US" dirty="0" smtClean="0"/>
              <a:t>The fungus is responsible for destruction of potato crops in Ireland in 1840s resulting famine and death of over a million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Life cycle </a:t>
            </a:r>
            <a:endParaRPr lang="en-US" dirty="0"/>
          </a:p>
        </p:txBody>
      </p:sp>
      <p:pic>
        <p:nvPicPr>
          <p:cNvPr id="8194" name="Picture 2" descr="C:\Documents and Settings\USER\My Documents\Downloads\ph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1" y="1676400"/>
            <a:ext cx="5562600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56631" y="2967335"/>
            <a:ext cx="363073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/>
              <a:t>Symptoms of the disease</a:t>
            </a:r>
          </a:p>
          <a:p>
            <a:pPr algn="just"/>
            <a:r>
              <a:rPr lang="en-US" dirty="0" smtClean="0"/>
              <a:t>The development of leaf rots or lesions varies with environmental conditions.</a:t>
            </a:r>
          </a:p>
          <a:p>
            <a:pPr algn="just"/>
            <a:r>
              <a:rPr lang="en-US" dirty="0" smtClean="0"/>
              <a:t>Leaf lesions begins as small, irregularly shaped, light green to grey spots. </a:t>
            </a:r>
          </a:p>
          <a:p>
            <a:pPr algn="just"/>
            <a:r>
              <a:rPr lang="en-US" dirty="0" smtClean="0"/>
              <a:t>In cool (20o</a:t>
            </a:r>
            <a:r>
              <a:rPr lang="en-US" dirty="0" smtClean="0">
                <a:latin typeface="Baskerville Old Face"/>
              </a:rPr>
              <a:t>C or less), moist environments, lesions expand rapidly to form a large black rots that spread the entire plants.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Downloads\ph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3152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Infection on underground tubers is first seen in the form of dry rot and brown discolorations of the tissues.</a:t>
            </a:r>
          </a:p>
          <a:p>
            <a:pPr algn="just"/>
            <a:r>
              <a:rPr lang="en-US" dirty="0" smtClean="0"/>
              <a:t>In the later stages the infection spreads inwards, the entire tuber becomes brown and ultimately gets decayed.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clip_image010_thumb2_thumb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095999" cy="4830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 fontAlgn="base">
              <a:buNone/>
            </a:pPr>
            <a:r>
              <a:rPr lang="en-US" b="1" dirty="0" smtClean="0"/>
              <a:t>	Somatic structure:</a:t>
            </a:r>
          </a:p>
          <a:p>
            <a:pPr algn="just" fontAlgn="base">
              <a:buNone/>
            </a:pPr>
            <a:r>
              <a:rPr lang="en-US" dirty="0" smtClean="0"/>
              <a:t>	It is profusely branched and consists of </a:t>
            </a:r>
            <a:r>
              <a:rPr lang="en-US" dirty="0" err="1" smtClean="0"/>
              <a:t>aseptate</a:t>
            </a:r>
            <a:r>
              <a:rPr lang="en-US" dirty="0" smtClean="0"/>
              <a:t>, hyaline, </a:t>
            </a:r>
            <a:r>
              <a:rPr lang="en-US" dirty="0" err="1" smtClean="0"/>
              <a:t>coenocytic</a:t>
            </a:r>
            <a:r>
              <a:rPr lang="en-US" dirty="0" smtClean="0"/>
              <a:t> </a:t>
            </a:r>
            <a:r>
              <a:rPr lang="en-US" dirty="0" err="1" smtClean="0"/>
              <a:t>hyphae</a:t>
            </a:r>
            <a:r>
              <a:rPr lang="en-US" dirty="0" smtClean="0"/>
              <a:t> . The mycelia are both inter and intracellular.</a:t>
            </a:r>
          </a:p>
          <a:p>
            <a:pPr algn="just" fontAlgn="base">
              <a:buNone/>
            </a:pPr>
            <a:r>
              <a:rPr lang="en-US" b="1" dirty="0" smtClean="0"/>
              <a:t>	Asexual reproduction: </a:t>
            </a:r>
          </a:p>
          <a:p>
            <a:pPr algn="just" fontAlgn="base">
              <a:buNone/>
            </a:pPr>
            <a:r>
              <a:rPr lang="en-US" dirty="0" smtClean="0"/>
              <a:t>	Asexual reproduction is brought about by zoospores. They are produced within sporangium. </a:t>
            </a:r>
            <a:r>
              <a:rPr lang="en-US" dirty="0" err="1" smtClean="0"/>
              <a:t>Sporangiophores</a:t>
            </a:r>
            <a:r>
              <a:rPr lang="en-US" dirty="0" smtClean="0"/>
              <a:t> emerge from the lower surface of leaves through stomata and bear terminal, lemon shaped sporangia with distinct papilla. The renewed growth of the </a:t>
            </a:r>
            <a:r>
              <a:rPr lang="en-US" dirty="0" err="1" smtClean="0"/>
              <a:t>sprangiophore</a:t>
            </a:r>
            <a:r>
              <a:rPr lang="en-US" dirty="0" smtClean="0"/>
              <a:t> gives  it a zigzag, </a:t>
            </a:r>
            <a:r>
              <a:rPr lang="en-US" dirty="0" err="1" smtClean="0"/>
              <a:t>sympodial</a:t>
            </a:r>
            <a:r>
              <a:rPr lang="en-US" dirty="0" smtClean="0"/>
              <a:t> shape.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pic>
        <p:nvPicPr>
          <p:cNvPr id="6146" name="Picture 2" descr="C:\Documents and Settings\USER\My Documents\Downloads\ph-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200"/>
            <a:ext cx="6172199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	Germination of </a:t>
            </a:r>
            <a:r>
              <a:rPr lang="en-US" b="1" dirty="0" err="1" smtClean="0"/>
              <a:t>sprangia</a:t>
            </a:r>
            <a:r>
              <a:rPr lang="en-US" b="1" dirty="0" smtClean="0"/>
              <a:t>: </a:t>
            </a:r>
          </a:p>
          <a:p>
            <a:pPr algn="just">
              <a:buNone/>
            </a:pPr>
            <a:r>
              <a:rPr lang="en-US" dirty="0" smtClean="0"/>
              <a:t>	The </a:t>
            </a:r>
            <a:r>
              <a:rPr lang="en-US" dirty="0" err="1" smtClean="0"/>
              <a:t>sprangia</a:t>
            </a:r>
            <a:r>
              <a:rPr lang="en-US" dirty="0" smtClean="0"/>
              <a:t> are disseminated by wind and soil water. The germination of sporangia depends upon temperature.</a:t>
            </a:r>
          </a:p>
          <a:p>
            <a:pPr algn="just">
              <a:buNone/>
            </a:pPr>
            <a:r>
              <a:rPr lang="en-US" b="1" dirty="0" smtClean="0"/>
              <a:t>		Indirect germination: </a:t>
            </a:r>
          </a:p>
          <a:p>
            <a:pPr algn="just">
              <a:buNone/>
            </a:pPr>
            <a:r>
              <a:rPr lang="en-US" dirty="0" smtClean="0"/>
              <a:t>	Low temperature favors for indirect germination of sporangia. The protoplasm of the sporangium divides into several </a:t>
            </a:r>
            <a:r>
              <a:rPr lang="en-US" dirty="0" err="1" smtClean="0"/>
              <a:t>uninucleate</a:t>
            </a:r>
            <a:r>
              <a:rPr lang="en-US" dirty="0" smtClean="0"/>
              <a:t> protoplasts. Each protoplast metamorphoses into a biflagellate, </a:t>
            </a:r>
            <a:r>
              <a:rPr lang="en-US" dirty="0" err="1" smtClean="0"/>
              <a:t>reniform</a:t>
            </a:r>
            <a:r>
              <a:rPr lang="en-US" dirty="0" smtClean="0"/>
              <a:t>, </a:t>
            </a:r>
            <a:r>
              <a:rPr lang="en-US" dirty="0" err="1" smtClean="0"/>
              <a:t>uninucleate</a:t>
            </a:r>
            <a:r>
              <a:rPr lang="en-US" dirty="0" smtClean="0"/>
              <a:t> zoospore. The sporangia bursts at the papilla and the zoospores are liberated. The liberated zoospores are </a:t>
            </a:r>
            <a:r>
              <a:rPr lang="en-US" dirty="0" err="1" smtClean="0"/>
              <a:t>deflagellated</a:t>
            </a:r>
            <a:r>
              <a:rPr lang="en-US" dirty="0" smtClean="0"/>
              <a:t>, then </a:t>
            </a:r>
            <a:r>
              <a:rPr lang="en-US" dirty="0" err="1" smtClean="0"/>
              <a:t>encyst</a:t>
            </a:r>
            <a:r>
              <a:rPr lang="en-US" dirty="0" smtClean="0"/>
              <a:t> and finally germinate to form a new </a:t>
            </a:r>
            <a:r>
              <a:rPr lang="en-US" dirty="0" err="1" smtClean="0"/>
              <a:t>hypha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5083589</TotalTime>
  <Words>166</Words>
  <Application>Microsoft Office PowerPoint</Application>
  <PresentationFormat>On-screen Show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PHYTOPHTHORA </vt:lpstr>
      <vt:lpstr>Slide 2</vt:lpstr>
      <vt:lpstr>Slide 3</vt:lpstr>
      <vt:lpstr>Slide 4</vt:lpstr>
      <vt:lpstr>Slide 5</vt:lpstr>
      <vt:lpstr>Slide 6</vt:lpstr>
      <vt:lpstr>Slide 7</vt:lpstr>
      <vt:lpstr>Asexual reproduction</vt:lpstr>
      <vt:lpstr>Slide 9</vt:lpstr>
      <vt:lpstr>Sporangium </vt:lpstr>
      <vt:lpstr>Asexual reproduction</vt:lpstr>
      <vt:lpstr>Slide 12</vt:lpstr>
      <vt:lpstr>Slide 13</vt:lpstr>
      <vt:lpstr>Slide 14</vt:lpstr>
      <vt:lpstr>Slide 15</vt:lpstr>
      <vt:lpstr>Slide 16</vt:lpstr>
      <vt:lpstr>Slide 17</vt:lpstr>
      <vt:lpstr>Sexual reproduction</vt:lpstr>
      <vt:lpstr>Slide 19</vt:lpstr>
      <vt:lpstr>Life cycle 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Phytophthora </dc:title>
  <dc:creator>USER</dc:creator>
  <cp:lastModifiedBy>User</cp:lastModifiedBy>
  <cp:revision>72</cp:revision>
  <dcterms:created xsi:type="dcterms:W3CDTF">2016-08-12T16:12:57Z</dcterms:created>
  <dcterms:modified xsi:type="dcterms:W3CDTF">2021-07-16T11:32:09Z</dcterms:modified>
</cp:coreProperties>
</file>