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5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A8F-C8D1-4933-9C1F-ED86180F4578}" type="datetimeFigureOut">
              <a:rPr lang="en-IN" smtClean="0"/>
              <a:t>06-07-2021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2F3E-8319-4701-904D-A287933E5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490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A8F-C8D1-4933-9C1F-ED86180F4578}" type="datetimeFigureOut">
              <a:rPr lang="en-IN" smtClean="0"/>
              <a:t>06-07-2021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2F3E-8319-4701-904D-A287933E5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387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A8F-C8D1-4933-9C1F-ED86180F4578}" type="datetimeFigureOut">
              <a:rPr lang="en-IN" smtClean="0"/>
              <a:t>06-07-2021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2F3E-8319-4701-904D-A287933E5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645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A8F-C8D1-4933-9C1F-ED86180F4578}" type="datetimeFigureOut">
              <a:rPr lang="en-IN" smtClean="0"/>
              <a:t>06-07-2021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2F3E-8319-4701-904D-A287933E5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523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A8F-C8D1-4933-9C1F-ED86180F4578}" type="datetimeFigureOut">
              <a:rPr lang="en-IN" smtClean="0"/>
              <a:t>06-07-2021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2F3E-8319-4701-904D-A287933E5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767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A8F-C8D1-4933-9C1F-ED86180F4578}" type="datetimeFigureOut">
              <a:rPr lang="en-IN" smtClean="0"/>
              <a:t>06-07-2021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2F3E-8319-4701-904D-A287933E5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522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A8F-C8D1-4933-9C1F-ED86180F4578}" type="datetimeFigureOut">
              <a:rPr lang="en-IN" smtClean="0"/>
              <a:t>06-07-2021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2F3E-8319-4701-904D-A287933E5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759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A8F-C8D1-4933-9C1F-ED86180F4578}" type="datetimeFigureOut">
              <a:rPr lang="en-IN" smtClean="0"/>
              <a:t>06-07-2021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2F3E-8319-4701-904D-A287933E5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51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A8F-C8D1-4933-9C1F-ED86180F4578}" type="datetimeFigureOut">
              <a:rPr lang="en-IN" smtClean="0"/>
              <a:t>06-07-2021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2F3E-8319-4701-904D-A287933E5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522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A8F-C8D1-4933-9C1F-ED86180F4578}" type="datetimeFigureOut">
              <a:rPr lang="en-IN" smtClean="0"/>
              <a:t>06-07-2021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2F3E-8319-4701-904D-A287933E5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3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A8F-C8D1-4933-9C1F-ED86180F4578}" type="datetimeFigureOut">
              <a:rPr lang="en-IN" smtClean="0"/>
              <a:t>06-07-2021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2F3E-8319-4701-904D-A287933E5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00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3DA8F-C8D1-4933-9C1F-ED86180F4578}" type="datetimeFigureOut">
              <a:rPr lang="en-IN" smtClean="0"/>
              <a:t>06-07-2021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B2F3E-8319-4701-904D-A287933E52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70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45766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/>
              <a:t>INTERFERENCE ON THIN FILM</a:t>
            </a:r>
            <a:br>
              <a:rPr lang="en-GB" sz="3600" b="1" dirty="0" smtClean="0"/>
            </a:br>
            <a:r>
              <a:rPr lang="en-GB" sz="3100" b="1" dirty="0" smtClean="0"/>
              <a:t>Lecture 7</a:t>
            </a:r>
            <a:endParaRPr lang="en-IN" sz="3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75664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Minati</a:t>
            </a:r>
            <a:r>
              <a:rPr lang="en-GB" dirty="0" smtClean="0"/>
              <a:t> Barman</a:t>
            </a:r>
          </a:p>
          <a:p>
            <a:r>
              <a:rPr lang="en-GB" dirty="0" smtClean="0"/>
              <a:t>Associate Professor</a:t>
            </a:r>
          </a:p>
          <a:p>
            <a:r>
              <a:rPr lang="en-GB" dirty="0" smtClean="0"/>
              <a:t>Department  of Physics</a:t>
            </a:r>
          </a:p>
          <a:p>
            <a:r>
              <a:rPr lang="en-GB" dirty="0" smtClean="0"/>
              <a:t>J N College, Boko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7993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2052" y="540775"/>
            <a:ext cx="103730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rgbClr val="0070C0"/>
                </a:solidFill>
              </a:rPr>
              <a:t>Interference on thin film for transmitted system</a:t>
            </a:r>
            <a:r>
              <a:rPr lang="en-GB" u="sng" dirty="0" smtClean="0"/>
              <a:t>:</a:t>
            </a:r>
          </a:p>
          <a:p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559" y="1504335"/>
            <a:ext cx="5980525" cy="42317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52052" y="1504335"/>
                <a:ext cx="4392507" cy="5109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solidFill>
                      <a:srgbClr val="0070C0"/>
                    </a:solidFill>
                  </a:rPr>
                  <a:t>α</a:t>
                </a:r>
                <a:r>
                  <a:rPr lang="en-GB" sz="2400" dirty="0" smtClean="0">
                    <a:solidFill>
                      <a:srgbClr val="0070C0"/>
                    </a:solidFill>
                  </a:rPr>
                  <a:t>- angle between the two film.</a:t>
                </a:r>
              </a:p>
              <a:p>
                <a:endParaRPr lang="en-IN" sz="2400" dirty="0"/>
              </a:p>
              <a:p>
                <a:r>
                  <a:rPr lang="en-GB" sz="2400" dirty="0" smtClean="0">
                    <a:solidFill>
                      <a:srgbClr val="0070C0"/>
                    </a:solidFill>
                  </a:rPr>
                  <a:t>Path difference between the two transmitted beam</a:t>
                </a:r>
              </a:p>
              <a:p>
                <a:r>
                  <a:rPr lang="en-GB" sz="2400" dirty="0">
                    <a:solidFill>
                      <a:srgbClr val="0070C0"/>
                    </a:solidFill>
                  </a:rPr>
                  <a:t>l</a:t>
                </a:r>
                <a:r>
                  <a:rPr lang="en-GB" sz="2400" dirty="0" smtClean="0">
                    <a:solidFill>
                      <a:srgbClr val="0070C0"/>
                    </a:solidFill>
                  </a:rPr>
                  <a:t>= n (RN₁+N₁S+ST)-RN</a:t>
                </a:r>
              </a:p>
              <a:p>
                <a:r>
                  <a:rPr lang="en-GB" sz="2400" dirty="0" smtClean="0">
                    <a:solidFill>
                      <a:srgbClr val="0070C0"/>
                    </a:solidFill>
                  </a:rPr>
                  <a:t>By Snell’s  law</a:t>
                </a:r>
              </a:p>
              <a:p>
                <a:r>
                  <a:rPr lang="en-GB" sz="2400" dirty="0">
                    <a:solidFill>
                      <a:srgbClr val="0070C0"/>
                    </a:solidFill>
                  </a:rPr>
                  <a:t>n</a:t>
                </a:r>
                <a:r>
                  <a:rPr lang="en-GB" sz="2400" dirty="0" smtClean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GB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GB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r>
                          <a:rPr lang="en-GB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IN" sz="2400" dirty="0" smtClean="0">
                    <a:solidFill>
                      <a:srgbClr val="0070C0"/>
                    </a:solidFill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RN</m:t>
                        </m:r>
                        <m:r>
                          <a:rPr lang="en-GB" sz="2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GB" sz="2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RT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2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RN</m:t>
                        </m:r>
                        <m:r>
                          <a:rPr lang="en-GB" sz="2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₁/</m:t>
                        </m:r>
                        <m:r>
                          <m:rPr>
                            <m:sty m:val="p"/>
                          </m:rPr>
                          <a:rPr lang="en-GB" sz="2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RT</m:t>
                        </m:r>
                      </m:den>
                    </m:f>
                  </m:oMath>
                </a14:m>
                <a:endParaRPr lang="en-IN" sz="2400" dirty="0" smtClean="0">
                  <a:solidFill>
                    <a:srgbClr val="0070C0"/>
                  </a:solidFill>
                </a:endParaRPr>
              </a:p>
              <a:p>
                <a:r>
                  <a:rPr lang="en-GB" sz="2400" b="0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   RN = </a:t>
                </a:r>
                <a:r>
                  <a:rPr lang="en-GB" sz="2400" b="0" dirty="0" err="1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n.</a:t>
                </a:r>
                <a:r>
                  <a:rPr lang="en-GB" sz="2400" dirty="0" err="1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RN</a:t>
                </a:r>
                <a:r>
                  <a:rPr lang="en-GB" sz="2400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₁</a:t>
                </a:r>
              </a:p>
              <a:p>
                <a:r>
                  <a:rPr lang="en-GB" sz="2400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l</a:t>
                </a:r>
                <a:r>
                  <a:rPr lang="en-GB" sz="24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= </a:t>
                </a:r>
                <a:r>
                  <a:rPr lang="en-GB" sz="2400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n.(RN</a:t>
                </a:r>
                <a:r>
                  <a:rPr lang="en-GB" sz="24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₁+N₁S+ST)-</a:t>
                </a:r>
                <a:r>
                  <a:rPr lang="en-GB" sz="2400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RN</a:t>
                </a:r>
              </a:p>
              <a:p>
                <a:r>
                  <a:rPr lang="en-GB" sz="24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= </a:t>
                </a:r>
                <a:r>
                  <a:rPr lang="en-GB" sz="2400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n.(N</a:t>
                </a:r>
                <a:r>
                  <a:rPr lang="en-GB" sz="24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₁</a:t>
                </a:r>
                <a:r>
                  <a:rPr lang="en-GB" sz="2400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S+SM)= </a:t>
                </a:r>
                <a:r>
                  <a:rPr lang="en-GB" sz="2400" dirty="0" err="1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nN₁M</a:t>
                </a:r>
                <a:endParaRPr lang="en-GB" sz="2400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r>
                  <a:rPr lang="en-GB" sz="24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400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=2ndcos(r-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GB" sz="2400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)</a:t>
                </a:r>
                <a:endParaRPr lang="en-GB" sz="2400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endParaRPr lang="en-GB" sz="2400" b="0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endParaRPr lang="en-IN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052" y="1504335"/>
                <a:ext cx="4392507" cy="5109284"/>
              </a:xfrm>
              <a:prstGeom prst="rect">
                <a:avLst/>
              </a:prstGeom>
              <a:blipFill rotWithShape="0">
                <a:blip r:embed="rId3"/>
                <a:stretch>
                  <a:fillRect l="-2222" t="-955" r="-4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99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819" y="1542124"/>
            <a:ext cx="6212362" cy="3773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219" y="1694524"/>
            <a:ext cx="6212362" cy="3773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609" y="1133012"/>
            <a:ext cx="7652781" cy="44057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86467" y="668867"/>
                <a:ext cx="8256637" cy="137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0070C0"/>
                    </a:solidFill>
                  </a:rPr>
                  <a:t>For maxima or brightness</a:t>
                </a:r>
              </a:p>
              <a:p>
                <a:r>
                  <a:rPr lang="en-GB" sz="2400" dirty="0">
                    <a:solidFill>
                      <a:srgbClr val="0070C0"/>
                    </a:solidFill>
                  </a:rPr>
                  <a:t> </a:t>
                </a:r>
                <a:r>
                  <a:rPr lang="en-GB" sz="2400" dirty="0" smtClean="0">
                    <a:solidFill>
                      <a:srgbClr val="0070C0"/>
                    </a:solidFill>
                  </a:rPr>
                  <a:t>                            2ndcos(r-2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)=2</m:t>
                    </m:r>
                    <m:r>
                      <a:rPr lang="en-GB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GB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b="0" i="1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en-GB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GB" sz="2400" b="0" i="1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467" y="668867"/>
                <a:ext cx="8256637" cy="1371722"/>
              </a:xfrm>
              <a:prstGeom prst="rect">
                <a:avLst/>
              </a:prstGeom>
              <a:blipFill rotWithShape="0">
                <a:blip r:embed="rId3"/>
                <a:stretch>
                  <a:fillRect l="-1108" t="-3556" b="-88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696130" y="2081989"/>
            <a:ext cx="91750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>
                <a:solidFill>
                  <a:srgbClr val="0070C0"/>
                </a:solidFill>
              </a:rPr>
              <a:t>For minima or darkness</a:t>
            </a:r>
            <a:r>
              <a:rPr lang="en-IN" sz="2400" dirty="0">
                <a:solidFill>
                  <a:srgbClr val="0070C0"/>
                </a:solidFill>
              </a:rPr>
              <a:t> </a:t>
            </a:r>
            <a:endParaRPr lang="en-IN" sz="2400" dirty="0" smtClean="0">
              <a:solidFill>
                <a:srgbClr val="0070C0"/>
              </a:solidFill>
            </a:endParaRPr>
          </a:p>
          <a:p>
            <a:pPr algn="just"/>
            <a:r>
              <a:rPr lang="en-IN" sz="2400" dirty="0">
                <a:solidFill>
                  <a:srgbClr val="0070C0"/>
                </a:solidFill>
              </a:rPr>
              <a:t> </a:t>
            </a:r>
            <a:r>
              <a:rPr lang="en-IN" sz="2400" dirty="0" smtClean="0">
                <a:solidFill>
                  <a:srgbClr val="0070C0"/>
                </a:solidFill>
              </a:rPr>
              <a:t>                               2ndcos(r-2</a:t>
            </a:r>
            <a:r>
              <a:rPr lang="en-IN" sz="2400" dirty="0">
                <a:solidFill>
                  <a:srgbClr val="0070C0"/>
                </a:solidFill>
              </a:rPr>
              <a:t>𝛼</a:t>
            </a:r>
            <a:r>
              <a:rPr lang="en-IN" sz="2400" dirty="0" smtClean="0">
                <a:solidFill>
                  <a:srgbClr val="0070C0"/>
                </a:solidFill>
              </a:rPr>
              <a:t>)= (2𝑚+1)</a:t>
            </a:r>
            <a:r>
              <a:rPr lang="el-GR" sz="2400" dirty="0" smtClean="0">
                <a:solidFill>
                  <a:srgbClr val="0070C0"/>
                </a:solidFill>
              </a:rPr>
              <a:t>λ</a:t>
            </a:r>
            <a:r>
              <a:rPr lang="en-GB" sz="2400" dirty="0" smtClean="0">
                <a:solidFill>
                  <a:srgbClr val="0070C0"/>
                </a:solidFill>
              </a:rPr>
              <a:t>/2</a:t>
            </a:r>
          </a:p>
          <a:p>
            <a:pPr algn="just"/>
            <a:r>
              <a:rPr lang="en-GB" sz="2400" dirty="0" smtClean="0">
                <a:solidFill>
                  <a:srgbClr val="0070C0"/>
                </a:solidFill>
              </a:rPr>
              <a:t>When </a:t>
            </a:r>
            <a:r>
              <a:rPr lang="el-GR" sz="2400" dirty="0" smtClean="0">
                <a:solidFill>
                  <a:srgbClr val="0070C0"/>
                </a:solidFill>
              </a:rPr>
              <a:t>α</a:t>
            </a:r>
            <a:r>
              <a:rPr lang="en-GB" sz="2400" dirty="0" smtClean="0">
                <a:solidFill>
                  <a:srgbClr val="0070C0"/>
                </a:solidFill>
              </a:rPr>
              <a:t>=0, then condition of maxima in the transmitted system corresponds to the minima in the reflected system and vice versa.</a:t>
            </a:r>
          </a:p>
          <a:p>
            <a:pPr algn="just"/>
            <a:endParaRPr lang="en-GB" sz="2400" dirty="0">
              <a:solidFill>
                <a:srgbClr val="0070C0"/>
              </a:solidFill>
            </a:endParaRPr>
          </a:p>
          <a:p>
            <a:pPr algn="just"/>
            <a:r>
              <a:rPr lang="en-GB" sz="2400" b="1" dirty="0" smtClean="0">
                <a:solidFill>
                  <a:srgbClr val="0070C0"/>
                </a:solidFill>
              </a:rPr>
              <a:t>Necessity of a broad source:</a:t>
            </a:r>
          </a:p>
          <a:p>
            <a:pPr algn="just"/>
            <a:r>
              <a:rPr lang="en-GB" sz="2400" dirty="0" smtClean="0">
                <a:solidFill>
                  <a:srgbClr val="0070C0"/>
                </a:solidFill>
              </a:rPr>
              <a:t>If  the incident ray comes from a point source </a:t>
            </a:r>
            <a:r>
              <a:rPr lang="en-GB" sz="2400" dirty="0">
                <a:solidFill>
                  <a:srgbClr val="0070C0"/>
                </a:solidFill>
              </a:rPr>
              <a:t>then </a:t>
            </a:r>
            <a:r>
              <a:rPr lang="en-GB" sz="2400" dirty="0" smtClean="0">
                <a:solidFill>
                  <a:srgbClr val="0070C0"/>
                </a:solidFill>
              </a:rPr>
              <a:t>the reflected or transmitted ray entering eyes are confined to a narrow field of view. But for a broad source the light waves coming from each point gives rise to a pair of coherent waves and field of view become wide and fringes are seen for entire film.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9333" y="1023203"/>
            <a:ext cx="927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rgbClr val="0070C0"/>
                </a:solidFill>
              </a:rPr>
              <a:t>Infinitely thin film:</a:t>
            </a:r>
          </a:p>
          <a:p>
            <a:endParaRPr lang="en-IN" sz="2400" b="1" u="sng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5787493" y="1921933"/>
            <a:ext cx="5202240" cy="3940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9333" y="1786467"/>
            <a:ext cx="43481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>
                <a:solidFill>
                  <a:srgbClr val="0070C0"/>
                </a:solidFill>
              </a:rPr>
              <a:t>Here a –amplitude of the incident wave.</a:t>
            </a:r>
          </a:p>
          <a:p>
            <a:pPr algn="just"/>
            <a:r>
              <a:rPr lang="en-GB" sz="2400" dirty="0" smtClean="0">
                <a:solidFill>
                  <a:srgbClr val="002060"/>
                </a:solidFill>
              </a:rPr>
              <a:t>r-amplitude reflection coefficient of medium 1 (air)</a:t>
            </a:r>
          </a:p>
          <a:p>
            <a:pPr algn="just"/>
            <a:r>
              <a:rPr lang="en-GB" sz="2400" dirty="0">
                <a:solidFill>
                  <a:srgbClr val="00B0F0"/>
                </a:solidFill>
              </a:rPr>
              <a:t>r</a:t>
            </a:r>
            <a:r>
              <a:rPr lang="en-GB" sz="2400" dirty="0" smtClean="0">
                <a:solidFill>
                  <a:srgbClr val="00B0F0"/>
                </a:solidFill>
              </a:rPr>
              <a:t>’- amplitude reflection </a:t>
            </a:r>
            <a:r>
              <a:rPr lang="en-GB" sz="2400" dirty="0" smtClean="0">
                <a:solidFill>
                  <a:srgbClr val="00B0F0"/>
                </a:solidFill>
              </a:rPr>
              <a:t>coefficient of thin film medium</a:t>
            </a:r>
          </a:p>
          <a:p>
            <a:pPr algn="just"/>
            <a:r>
              <a:rPr lang="en-GB" sz="2400" dirty="0" smtClean="0">
                <a:solidFill>
                  <a:srgbClr val="0070C0"/>
                </a:solidFill>
              </a:rPr>
              <a:t>t </a:t>
            </a:r>
            <a:r>
              <a:rPr lang="en-GB" sz="2400" dirty="0" smtClean="0">
                <a:solidFill>
                  <a:srgbClr val="0070C0"/>
                </a:solidFill>
              </a:rPr>
              <a:t>-the </a:t>
            </a:r>
            <a:r>
              <a:rPr lang="en-GB" sz="2400" dirty="0" smtClean="0">
                <a:solidFill>
                  <a:srgbClr val="0070C0"/>
                </a:solidFill>
              </a:rPr>
              <a:t>amplitude transmission coefficient of medium of thin film.</a:t>
            </a:r>
          </a:p>
          <a:p>
            <a:pPr algn="just"/>
            <a:r>
              <a:rPr lang="en-GB" sz="2400" dirty="0">
                <a:solidFill>
                  <a:srgbClr val="00B0F0"/>
                </a:solidFill>
              </a:rPr>
              <a:t>t</a:t>
            </a:r>
            <a:r>
              <a:rPr lang="en-GB" sz="2400" dirty="0" smtClean="0">
                <a:solidFill>
                  <a:srgbClr val="00B0F0"/>
                </a:solidFill>
              </a:rPr>
              <a:t>’- </a:t>
            </a:r>
            <a:r>
              <a:rPr lang="en-GB" sz="2400" dirty="0">
                <a:solidFill>
                  <a:srgbClr val="00B0F0"/>
                </a:solidFill>
              </a:rPr>
              <a:t>the amplitude transmission coefficient of </a:t>
            </a:r>
            <a:r>
              <a:rPr lang="en-GB" sz="2400" dirty="0" smtClean="0">
                <a:solidFill>
                  <a:srgbClr val="00B0F0"/>
                </a:solidFill>
              </a:rPr>
              <a:t>air medium.</a:t>
            </a:r>
            <a:endParaRPr lang="en-GB" sz="2400" dirty="0">
              <a:solidFill>
                <a:srgbClr val="00B0F0"/>
              </a:solidFill>
            </a:endParaRPr>
          </a:p>
          <a:p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989667" y="1007533"/>
                <a:ext cx="8568266" cy="4703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355600" algn="just"/>
                <a:r>
                  <a:rPr lang="en-GB" sz="2400" dirty="0" smtClean="0"/>
                  <a:t>The resultant amplitude of the waves reflected along QR, Q₁R₁, Q₂R₂……………..and so on will be equal to</a:t>
                </a:r>
              </a:p>
              <a:p>
                <a:pPr algn="just"/>
                <a:endParaRPr lang="en-GB" sz="2400" dirty="0" smtClean="0"/>
              </a:p>
              <a:p>
                <a:pPr algn="just"/>
                <a:r>
                  <a:rPr lang="en-GB" sz="2400" dirty="0"/>
                  <a:t> </a:t>
                </a:r>
                <a:r>
                  <a:rPr lang="en-GB" sz="2400" dirty="0" smtClean="0"/>
                  <a:t>         A= </a:t>
                </a:r>
                <a:r>
                  <a:rPr lang="en-GB" sz="2400" dirty="0" err="1" smtClean="0"/>
                  <a:t>ar</a:t>
                </a:r>
                <a:r>
                  <a:rPr lang="en-GB" sz="2400" dirty="0" smtClean="0"/>
                  <a:t> + ar’tt</a:t>
                </a:r>
                <a:r>
                  <a:rPr lang="en-GB" sz="2400" dirty="0" smtClean="0"/>
                  <a:t>’(1+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2400" dirty="0" smtClean="0"/>
                  <a:t>²+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′4</m:t>
                        </m:r>
                      </m:sup>
                    </m:sSup>
                  </m:oMath>
                </a14:m>
                <a:r>
                  <a:rPr lang="en-GB" sz="2400" dirty="0" smtClean="0"/>
                  <a:t>+ ……..upto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GB" sz="2400" dirty="0" smtClean="0"/>
                  <a:t> )</a:t>
                </a:r>
              </a:p>
              <a:p>
                <a:pPr algn="just"/>
                <a:r>
                  <a:rPr lang="en-GB" sz="2400" dirty="0"/>
                  <a:t> </a:t>
                </a:r>
                <a:r>
                  <a:rPr lang="en-GB" sz="2400" dirty="0" smtClean="0"/>
                  <a:t>  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𝑎𝑟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𝑡𝑡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.(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1−</m:t>
                        </m:r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IN" sz="2400" dirty="0" smtClean="0"/>
              </a:p>
              <a:p>
                <a:pPr indent="355600" algn="just"/>
                <a:r>
                  <a:rPr lang="en-GB" sz="2400" dirty="0" smtClean="0">
                    <a:solidFill>
                      <a:srgbClr val="0070C0"/>
                    </a:solidFill>
                  </a:rPr>
                  <a:t>Now from </a:t>
                </a:r>
                <a:r>
                  <a:rPr lang="en-GB" sz="2400" dirty="0">
                    <a:solidFill>
                      <a:srgbClr val="0070C0"/>
                    </a:solidFill>
                  </a:rPr>
                  <a:t>Stokes </a:t>
                </a:r>
                <a:r>
                  <a:rPr lang="en-GB" sz="2400" dirty="0" smtClean="0">
                    <a:solidFill>
                      <a:srgbClr val="0070C0"/>
                    </a:solidFill>
                  </a:rPr>
                  <a:t>treatment </a:t>
                </a:r>
                <a:r>
                  <a:rPr lang="en-GB" sz="2400" dirty="0" err="1" smtClean="0">
                    <a:solidFill>
                      <a:srgbClr val="0070C0"/>
                    </a:solidFill>
                  </a:rPr>
                  <a:t>tt</a:t>
                </a:r>
                <a:r>
                  <a:rPr lang="en-GB" sz="2400" dirty="0" smtClean="0">
                    <a:solidFill>
                      <a:srgbClr val="0070C0"/>
                    </a:solidFill>
                  </a:rPr>
                  <a:t>’=1-r’² and </a:t>
                </a:r>
                <a:r>
                  <a:rPr lang="en-GB" sz="2400" dirty="0" smtClean="0">
                    <a:solidFill>
                      <a:srgbClr val="0070C0"/>
                    </a:solidFill>
                  </a:rPr>
                  <a:t>r’=-r </a:t>
                </a:r>
                <a:r>
                  <a:rPr lang="en-GB" sz="2400" dirty="0" smtClean="0">
                    <a:solidFill>
                      <a:srgbClr val="0070C0"/>
                    </a:solidFill>
                  </a:rPr>
                  <a:t>so A= </a:t>
                </a:r>
                <a:r>
                  <a:rPr lang="en-GB" sz="2400" dirty="0" err="1" smtClean="0">
                    <a:solidFill>
                      <a:srgbClr val="0070C0"/>
                    </a:solidFill>
                  </a:rPr>
                  <a:t>ar-ar</a:t>
                </a:r>
                <a:r>
                  <a:rPr lang="en-GB" sz="2400" dirty="0" smtClean="0">
                    <a:solidFill>
                      <a:srgbClr val="0070C0"/>
                    </a:solidFill>
                  </a:rPr>
                  <a:t> =0.</a:t>
                </a:r>
              </a:p>
              <a:p>
                <a:pPr algn="just"/>
                <a:r>
                  <a:rPr lang="en-GB" sz="2400" dirty="0" smtClean="0">
                    <a:solidFill>
                      <a:srgbClr val="0070C0"/>
                    </a:solidFill>
                  </a:rPr>
                  <a:t>Thus when the film is very thin compared to the wavelength of light then it appears complete dark for the reflected system.</a:t>
                </a:r>
              </a:p>
              <a:p>
                <a:pPr algn="just"/>
                <a:endParaRPr lang="en-GB" sz="2400" dirty="0" smtClean="0">
                  <a:solidFill>
                    <a:srgbClr val="0070C0"/>
                  </a:solidFill>
                </a:endParaRPr>
              </a:p>
              <a:p>
                <a:pPr indent="355600" algn="just"/>
                <a:r>
                  <a:rPr lang="en-GB" sz="2400" dirty="0" smtClean="0"/>
                  <a:t>When the thickness of the film is very </a:t>
                </a:r>
                <a:r>
                  <a:rPr lang="en-GB" sz="2400" dirty="0" smtClean="0"/>
                  <a:t>thin compared to the </a:t>
                </a:r>
                <a:r>
                  <a:rPr lang="en-GB" sz="2400" dirty="0" smtClean="0"/>
                  <a:t>wavelength of light then geometrical path difference is negligible. Therefore resultant amplitude of the transmitted waves is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667" y="1007533"/>
                <a:ext cx="8568266" cy="4703980"/>
              </a:xfrm>
              <a:prstGeom prst="rect">
                <a:avLst/>
              </a:prstGeom>
              <a:blipFill rotWithShape="0">
                <a:blip r:embed="rId2"/>
                <a:stretch>
                  <a:fillRect l="-1067" t="-1036" r="-1138" b="-19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80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32001" y="1397000"/>
                <a:ext cx="8280400" cy="3895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dirty="0" smtClean="0"/>
              </a:p>
              <a:p>
                <a:r>
                  <a:rPr lang="en-GB" sz="2400" dirty="0" smtClean="0">
                    <a:solidFill>
                      <a:srgbClr val="0070C0"/>
                    </a:solidFill>
                  </a:rPr>
                  <a:t>    A’= att’+att’r’²+att’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sz="2400" dirty="0" smtClean="0">
                    <a:solidFill>
                      <a:srgbClr val="0070C0"/>
                    </a:solidFill>
                  </a:rPr>
                  <a:t>+ </a:t>
                </a:r>
                <a:r>
                  <a:rPr lang="en-GB" sz="2400" dirty="0">
                    <a:solidFill>
                      <a:srgbClr val="0070C0"/>
                    </a:solidFill>
                  </a:rPr>
                  <a:t>…………………..</a:t>
                </a:r>
              </a:p>
              <a:p>
                <a:r>
                  <a:rPr lang="en-GB" sz="2400" dirty="0">
                    <a:solidFill>
                      <a:srgbClr val="0070C0"/>
                    </a:solidFill>
                  </a:rPr>
                  <a:t>        =</a:t>
                </a:r>
                <a:r>
                  <a:rPr lang="en-GB" sz="2400" dirty="0" err="1">
                    <a:solidFill>
                      <a:srgbClr val="0070C0"/>
                    </a:solidFill>
                  </a:rPr>
                  <a:t>att</a:t>
                </a:r>
                <a:r>
                  <a:rPr lang="en-GB" sz="2400" dirty="0">
                    <a:solidFill>
                      <a:srgbClr val="0070C0"/>
                    </a:solidFill>
                  </a:rPr>
                  <a:t>’(</a:t>
                </a:r>
                <a:r>
                  <a:rPr lang="en-GB" sz="2400" dirty="0" smtClean="0">
                    <a:solidFill>
                      <a:srgbClr val="0070C0"/>
                    </a:solidFill>
                  </a:rPr>
                  <a:t>1+r’²+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sz="2400" dirty="0" smtClean="0">
                    <a:solidFill>
                      <a:srgbClr val="0070C0"/>
                    </a:solidFill>
                  </a:rPr>
                  <a:t>+ </a:t>
                </a:r>
                <a:r>
                  <a:rPr lang="en-GB" sz="2400" dirty="0">
                    <a:solidFill>
                      <a:srgbClr val="0070C0"/>
                    </a:solidFill>
                  </a:rPr>
                  <a:t>……………………)</a:t>
                </a:r>
              </a:p>
              <a:p>
                <a:r>
                  <a:rPr lang="en-GB" sz="2400" dirty="0">
                    <a:solidFill>
                      <a:srgbClr val="0070C0"/>
                    </a:solidFill>
                  </a:rPr>
                  <a:t>        =</a:t>
                </a:r>
                <a:r>
                  <a:rPr lang="en-GB" sz="2400" dirty="0" err="1" smtClean="0">
                    <a:solidFill>
                      <a:srgbClr val="0070C0"/>
                    </a:solidFill>
                  </a:rPr>
                  <a:t>att</a:t>
                </a:r>
                <a:r>
                  <a:rPr lang="en-GB" sz="2400" dirty="0" smtClean="0">
                    <a:solidFill>
                      <a:srgbClr val="0070C0"/>
                    </a:solidFill>
                  </a:rPr>
                  <a:t>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GB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′²) </m:t>
                        </m:r>
                      </m:den>
                    </m:f>
                  </m:oMath>
                </a14:m>
                <a:endParaRPr lang="en-GB" sz="2400" dirty="0" smtClean="0">
                  <a:solidFill>
                    <a:srgbClr val="0070C0"/>
                  </a:solidFill>
                </a:endParaRPr>
              </a:p>
              <a:p>
                <a:r>
                  <a:rPr lang="en-GB" sz="2400" dirty="0" smtClean="0">
                    <a:solidFill>
                      <a:srgbClr val="0070C0"/>
                    </a:solidFill>
                  </a:rPr>
                  <a:t>Science </a:t>
                </a:r>
                <a:r>
                  <a:rPr lang="en-GB" sz="2400" dirty="0">
                    <a:solidFill>
                      <a:srgbClr val="0070C0"/>
                    </a:solidFill>
                  </a:rPr>
                  <a:t>from Stokes treatment </a:t>
                </a:r>
                <a:r>
                  <a:rPr lang="en-GB" sz="2400" dirty="0" err="1">
                    <a:solidFill>
                      <a:srgbClr val="0070C0"/>
                    </a:solidFill>
                  </a:rPr>
                  <a:t>tt</a:t>
                </a:r>
                <a:r>
                  <a:rPr lang="en-GB" sz="2400" dirty="0">
                    <a:solidFill>
                      <a:srgbClr val="0070C0"/>
                    </a:solidFill>
                  </a:rPr>
                  <a:t>’=</a:t>
                </a:r>
                <a:r>
                  <a:rPr lang="en-GB" sz="2400" dirty="0" smtClean="0">
                    <a:solidFill>
                      <a:srgbClr val="0070C0"/>
                    </a:solidFill>
                  </a:rPr>
                  <a:t>1-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2400" dirty="0" smtClean="0">
                    <a:solidFill>
                      <a:srgbClr val="0070C0"/>
                    </a:solidFill>
                  </a:rPr>
                  <a:t>so </a:t>
                </a:r>
                <a:r>
                  <a:rPr lang="en-GB" sz="2400" dirty="0">
                    <a:solidFill>
                      <a:srgbClr val="0070C0"/>
                    </a:solidFill>
                  </a:rPr>
                  <a:t>A</a:t>
                </a:r>
                <a:r>
                  <a:rPr lang="en-GB" sz="2400" dirty="0" smtClean="0">
                    <a:solidFill>
                      <a:srgbClr val="0070C0"/>
                    </a:solidFill>
                  </a:rPr>
                  <a:t>= a </a:t>
                </a:r>
                <a:r>
                  <a:rPr lang="en-GB" sz="2400" dirty="0">
                    <a:solidFill>
                      <a:srgbClr val="0070C0"/>
                    </a:solidFill>
                  </a:rPr>
                  <a:t>. This implies that a very thin film transmits all the light to the other side of  the film</a:t>
                </a:r>
                <a:r>
                  <a:rPr lang="en-GB" sz="24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endParaRPr lang="en-GB" sz="2400" dirty="0">
                  <a:solidFill>
                    <a:srgbClr val="0070C0"/>
                  </a:solidFill>
                </a:endParaRPr>
              </a:p>
              <a:p>
                <a:r>
                  <a:rPr lang="en-GB" sz="2400" dirty="0" smtClean="0">
                    <a:solidFill>
                      <a:srgbClr val="0070C0"/>
                    </a:solidFill>
                  </a:rPr>
                  <a:t>                                     *******************</a:t>
                </a:r>
                <a:endParaRPr lang="en-GB" sz="2400" dirty="0">
                  <a:solidFill>
                    <a:srgbClr val="0070C0"/>
                  </a:solidFill>
                </a:endParaRPr>
              </a:p>
              <a:p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1" y="1397000"/>
                <a:ext cx="8280400" cy="3895169"/>
              </a:xfrm>
              <a:prstGeom prst="rect">
                <a:avLst/>
              </a:prstGeom>
              <a:blipFill rotWithShape="0">
                <a:blip r:embed="rId2"/>
                <a:stretch>
                  <a:fillRect l="-11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33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275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Office Theme</vt:lpstr>
      <vt:lpstr>INTERFERENCE ON THIN FILM Lecture 7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INTERFERENCE ON THIN FILM Lecture 7</dc:title>
  <dc:creator>DELL</dc:creator>
  <cp:lastModifiedBy>DELL</cp:lastModifiedBy>
  <cp:revision>28</cp:revision>
  <dcterms:created xsi:type="dcterms:W3CDTF">2021-07-06T01:19:20Z</dcterms:created>
  <dcterms:modified xsi:type="dcterms:W3CDTF">2021-07-06T06:44:06Z</dcterms:modified>
</cp:coreProperties>
</file>