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9" r:id="rId5"/>
    <p:sldId id="259" r:id="rId6"/>
    <p:sldId id="260" r:id="rId7"/>
    <p:sldId id="266" r:id="rId8"/>
    <p:sldId id="261" r:id="rId9"/>
    <p:sldId id="262" r:id="rId10"/>
    <p:sldId id="263" r:id="rId11"/>
    <p:sldId id="264" r:id="rId12"/>
    <p:sldId id="265" r:id="rId13"/>
    <p:sldId id="267"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9F5A3F-619E-44D3-AABD-1BA1C5CB22F1}"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B46F09DE-6FA2-4CF8-8CF1-491F2F0B45B1}">
      <dgm:prSet/>
      <dgm:spPr/>
      <dgm:t>
        <a:bodyPr/>
        <a:lstStyle/>
        <a:p>
          <a:r>
            <a:rPr lang="en-US"/>
            <a:t>Sources of Nitrogen:</a:t>
          </a:r>
        </a:p>
      </dgm:t>
    </dgm:pt>
    <dgm:pt modelId="{6CE70D98-FA42-4004-91A5-AEC5F823928F}" type="parTrans" cxnId="{82B36C8D-E91E-47D0-9DC7-05A3DFE2B2DA}">
      <dgm:prSet/>
      <dgm:spPr/>
      <dgm:t>
        <a:bodyPr/>
        <a:lstStyle/>
        <a:p>
          <a:endParaRPr lang="en-US"/>
        </a:p>
      </dgm:t>
    </dgm:pt>
    <dgm:pt modelId="{97118EE3-BE26-4B60-AD33-33556A059304}" type="sibTrans" cxnId="{82B36C8D-E91E-47D0-9DC7-05A3DFE2B2DA}">
      <dgm:prSet/>
      <dgm:spPr/>
      <dgm:t>
        <a:bodyPr/>
        <a:lstStyle/>
        <a:p>
          <a:endParaRPr lang="en-US"/>
        </a:p>
      </dgm:t>
    </dgm:pt>
    <dgm:pt modelId="{15DDE4DB-7367-402C-B19E-5D514405AF37}">
      <dgm:prSet/>
      <dgm:spPr/>
      <dgm:t>
        <a:bodyPr/>
        <a:lstStyle/>
        <a:p>
          <a:r>
            <a:rPr lang="en-US"/>
            <a:t>Atmospheric nitrogen</a:t>
          </a:r>
        </a:p>
      </dgm:t>
    </dgm:pt>
    <dgm:pt modelId="{475CF92A-2FA2-4845-BA00-06E4700FCA24}" type="parTrans" cxnId="{422CDCE2-0EE1-42DD-ACC6-AE6CBDC74F5B}">
      <dgm:prSet/>
      <dgm:spPr/>
      <dgm:t>
        <a:bodyPr/>
        <a:lstStyle/>
        <a:p>
          <a:endParaRPr lang="en-US"/>
        </a:p>
      </dgm:t>
    </dgm:pt>
    <dgm:pt modelId="{FD97ACE8-016A-433D-BB78-8D381742A5B9}" type="sibTrans" cxnId="{422CDCE2-0EE1-42DD-ACC6-AE6CBDC74F5B}">
      <dgm:prSet/>
      <dgm:spPr/>
      <dgm:t>
        <a:bodyPr/>
        <a:lstStyle/>
        <a:p>
          <a:endParaRPr lang="en-US"/>
        </a:p>
      </dgm:t>
    </dgm:pt>
    <dgm:pt modelId="{E3AE15D8-E7EC-42C7-B042-0A6FBDD70EC1}">
      <dgm:prSet/>
      <dgm:spPr/>
      <dgm:t>
        <a:bodyPr/>
        <a:lstStyle/>
        <a:p>
          <a:r>
            <a:rPr lang="en-US"/>
            <a:t>Ammonium compound</a:t>
          </a:r>
        </a:p>
      </dgm:t>
    </dgm:pt>
    <dgm:pt modelId="{367055BF-CB9C-4C0B-AD10-FF9905639A16}" type="parTrans" cxnId="{33D1177E-8772-4652-A7B5-16FD832AFCFD}">
      <dgm:prSet/>
      <dgm:spPr/>
      <dgm:t>
        <a:bodyPr/>
        <a:lstStyle/>
        <a:p>
          <a:endParaRPr lang="en-US"/>
        </a:p>
      </dgm:t>
    </dgm:pt>
    <dgm:pt modelId="{B37B8EE7-A42C-4A1C-B786-A6D584DFF508}" type="sibTrans" cxnId="{33D1177E-8772-4652-A7B5-16FD832AFCFD}">
      <dgm:prSet/>
      <dgm:spPr/>
      <dgm:t>
        <a:bodyPr/>
        <a:lstStyle/>
        <a:p>
          <a:endParaRPr lang="en-US"/>
        </a:p>
      </dgm:t>
    </dgm:pt>
    <dgm:pt modelId="{195F7F96-CC0F-4388-AB20-B0F33BFE8DC8}">
      <dgm:prSet/>
      <dgm:spPr/>
      <dgm:t>
        <a:bodyPr/>
        <a:lstStyle/>
        <a:p>
          <a:r>
            <a:rPr lang="en-US"/>
            <a:t>Nitrate </a:t>
          </a:r>
        </a:p>
      </dgm:t>
    </dgm:pt>
    <dgm:pt modelId="{167AC991-A6F4-422A-9536-16400FCC2ED0}" type="parTrans" cxnId="{B46376D5-B6CD-45A7-95A6-087257D753B2}">
      <dgm:prSet/>
      <dgm:spPr/>
      <dgm:t>
        <a:bodyPr/>
        <a:lstStyle/>
        <a:p>
          <a:endParaRPr lang="en-US"/>
        </a:p>
      </dgm:t>
    </dgm:pt>
    <dgm:pt modelId="{10BE50A1-4BB4-462D-8193-37CA6C819339}" type="sibTrans" cxnId="{B46376D5-B6CD-45A7-95A6-087257D753B2}">
      <dgm:prSet/>
      <dgm:spPr/>
      <dgm:t>
        <a:bodyPr/>
        <a:lstStyle/>
        <a:p>
          <a:endParaRPr lang="en-US"/>
        </a:p>
      </dgm:t>
    </dgm:pt>
    <dgm:pt modelId="{58E532B7-159E-47A5-A98F-A90B8E14F8A9}">
      <dgm:prSet/>
      <dgm:spPr/>
      <dgm:t>
        <a:bodyPr/>
        <a:lstStyle/>
        <a:p>
          <a:r>
            <a:rPr lang="en-US"/>
            <a:t>Organic nitrogen</a:t>
          </a:r>
          <a:br>
            <a:rPr lang="en-US"/>
          </a:br>
          <a:endParaRPr lang="en-US"/>
        </a:p>
      </dgm:t>
    </dgm:pt>
    <dgm:pt modelId="{AE7FAFF7-7D7F-4FF8-8941-B12972F48E9E}" type="parTrans" cxnId="{67705318-CA56-429B-B184-1E560E18AF65}">
      <dgm:prSet/>
      <dgm:spPr/>
      <dgm:t>
        <a:bodyPr/>
        <a:lstStyle/>
        <a:p>
          <a:endParaRPr lang="en-US"/>
        </a:p>
      </dgm:t>
    </dgm:pt>
    <dgm:pt modelId="{AB4E274B-FA51-478D-BA29-96C9F2902F40}" type="sibTrans" cxnId="{67705318-CA56-429B-B184-1E560E18AF65}">
      <dgm:prSet/>
      <dgm:spPr/>
      <dgm:t>
        <a:bodyPr/>
        <a:lstStyle/>
        <a:p>
          <a:endParaRPr lang="en-US"/>
        </a:p>
      </dgm:t>
    </dgm:pt>
    <dgm:pt modelId="{05F011BC-FD6F-4598-9B5C-48AF4C379E79}" type="pres">
      <dgm:prSet presAssocID="{FE9F5A3F-619E-44D3-AABD-1BA1C5CB22F1}" presName="linear" presStyleCnt="0">
        <dgm:presLayoutVars>
          <dgm:animLvl val="lvl"/>
          <dgm:resizeHandles val="exact"/>
        </dgm:presLayoutVars>
      </dgm:prSet>
      <dgm:spPr/>
    </dgm:pt>
    <dgm:pt modelId="{60DCE7DD-6AAA-47D5-A4FD-17F67D0AB820}" type="pres">
      <dgm:prSet presAssocID="{B46F09DE-6FA2-4CF8-8CF1-491F2F0B45B1}" presName="parentText" presStyleLbl="node1" presStyleIdx="0" presStyleCnt="1">
        <dgm:presLayoutVars>
          <dgm:chMax val="0"/>
          <dgm:bulletEnabled val="1"/>
        </dgm:presLayoutVars>
      </dgm:prSet>
      <dgm:spPr/>
    </dgm:pt>
    <dgm:pt modelId="{479EE5F3-4C96-48B1-976E-F85F40DBA674}" type="pres">
      <dgm:prSet presAssocID="{B46F09DE-6FA2-4CF8-8CF1-491F2F0B45B1}" presName="childText" presStyleLbl="revTx" presStyleIdx="0" presStyleCnt="1">
        <dgm:presLayoutVars>
          <dgm:bulletEnabled val="1"/>
        </dgm:presLayoutVars>
      </dgm:prSet>
      <dgm:spPr/>
    </dgm:pt>
  </dgm:ptLst>
  <dgm:cxnLst>
    <dgm:cxn modelId="{55701D06-C6A7-4DAF-8900-B828A1F8A632}" type="presOf" srcId="{195F7F96-CC0F-4388-AB20-B0F33BFE8DC8}" destId="{479EE5F3-4C96-48B1-976E-F85F40DBA674}" srcOrd="0" destOrd="2" presId="urn:microsoft.com/office/officeart/2005/8/layout/vList2"/>
    <dgm:cxn modelId="{67705318-CA56-429B-B184-1E560E18AF65}" srcId="{B46F09DE-6FA2-4CF8-8CF1-491F2F0B45B1}" destId="{58E532B7-159E-47A5-A98F-A90B8E14F8A9}" srcOrd="3" destOrd="0" parTransId="{AE7FAFF7-7D7F-4FF8-8941-B12972F48E9E}" sibTransId="{AB4E274B-FA51-478D-BA29-96C9F2902F40}"/>
    <dgm:cxn modelId="{49027325-BB8D-4C32-B81A-6ABFEECDD6AB}" type="presOf" srcId="{FE9F5A3F-619E-44D3-AABD-1BA1C5CB22F1}" destId="{05F011BC-FD6F-4598-9B5C-48AF4C379E79}" srcOrd="0" destOrd="0" presId="urn:microsoft.com/office/officeart/2005/8/layout/vList2"/>
    <dgm:cxn modelId="{33D1177E-8772-4652-A7B5-16FD832AFCFD}" srcId="{B46F09DE-6FA2-4CF8-8CF1-491F2F0B45B1}" destId="{E3AE15D8-E7EC-42C7-B042-0A6FBDD70EC1}" srcOrd="1" destOrd="0" parTransId="{367055BF-CB9C-4C0B-AD10-FF9905639A16}" sibTransId="{B37B8EE7-A42C-4A1C-B786-A6D584DFF508}"/>
    <dgm:cxn modelId="{82B36C8D-E91E-47D0-9DC7-05A3DFE2B2DA}" srcId="{FE9F5A3F-619E-44D3-AABD-1BA1C5CB22F1}" destId="{B46F09DE-6FA2-4CF8-8CF1-491F2F0B45B1}" srcOrd="0" destOrd="0" parTransId="{6CE70D98-FA42-4004-91A5-AEC5F823928F}" sibTransId="{97118EE3-BE26-4B60-AD33-33556A059304}"/>
    <dgm:cxn modelId="{6D6061C4-9CEA-41B7-B72C-F78B9660BD03}" type="presOf" srcId="{E3AE15D8-E7EC-42C7-B042-0A6FBDD70EC1}" destId="{479EE5F3-4C96-48B1-976E-F85F40DBA674}" srcOrd="0" destOrd="1" presId="urn:microsoft.com/office/officeart/2005/8/layout/vList2"/>
    <dgm:cxn modelId="{B46376D5-B6CD-45A7-95A6-087257D753B2}" srcId="{B46F09DE-6FA2-4CF8-8CF1-491F2F0B45B1}" destId="{195F7F96-CC0F-4388-AB20-B0F33BFE8DC8}" srcOrd="2" destOrd="0" parTransId="{167AC991-A6F4-422A-9536-16400FCC2ED0}" sibTransId="{10BE50A1-4BB4-462D-8193-37CA6C819339}"/>
    <dgm:cxn modelId="{57965EDE-578C-46CD-8E5E-8D44E2AD4F86}" type="presOf" srcId="{58E532B7-159E-47A5-A98F-A90B8E14F8A9}" destId="{479EE5F3-4C96-48B1-976E-F85F40DBA674}" srcOrd="0" destOrd="3" presId="urn:microsoft.com/office/officeart/2005/8/layout/vList2"/>
    <dgm:cxn modelId="{A567C6E1-0CCD-4536-9AA9-5384E6E152ED}" type="presOf" srcId="{B46F09DE-6FA2-4CF8-8CF1-491F2F0B45B1}" destId="{60DCE7DD-6AAA-47D5-A4FD-17F67D0AB820}" srcOrd="0" destOrd="0" presId="urn:microsoft.com/office/officeart/2005/8/layout/vList2"/>
    <dgm:cxn modelId="{422CDCE2-0EE1-42DD-ACC6-AE6CBDC74F5B}" srcId="{B46F09DE-6FA2-4CF8-8CF1-491F2F0B45B1}" destId="{15DDE4DB-7367-402C-B19E-5D514405AF37}" srcOrd="0" destOrd="0" parTransId="{475CF92A-2FA2-4845-BA00-06E4700FCA24}" sibTransId="{FD97ACE8-016A-433D-BB78-8D381742A5B9}"/>
    <dgm:cxn modelId="{02F1D9F8-3864-44B5-AADB-1A60B2CE94C3}" type="presOf" srcId="{15DDE4DB-7367-402C-B19E-5D514405AF37}" destId="{479EE5F3-4C96-48B1-976E-F85F40DBA674}" srcOrd="0" destOrd="0" presId="urn:microsoft.com/office/officeart/2005/8/layout/vList2"/>
    <dgm:cxn modelId="{647A7869-45E8-4D2D-9ECD-B6EE73A61BE0}" type="presParOf" srcId="{05F011BC-FD6F-4598-9B5C-48AF4C379E79}" destId="{60DCE7DD-6AAA-47D5-A4FD-17F67D0AB820}" srcOrd="0" destOrd="0" presId="urn:microsoft.com/office/officeart/2005/8/layout/vList2"/>
    <dgm:cxn modelId="{F99A3A4A-EDE2-4436-A7F1-56263BAB986D}" type="presParOf" srcId="{05F011BC-FD6F-4598-9B5C-48AF4C379E79}" destId="{479EE5F3-4C96-48B1-976E-F85F40DBA674}"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966EE0-ADB3-4297-A816-16CB109D9C62}"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4075128-58A1-465A-9517-A589B8FD9609}">
      <dgm:prSet/>
      <dgm:spPr/>
      <dgm:t>
        <a:bodyPr/>
        <a:lstStyle/>
        <a:p>
          <a:r>
            <a:rPr lang="en-US"/>
            <a:t>Steps:</a:t>
          </a:r>
        </a:p>
      </dgm:t>
    </dgm:pt>
    <dgm:pt modelId="{69CFBF4D-108B-4349-8005-9409378B44A6}" type="parTrans" cxnId="{B1913F6E-F154-404F-BD3E-9B2B707594B0}">
      <dgm:prSet/>
      <dgm:spPr/>
      <dgm:t>
        <a:bodyPr/>
        <a:lstStyle/>
        <a:p>
          <a:endParaRPr lang="en-US"/>
        </a:p>
      </dgm:t>
    </dgm:pt>
    <dgm:pt modelId="{8EEBD354-2897-4242-AB0A-27793B65F431}" type="sibTrans" cxnId="{B1913F6E-F154-404F-BD3E-9B2B707594B0}">
      <dgm:prSet/>
      <dgm:spPr/>
      <dgm:t>
        <a:bodyPr/>
        <a:lstStyle/>
        <a:p>
          <a:endParaRPr lang="en-US"/>
        </a:p>
      </dgm:t>
    </dgm:pt>
    <dgm:pt modelId="{B202ACEB-F2C9-472A-BCF2-E4FF726B43B1}">
      <dgm:prSet/>
      <dgm:spPr/>
      <dgm:t>
        <a:bodyPr/>
        <a:lstStyle/>
        <a:p>
          <a:r>
            <a:rPr lang="en-US"/>
            <a:t>Nitrogen fixation</a:t>
          </a:r>
        </a:p>
      </dgm:t>
    </dgm:pt>
    <dgm:pt modelId="{B720C58D-5D4D-47EC-AFD8-6016D8A507C7}" type="parTrans" cxnId="{3FB619F6-52EB-4797-B5AE-EA1AFF39F3E0}">
      <dgm:prSet/>
      <dgm:spPr/>
      <dgm:t>
        <a:bodyPr/>
        <a:lstStyle/>
        <a:p>
          <a:endParaRPr lang="en-US"/>
        </a:p>
      </dgm:t>
    </dgm:pt>
    <dgm:pt modelId="{62837A71-9528-43AC-8368-4D49D63B9096}" type="sibTrans" cxnId="{3FB619F6-52EB-4797-B5AE-EA1AFF39F3E0}">
      <dgm:prSet/>
      <dgm:spPr/>
      <dgm:t>
        <a:bodyPr/>
        <a:lstStyle/>
        <a:p>
          <a:endParaRPr lang="en-US"/>
        </a:p>
      </dgm:t>
    </dgm:pt>
    <dgm:pt modelId="{241C670F-5149-4498-95E8-2C09D0F4C5C9}">
      <dgm:prSet/>
      <dgm:spPr/>
      <dgm:t>
        <a:bodyPr/>
        <a:lstStyle/>
        <a:p>
          <a:r>
            <a:rPr lang="en-US"/>
            <a:t>Ammonification</a:t>
          </a:r>
        </a:p>
      </dgm:t>
    </dgm:pt>
    <dgm:pt modelId="{E5A6C6D8-BC03-46F5-BEB9-6BD851DC870D}" type="parTrans" cxnId="{57562638-E42A-4980-BB0D-4FAB409CF71D}">
      <dgm:prSet/>
      <dgm:spPr/>
      <dgm:t>
        <a:bodyPr/>
        <a:lstStyle/>
        <a:p>
          <a:endParaRPr lang="en-US"/>
        </a:p>
      </dgm:t>
    </dgm:pt>
    <dgm:pt modelId="{0441E35B-AF8A-4F41-99FE-BF7654834BCF}" type="sibTrans" cxnId="{57562638-E42A-4980-BB0D-4FAB409CF71D}">
      <dgm:prSet/>
      <dgm:spPr/>
      <dgm:t>
        <a:bodyPr/>
        <a:lstStyle/>
        <a:p>
          <a:endParaRPr lang="en-US"/>
        </a:p>
      </dgm:t>
    </dgm:pt>
    <dgm:pt modelId="{FD01314A-A00C-4F0D-93B2-D5995D17C439}">
      <dgm:prSet/>
      <dgm:spPr/>
      <dgm:t>
        <a:bodyPr/>
        <a:lstStyle/>
        <a:p>
          <a:r>
            <a:rPr lang="en-US"/>
            <a:t>Nitrification</a:t>
          </a:r>
        </a:p>
      </dgm:t>
    </dgm:pt>
    <dgm:pt modelId="{9790E35C-3037-4F06-B012-BA7692B22CA3}" type="parTrans" cxnId="{577345E9-776A-40B4-AF63-E9A8F022895B}">
      <dgm:prSet/>
      <dgm:spPr/>
      <dgm:t>
        <a:bodyPr/>
        <a:lstStyle/>
        <a:p>
          <a:endParaRPr lang="en-US"/>
        </a:p>
      </dgm:t>
    </dgm:pt>
    <dgm:pt modelId="{FF467166-5D1C-4D9F-9067-E13FBB0505D9}" type="sibTrans" cxnId="{577345E9-776A-40B4-AF63-E9A8F022895B}">
      <dgm:prSet/>
      <dgm:spPr/>
      <dgm:t>
        <a:bodyPr/>
        <a:lstStyle/>
        <a:p>
          <a:endParaRPr lang="en-US"/>
        </a:p>
      </dgm:t>
    </dgm:pt>
    <dgm:pt modelId="{38F6E203-7D05-495C-8D1B-FFCF0249F1B7}">
      <dgm:prSet/>
      <dgm:spPr/>
      <dgm:t>
        <a:bodyPr/>
        <a:lstStyle/>
        <a:p>
          <a:r>
            <a:rPr lang="en-US" dirty="0"/>
            <a:t>Denitrification</a:t>
          </a:r>
        </a:p>
      </dgm:t>
    </dgm:pt>
    <dgm:pt modelId="{CB54645B-0BBB-4E16-B2E9-400D911E5714}" type="parTrans" cxnId="{284F907E-7078-46D5-ADAD-E99BB141C00B}">
      <dgm:prSet/>
      <dgm:spPr/>
      <dgm:t>
        <a:bodyPr/>
        <a:lstStyle/>
        <a:p>
          <a:endParaRPr lang="en-US"/>
        </a:p>
      </dgm:t>
    </dgm:pt>
    <dgm:pt modelId="{4B964F7E-2D8C-4589-8552-09E3D5E94B5B}" type="sibTrans" cxnId="{284F907E-7078-46D5-ADAD-E99BB141C00B}">
      <dgm:prSet/>
      <dgm:spPr/>
      <dgm:t>
        <a:bodyPr/>
        <a:lstStyle/>
        <a:p>
          <a:endParaRPr lang="en-US"/>
        </a:p>
      </dgm:t>
    </dgm:pt>
    <dgm:pt modelId="{008687FF-CDCD-4DFE-A395-A46DCAC1586E}" type="pres">
      <dgm:prSet presAssocID="{DF966EE0-ADB3-4297-A816-16CB109D9C62}" presName="linear" presStyleCnt="0">
        <dgm:presLayoutVars>
          <dgm:animLvl val="lvl"/>
          <dgm:resizeHandles val="exact"/>
        </dgm:presLayoutVars>
      </dgm:prSet>
      <dgm:spPr/>
    </dgm:pt>
    <dgm:pt modelId="{EF51354A-9006-49CB-A384-5D62D74202FA}" type="pres">
      <dgm:prSet presAssocID="{B4075128-58A1-465A-9517-A589B8FD9609}" presName="parentText" presStyleLbl="node1" presStyleIdx="0" presStyleCnt="1">
        <dgm:presLayoutVars>
          <dgm:chMax val="0"/>
          <dgm:bulletEnabled val="1"/>
        </dgm:presLayoutVars>
      </dgm:prSet>
      <dgm:spPr/>
    </dgm:pt>
    <dgm:pt modelId="{75120BB3-E846-49B6-B3B8-B291BB0B3935}" type="pres">
      <dgm:prSet presAssocID="{B4075128-58A1-465A-9517-A589B8FD9609}" presName="childText" presStyleLbl="revTx" presStyleIdx="0" presStyleCnt="1">
        <dgm:presLayoutVars>
          <dgm:bulletEnabled val="1"/>
        </dgm:presLayoutVars>
      </dgm:prSet>
      <dgm:spPr/>
    </dgm:pt>
  </dgm:ptLst>
  <dgm:cxnLst>
    <dgm:cxn modelId="{B4F17216-6052-4330-B192-0A8C6F00555B}" type="presOf" srcId="{DF966EE0-ADB3-4297-A816-16CB109D9C62}" destId="{008687FF-CDCD-4DFE-A395-A46DCAC1586E}" srcOrd="0" destOrd="0" presId="urn:microsoft.com/office/officeart/2005/8/layout/vList2"/>
    <dgm:cxn modelId="{3DC80320-6C41-4900-8660-CF1D3E067811}" type="presOf" srcId="{FD01314A-A00C-4F0D-93B2-D5995D17C439}" destId="{75120BB3-E846-49B6-B3B8-B291BB0B3935}" srcOrd="0" destOrd="2" presId="urn:microsoft.com/office/officeart/2005/8/layout/vList2"/>
    <dgm:cxn modelId="{8E8CCB2D-DBD3-4A7B-AF5C-C6A889A2C273}" type="presOf" srcId="{241C670F-5149-4498-95E8-2C09D0F4C5C9}" destId="{75120BB3-E846-49B6-B3B8-B291BB0B3935}" srcOrd="0" destOrd="1" presId="urn:microsoft.com/office/officeart/2005/8/layout/vList2"/>
    <dgm:cxn modelId="{978B0138-D1D7-4C8C-95B0-6E2918C33923}" type="presOf" srcId="{B4075128-58A1-465A-9517-A589B8FD9609}" destId="{EF51354A-9006-49CB-A384-5D62D74202FA}" srcOrd="0" destOrd="0" presId="urn:microsoft.com/office/officeart/2005/8/layout/vList2"/>
    <dgm:cxn modelId="{57562638-E42A-4980-BB0D-4FAB409CF71D}" srcId="{B4075128-58A1-465A-9517-A589B8FD9609}" destId="{241C670F-5149-4498-95E8-2C09D0F4C5C9}" srcOrd="1" destOrd="0" parTransId="{E5A6C6D8-BC03-46F5-BEB9-6BD851DC870D}" sibTransId="{0441E35B-AF8A-4F41-99FE-BF7654834BCF}"/>
    <dgm:cxn modelId="{B1913F6E-F154-404F-BD3E-9B2B707594B0}" srcId="{DF966EE0-ADB3-4297-A816-16CB109D9C62}" destId="{B4075128-58A1-465A-9517-A589B8FD9609}" srcOrd="0" destOrd="0" parTransId="{69CFBF4D-108B-4349-8005-9409378B44A6}" sibTransId="{8EEBD354-2897-4242-AB0A-27793B65F431}"/>
    <dgm:cxn modelId="{284F907E-7078-46D5-ADAD-E99BB141C00B}" srcId="{B4075128-58A1-465A-9517-A589B8FD9609}" destId="{38F6E203-7D05-495C-8D1B-FFCF0249F1B7}" srcOrd="3" destOrd="0" parTransId="{CB54645B-0BBB-4E16-B2E9-400D911E5714}" sibTransId="{4B964F7E-2D8C-4589-8552-09E3D5E94B5B}"/>
    <dgm:cxn modelId="{21EE748B-2477-4EAA-8F58-DB02B7DDE61F}" type="presOf" srcId="{B202ACEB-F2C9-472A-BCF2-E4FF726B43B1}" destId="{75120BB3-E846-49B6-B3B8-B291BB0B3935}" srcOrd="0" destOrd="0" presId="urn:microsoft.com/office/officeart/2005/8/layout/vList2"/>
    <dgm:cxn modelId="{577345E9-776A-40B4-AF63-E9A8F022895B}" srcId="{B4075128-58A1-465A-9517-A589B8FD9609}" destId="{FD01314A-A00C-4F0D-93B2-D5995D17C439}" srcOrd="2" destOrd="0" parTransId="{9790E35C-3037-4F06-B012-BA7692B22CA3}" sibTransId="{FF467166-5D1C-4D9F-9067-E13FBB0505D9}"/>
    <dgm:cxn modelId="{E68382F5-839F-4D10-B6D2-D24721802195}" type="presOf" srcId="{38F6E203-7D05-495C-8D1B-FFCF0249F1B7}" destId="{75120BB3-E846-49B6-B3B8-B291BB0B3935}" srcOrd="0" destOrd="3" presId="urn:microsoft.com/office/officeart/2005/8/layout/vList2"/>
    <dgm:cxn modelId="{3FB619F6-52EB-4797-B5AE-EA1AFF39F3E0}" srcId="{B4075128-58A1-465A-9517-A589B8FD9609}" destId="{B202ACEB-F2C9-472A-BCF2-E4FF726B43B1}" srcOrd="0" destOrd="0" parTransId="{B720C58D-5D4D-47EC-AFD8-6016D8A507C7}" sibTransId="{62837A71-9528-43AC-8368-4D49D63B9096}"/>
    <dgm:cxn modelId="{C31BE9EE-F2EB-4B80-9BCB-40E3A73E0FA3}" type="presParOf" srcId="{008687FF-CDCD-4DFE-A395-A46DCAC1586E}" destId="{EF51354A-9006-49CB-A384-5D62D74202FA}" srcOrd="0" destOrd="0" presId="urn:microsoft.com/office/officeart/2005/8/layout/vList2"/>
    <dgm:cxn modelId="{8CA50165-CBF4-4DF4-8F06-05D0072412BF}" type="presParOf" srcId="{008687FF-CDCD-4DFE-A395-A46DCAC1586E}" destId="{75120BB3-E846-49B6-B3B8-B291BB0B3935}"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FA675F-601C-49C3-96A2-8A8341A73B47}"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1511E422-9870-4C96-A94C-4007E24E73C6}">
      <dgm:prSet/>
      <dgm:spPr/>
      <dgm:t>
        <a:bodyPr/>
        <a:lstStyle/>
        <a:p>
          <a:r>
            <a:rPr lang="en-US"/>
            <a:t>Nitrogen fixation</a:t>
          </a:r>
        </a:p>
      </dgm:t>
    </dgm:pt>
    <dgm:pt modelId="{F27EE98E-19F8-450C-801D-D6D2F4D2A082}" type="parTrans" cxnId="{A53ACFFA-F3E7-43BC-BB00-2738B21245D5}">
      <dgm:prSet/>
      <dgm:spPr/>
      <dgm:t>
        <a:bodyPr/>
        <a:lstStyle/>
        <a:p>
          <a:endParaRPr lang="en-US"/>
        </a:p>
      </dgm:t>
    </dgm:pt>
    <dgm:pt modelId="{003B82EA-A180-423A-90E5-E58C77833BA3}" type="sibTrans" cxnId="{A53ACFFA-F3E7-43BC-BB00-2738B21245D5}">
      <dgm:prSet/>
      <dgm:spPr/>
      <dgm:t>
        <a:bodyPr/>
        <a:lstStyle/>
        <a:p>
          <a:endParaRPr lang="en-US"/>
        </a:p>
      </dgm:t>
    </dgm:pt>
    <dgm:pt modelId="{851BE221-476E-4EF3-A29A-E3A86C6D4515}">
      <dgm:prSet/>
      <dgm:spPr/>
      <dgm:t>
        <a:bodyPr/>
        <a:lstStyle/>
        <a:p>
          <a:pPr algn="just"/>
          <a:r>
            <a:rPr lang="en-US" dirty="0"/>
            <a:t>Conversion of atmospheric nitrogen into ammonia is called nitrogen fixation. </a:t>
          </a:r>
        </a:p>
      </dgm:t>
    </dgm:pt>
    <dgm:pt modelId="{46BE03CB-F598-4D33-AEBB-DFEE86CA65AD}" type="parTrans" cxnId="{23A01244-6288-4DA3-A49D-604C1A8CF921}">
      <dgm:prSet/>
      <dgm:spPr/>
      <dgm:t>
        <a:bodyPr/>
        <a:lstStyle/>
        <a:p>
          <a:endParaRPr lang="en-US"/>
        </a:p>
      </dgm:t>
    </dgm:pt>
    <dgm:pt modelId="{6D22815B-9B5E-4186-9701-266813E89ED9}" type="sibTrans" cxnId="{23A01244-6288-4DA3-A49D-604C1A8CF921}">
      <dgm:prSet/>
      <dgm:spPr/>
      <dgm:t>
        <a:bodyPr/>
        <a:lstStyle/>
        <a:p>
          <a:endParaRPr lang="en-US"/>
        </a:p>
      </dgm:t>
    </dgm:pt>
    <dgm:pt modelId="{43C2A9FB-3934-41D0-9683-915833DD7566}">
      <dgm:prSet/>
      <dgm:spPr/>
      <dgm:t>
        <a:bodyPr/>
        <a:lstStyle/>
        <a:p>
          <a:r>
            <a:rPr lang="en-US"/>
            <a:t>Physical nitrogen fixation: 5% </a:t>
          </a:r>
        </a:p>
      </dgm:t>
    </dgm:pt>
    <dgm:pt modelId="{4A764F74-DB27-41BD-B8D8-4BF7362EE1AD}" type="parTrans" cxnId="{54BE0FBA-7065-452B-AE0A-BF18EF6955E9}">
      <dgm:prSet/>
      <dgm:spPr/>
      <dgm:t>
        <a:bodyPr/>
        <a:lstStyle/>
        <a:p>
          <a:endParaRPr lang="en-US"/>
        </a:p>
      </dgm:t>
    </dgm:pt>
    <dgm:pt modelId="{5DE66984-0785-40F8-B869-775EED36F786}" type="sibTrans" cxnId="{54BE0FBA-7065-452B-AE0A-BF18EF6955E9}">
      <dgm:prSet/>
      <dgm:spPr/>
      <dgm:t>
        <a:bodyPr/>
        <a:lstStyle/>
        <a:p>
          <a:endParaRPr lang="en-US"/>
        </a:p>
      </dgm:t>
    </dgm:pt>
    <dgm:pt modelId="{B89B848E-6206-46EB-A1BE-A539BF556054}">
      <dgm:prSet/>
      <dgm:spPr/>
      <dgm:t>
        <a:bodyPr/>
        <a:lstStyle/>
        <a:p>
          <a:r>
            <a:rPr lang="en-US"/>
            <a:t>Biological nitrogen fixation: 95%</a:t>
          </a:r>
        </a:p>
      </dgm:t>
    </dgm:pt>
    <dgm:pt modelId="{4390FE2C-478D-4C39-8450-11C9B6DE055D}" type="parTrans" cxnId="{CBA06D70-45D6-47E6-92D1-DC446942170D}">
      <dgm:prSet/>
      <dgm:spPr/>
      <dgm:t>
        <a:bodyPr/>
        <a:lstStyle/>
        <a:p>
          <a:endParaRPr lang="en-US"/>
        </a:p>
      </dgm:t>
    </dgm:pt>
    <dgm:pt modelId="{C6573186-EFAD-43B2-86A5-AEA2FF84C049}" type="sibTrans" cxnId="{CBA06D70-45D6-47E6-92D1-DC446942170D}">
      <dgm:prSet/>
      <dgm:spPr/>
      <dgm:t>
        <a:bodyPr/>
        <a:lstStyle/>
        <a:p>
          <a:endParaRPr lang="en-US"/>
        </a:p>
      </dgm:t>
    </dgm:pt>
    <dgm:pt modelId="{5C9C9497-217F-4F7C-B7E5-BE64AF206250}" type="pres">
      <dgm:prSet presAssocID="{D8FA675F-601C-49C3-96A2-8A8341A73B47}" presName="linear" presStyleCnt="0">
        <dgm:presLayoutVars>
          <dgm:animLvl val="lvl"/>
          <dgm:resizeHandles val="exact"/>
        </dgm:presLayoutVars>
      </dgm:prSet>
      <dgm:spPr/>
    </dgm:pt>
    <dgm:pt modelId="{59E46597-EDAB-4791-B27F-717D0B42DC26}" type="pres">
      <dgm:prSet presAssocID="{1511E422-9870-4C96-A94C-4007E24E73C6}" presName="parentText" presStyleLbl="node1" presStyleIdx="0" presStyleCnt="2">
        <dgm:presLayoutVars>
          <dgm:chMax val="0"/>
          <dgm:bulletEnabled val="1"/>
        </dgm:presLayoutVars>
      </dgm:prSet>
      <dgm:spPr/>
    </dgm:pt>
    <dgm:pt modelId="{0C75C206-26A4-46BC-9D40-9BB140B96287}" type="pres">
      <dgm:prSet presAssocID="{003B82EA-A180-423A-90E5-E58C77833BA3}" presName="spacer" presStyleCnt="0"/>
      <dgm:spPr/>
    </dgm:pt>
    <dgm:pt modelId="{73C123E8-65CD-400F-84D6-EB0D7AD2AED2}" type="pres">
      <dgm:prSet presAssocID="{851BE221-476E-4EF3-A29A-E3A86C6D4515}" presName="parentText" presStyleLbl="node1" presStyleIdx="1" presStyleCnt="2">
        <dgm:presLayoutVars>
          <dgm:chMax val="0"/>
          <dgm:bulletEnabled val="1"/>
        </dgm:presLayoutVars>
      </dgm:prSet>
      <dgm:spPr/>
    </dgm:pt>
    <dgm:pt modelId="{0D0CB28B-3BCA-4F26-9FB2-1A5745B28C09}" type="pres">
      <dgm:prSet presAssocID="{851BE221-476E-4EF3-A29A-E3A86C6D4515}" presName="childText" presStyleLbl="revTx" presStyleIdx="0" presStyleCnt="1">
        <dgm:presLayoutVars>
          <dgm:bulletEnabled val="1"/>
        </dgm:presLayoutVars>
      </dgm:prSet>
      <dgm:spPr/>
    </dgm:pt>
  </dgm:ptLst>
  <dgm:cxnLst>
    <dgm:cxn modelId="{A1351D0F-8618-4E21-943E-C3E85B296B68}" type="presOf" srcId="{B89B848E-6206-46EB-A1BE-A539BF556054}" destId="{0D0CB28B-3BCA-4F26-9FB2-1A5745B28C09}" srcOrd="0" destOrd="1" presId="urn:microsoft.com/office/officeart/2005/8/layout/vList2"/>
    <dgm:cxn modelId="{23A01244-6288-4DA3-A49D-604C1A8CF921}" srcId="{D8FA675F-601C-49C3-96A2-8A8341A73B47}" destId="{851BE221-476E-4EF3-A29A-E3A86C6D4515}" srcOrd="1" destOrd="0" parTransId="{46BE03CB-F598-4D33-AEBB-DFEE86CA65AD}" sibTransId="{6D22815B-9B5E-4186-9701-266813E89ED9}"/>
    <dgm:cxn modelId="{CBA06D70-45D6-47E6-92D1-DC446942170D}" srcId="{851BE221-476E-4EF3-A29A-E3A86C6D4515}" destId="{B89B848E-6206-46EB-A1BE-A539BF556054}" srcOrd="1" destOrd="0" parTransId="{4390FE2C-478D-4C39-8450-11C9B6DE055D}" sibTransId="{C6573186-EFAD-43B2-86A5-AEA2FF84C049}"/>
    <dgm:cxn modelId="{9823E775-5C4D-4E32-918C-2E2E6C752392}" type="presOf" srcId="{851BE221-476E-4EF3-A29A-E3A86C6D4515}" destId="{73C123E8-65CD-400F-84D6-EB0D7AD2AED2}" srcOrd="0" destOrd="0" presId="urn:microsoft.com/office/officeart/2005/8/layout/vList2"/>
    <dgm:cxn modelId="{8757F2A7-4C0E-4D06-91F9-BC39FB2BD6AD}" type="presOf" srcId="{D8FA675F-601C-49C3-96A2-8A8341A73B47}" destId="{5C9C9497-217F-4F7C-B7E5-BE64AF206250}" srcOrd="0" destOrd="0" presId="urn:microsoft.com/office/officeart/2005/8/layout/vList2"/>
    <dgm:cxn modelId="{54BE0FBA-7065-452B-AE0A-BF18EF6955E9}" srcId="{851BE221-476E-4EF3-A29A-E3A86C6D4515}" destId="{43C2A9FB-3934-41D0-9683-915833DD7566}" srcOrd="0" destOrd="0" parTransId="{4A764F74-DB27-41BD-B8D8-4BF7362EE1AD}" sibTransId="{5DE66984-0785-40F8-B869-775EED36F786}"/>
    <dgm:cxn modelId="{AA2D01D9-921A-4ACB-A3B3-F8E7F9C9C549}" type="presOf" srcId="{43C2A9FB-3934-41D0-9683-915833DD7566}" destId="{0D0CB28B-3BCA-4F26-9FB2-1A5745B28C09}" srcOrd="0" destOrd="0" presId="urn:microsoft.com/office/officeart/2005/8/layout/vList2"/>
    <dgm:cxn modelId="{6F8B82EF-D1F3-42E6-BFAD-9B1472C0709E}" type="presOf" srcId="{1511E422-9870-4C96-A94C-4007E24E73C6}" destId="{59E46597-EDAB-4791-B27F-717D0B42DC26}" srcOrd="0" destOrd="0" presId="urn:microsoft.com/office/officeart/2005/8/layout/vList2"/>
    <dgm:cxn modelId="{A53ACFFA-F3E7-43BC-BB00-2738B21245D5}" srcId="{D8FA675F-601C-49C3-96A2-8A8341A73B47}" destId="{1511E422-9870-4C96-A94C-4007E24E73C6}" srcOrd="0" destOrd="0" parTransId="{F27EE98E-19F8-450C-801D-D6D2F4D2A082}" sibTransId="{003B82EA-A180-423A-90E5-E58C77833BA3}"/>
    <dgm:cxn modelId="{E932CA11-8E75-4351-B20D-C7A482CBA696}" type="presParOf" srcId="{5C9C9497-217F-4F7C-B7E5-BE64AF206250}" destId="{59E46597-EDAB-4791-B27F-717D0B42DC26}" srcOrd="0" destOrd="0" presId="urn:microsoft.com/office/officeart/2005/8/layout/vList2"/>
    <dgm:cxn modelId="{DA2FB77D-935C-4CEF-B857-F4F5B064FD1E}" type="presParOf" srcId="{5C9C9497-217F-4F7C-B7E5-BE64AF206250}" destId="{0C75C206-26A4-46BC-9D40-9BB140B96287}" srcOrd="1" destOrd="0" presId="urn:microsoft.com/office/officeart/2005/8/layout/vList2"/>
    <dgm:cxn modelId="{221EBE7E-1908-4473-8E45-6A6649BE1AAD}" type="presParOf" srcId="{5C9C9497-217F-4F7C-B7E5-BE64AF206250}" destId="{73C123E8-65CD-400F-84D6-EB0D7AD2AED2}" srcOrd="2" destOrd="0" presId="urn:microsoft.com/office/officeart/2005/8/layout/vList2"/>
    <dgm:cxn modelId="{18BAA089-9F42-46E1-A8A9-C1C601439620}" type="presParOf" srcId="{5C9C9497-217F-4F7C-B7E5-BE64AF206250}" destId="{0D0CB28B-3BCA-4F26-9FB2-1A5745B28C09}"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A261E59-E5D5-4EA3-90DC-ADAFFA4E5EDA}"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05F602AB-80A8-4FE3-89E5-D61BC9DAF669}">
      <dgm:prSet/>
      <dgm:spPr/>
      <dgm:t>
        <a:bodyPr/>
        <a:lstStyle/>
        <a:p>
          <a:r>
            <a:rPr lang="en-US"/>
            <a:t>Biological nitrogen fixation:</a:t>
          </a:r>
        </a:p>
      </dgm:t>
    </dgm:pt>
    <dgm:pt modelId="{97F4EF09-CCDE-494F-9C84-A2D0E9129F24}" type="parTrans" cxnId="{E316A22D-D08A-4398-B0EC-3BC1A6213E81}">
      <dgm:prSet/>
      <dgm:spPr/>
      <dgm:t>
        <a:bodyPr/>
        <a:lstStyle/>
        <a:p>
          <a:endParaRPr lang="en-US"/>
        </a:p>
      </dgm:t>
    </dgm:pt>
    <dgm:pt modelId="{1352B309-AA49-41B6-9F70-E1A111856A8E}" type="sibTrans" cxnId="{E316A22D-D08A-4398-B0EC-3BC1A6213E81}">
      <dgm:prSet/>
      <dgm:spPr/>
      <dgm:t>
        <a:bodyPr/>
        <a:lstStyle/>
        <a:p>
          <a:endParaRPr lang="en-US"/>
        </a:p>
      </dgm:t>
    </dgm:pt>
    <dgm:pt modelId="{134A25CD-2ECB-4DD7-A610-8D9D36ADCB47}">
      <dgm:prSet/>
      <dgm:spPr/>
      <dgm:t>
        <a:bodyPr/>
        <a:lstStyle/>
        <a:p>
          <a:r>
            <a:rPr lang="en-US"/>
            <a:t>Free living:</a:t>
          </a:r>
        </a:p>
      </dgm:t>
    </dgm:pt>
    <dgm:pt modelId="{0375116C-2E80-4EF8-AA49-1DED6F75737C}" type="parTrans" cxnId="{06B73C8B-12EA-4C48-89EB-2C6ACCBE47FD}">
      <dgm:prSet/>
      <dgm:spPr/>
      <dgm:t>
        <a:bodyPr/>
        <a:lstStyle/>
        <a:p>
          <a:endParaRPr lang="en-US"/>
        </a:p>
      </dgm:t>
    </dgm:pt>
    <dgm:pt modelId="{AA27FB72-00D5-461F-8DE4-5EB17E794E33}" type="sibTrans" cxnId="{06B73C8B-12EA-4C48-89EB-2C6ACCBE47FD}">
      <dgm:prSet/>
      <dgm:spPr/>
      <dgm:t>
        <a:bodyPr/>
        <a:lstStyle/>
        <a:p>
          <a:endParaRPr lang="en-US"/>
        </a:p>
      </dgm:t>
    </dgm:pt>
    <dgm:pt modelId="{03813A1C-0024-43A6-92A3-01F42C427AC0}">
      <dgm:prSet/>
      <dgm:spPr/>
      <dgm:t>
        <a:bodyPr/>
        <a:lstStyle/>
        <a:p>
          <a:r>
            <a:rPr lang="en-US"/>
            <a:t>Symbiotic </a:t>
          </a:r>
        </a:p>
      </dgm:t>
    </dgm:pt>
    <dgm:pt modelId="{885F068D-D778-4356-8AD5-9B2DAC47E339}" type="parTrans" cxnId="{7098C491-3978-4A21-92E8-E8838F6F26B5}">
      <dgm:prSet/>
      <dgm:spPr/>
      <dgm:t>
        <a:bodyPr/>
        <a:lstStyle/>
        <a:p>
          <a:endParaRPr lang="en-US"/>
        </a:p>
      </dgm:t>
    </dgm:pt>
    <dgm:pt modelId="{3BAA5D80-BAD7-4B3F-A30E-6C9FA098D91F}" type="sibTrans" cxnId="{7098C491-3978-4A21-92E8-E8838F6F26B5}">
      <dgm:prSet/>
      <dgm:spPr/>
      <dgm:t>
        <a:bodyPr/>
        <a:lstStyle/>
        <a:p>
          <a:endParaRPr lang="en-US"/>
        </a:p>
      </dgm:t>
    </dgm:pt>
    <dgm:pt modelId="{9BFA6531-9C94-4282-99EB-4D63C762353B}" type="pres">
      <dgm:prSet presAssocID="{6A261E59-E5D5-4EA3-90DC-ADAFFA4E5EDA}" presName="linear" presStyleCnt="0">
        <dgm:presLayoutVars>
          <dgm:animLvl val="lvl"/>
          <dgm:resizeHandles val="exact"/>
        </dgm:presLayoutVars>
      </dgm:prSet>
      <dgm:spPr/>
    </dgm:pt>
    <dgm:pt modelId="{47B53B66-F0DE-4B6D-8047-F469CA4F4625}" type="pres">
      <dgm:prSet presAssocID="{05F602AB-80A8-4FE3-89E5-D61BC9DAF669}" presName="parentText" presStyleLbl="node1" presStyleIdx="0" presStyleCnt="1">
        <dgm:presLayoutVars>
          <dgm:chMax val="0"/>
          <dgm:bulletEnabled val="1"/>
        </dgm:presLayoutVars>
      </dgm:prSet>
      <dgm:spPr/>
    </dgm:pt>
    <dgm:pt modelId="{C3835698-D90C-4423-B587-28B2A4381C50}" type="pres">
      <dgm:prSet presAssocID="{05F602AB-80A8-4FE3-89E5-D61BC9DAF669}" presName="childText" presStyleLbl="revTx" presStyleIdx="0" presStyleCnt="1">
        <dgm:presLayoutVars>
          <dgm:bulletEnabled val="1"/>
        </dgm:presLayoutVars>
      </dgm:prSet>
      <dgm:spPr/>
    </dgm:pt>
  </dgm:ptLst>
  <dgm:cxnLst>
    <dgm:cxn modelId="{E316A22D-D08A-4398-B0EC-3BC1A6213E81}" srcId="{6A261E59-E5D5-4EA3-90DC-ADAFFA4E5EDA}" destId="{05F602AB-80A8-4FE3-89E5-D61BC9DAF669}" srcOrd="0" destOrd="0" parTransId="{97F4EF09-CCDE-494F-9C84-A2D0E9129F24}" sibTransId="{1352B309-AA49-41B6-9F70-E1A111856A8E}"/>
    <dgm:cxn modelId="{677D058B-732D-4F86-8591-ACC7F6C75A21}" type="presOf" srcId="{134A25CD-2ECB-4DD7-A610-8D9D36ADCB47}" destId="{C3835698-D90C-4423-B587-28B2A4381C50}" srcOrd="0" destOrd="0" presId="urn:microsoft.com/office/officeart/2005/8/layout/vList2"/>
    <dgm:cxn modelId="{06B73C8B-12EA-4C48-89EB-2C6ACCBE47FD}" srcId="{05F602AB-80A8-4FE3-89E5-D61BC9DAF669}" destId="{134A25CD-2ECB-4DD7-A610-8D9D36ADCB47}" srcOrd="0" destOrd="0" parTransId="{0375116C-2E80-4EF8-AA49-1DED6F75737C}" sibTransId="{AA27FB72-00D5-461F-8DE4-5EB17E794E33}"/>
    <dgm:cxn modelId="{7098C491-3978-4A21-92E8-E8838F6F26B5}" srcId="{05F602AB-80A8-4FE3-89E5-D61BC9DAF669}" destId="{03813A1C-0024-43A6-92A3-01F42C427AC0}" srcOrd="1" destOrd="0" parTransId="{885F068D-D778-4356-8AD5-9B2DAC47E339}" sibTransId="{3BAA5D80-BAD7-4B3F-A30E-6C9FA098D91F}"/>
    <dgm:cxn modelId="{EB87DDA3-758B-4885-8138-4775ADA6813F}" type="presOf" srcId="{05F602AB-80A8-4FE3-89E5-D61BC9DAF669}" destId="{47B53B66-F0DE-4B6D-8047-F469CA4F4625}" srcOrd="0" destOrd="0" presId="urn:microsoft.com/office/officeart/2005/8/layout/vList2"/>
    <dgm:cxn modelId="{A314FECA-D59B-4FED-98FF-37184A749190}" type="presOf" srcId="{6A261E59-E5D5-4EA3-90DC-ADAFFA4E5EDA}" destId="{9BFA6531-9C94-4282-99EB-4D63C762353B}" srcOrd="0" destOrd="0" presId="urn:microsoft.com/office/officeart/2005/8/layout/vList2"/>
    <dgm:cxn modelId="{D9C2CFE1-F86D-4CF1-93EA-53103D17BD27}" type="presOf" srcId="{03813A1C-0024-43A6-92A3-01F42C427AC0}" destId="{C3835698-D90C-4423-B587-28B2A4381C50}" srcOrd="0" destOrd="1" presId="urn:microsoft.com/office/officeart/2005/8/layout/vList2"/>
    <dgm:cxn modelId="{1F60D0B5-CC5D-4FFC-B9AE-A047E19D1D01}" type="presParOf" srcId="{9BFA6531-9C94-4282-99EB-4D63C762353B}" destId="{47B53B66-F0DE-4B6D-8047-F469CA4F4625}" srcOrd="0" destOrd="0" presId="urn:microsoft.com/office/officeart/2005/8/layout/vList2"/>
    <dgm:cxn modelId="{892AEEDB-6C7B-431B-984D-58A4615DBAED}" type="presParOf" srcId="{9BFA6531-9C94-4282-99EB-4D63C762353B}" destId="{C3835698-D90C-4423-B587-28B2A4381C50}"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65A908E-C76D-4302-9BBB-C79F41ABBF70}"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97EA018B-8428-416E-B68E-6BF2C21C472A}">
      <dgm:prSet/>
      <dgm:spPr/>
      <dgm:t>
        <a:bodyPr/>
        <a:lstStyle/>
        <a:p>
          <a:r>
            <a:rPr lang="en-IN"/>
            <a:t>D</a:t>
          </a:r>
          <a:r>
            <a:rPr lang="en-IN" b="0" i="0"/>
            <a:t>enitrification </a:t>
          </a:r>
          <a:endParaRPr lang="en-US"/>
        </a:p>
      </dgm:t>
    </dgm:pt>
    <dgm:pt modelId="{FFE3206E-D9D4-4B35-87B9-698D289082AB}" type="parTrans" cxnId="{1B03B462-74CC-46AA-8F2C-DEA71C0FE0BA}">
      <dgm:prSet/>
      <dgm:spPr/>
      <dgm:t>
        <a:bodyPr/>
        <a:lstStyle/>
        <a:p>
          <a:endParaRPr lang="en-US"/>
        </a:p>
      </dgm:t>
    </dgm:pt>
    <dgm:pt modelId="{76374F78-101D-407F-B1D8-52C07CB49C54}" type="sibTrans" cxnId="{1B03B462-74CC-46AA-8F2C-DEA71C0FE0BA}">
      <dgm:prSet/>
      <dgm:spPr/>
      <dgm:t>
        <a:bodyPr/>
        <a:lstStyle/>
        <a:p>
          <a:endParaRPr lang="en-US"/>
        </a:p>
      </dgm:t>
    </dgm:pt>
    <dgm:pt modelId="{07799C56-AB57-4BE9-8D0B-25871D95415D}">
      <dgm:prSet/>
      <dgm:spPr/>
      <dgm:t>
        <a:bodyPr/>
        <a:lstStyle/>
        <a:p>
          <a:pPr algn="just"/>
          <a:r>
            <a:rPr lang="en-IN" b="0" i="0" dirty="0">
              <a:solidFill>
                <a:srgbClr val="002060"/>
              </a:solidFill>
            </a:rPr>
            <a:t>Ammonia and nitrates are converted into free nitrogen by certain microbes. This process is referred to as </a:t>
          </a:r>
          <a:r>
            <a:rPr lang="en-IN" b="0" i="0" dirty="0" err="1">
              <a:solidFill>
                <a:srgbClr val="002060"/>
              </a:solidFill>
            </a:rPr>
            <a:t>denitriflcation</a:t>
          </a:r>
          <a:r>
            <a:rPr lang="en-IN" b="0" i="0" dirty="0">
              <a:solidFill>
                <a:srgbClr val="002060"/>
              </a:solidFill>
            </a:rPr>
            <a:t>. Pseudomonas, the most common denitrifying bacterium. Denitrifying bacteria transform nitrate nitrogen to nitrous and nitric oxides, and ultimately to gaseous nitrogen, which goes to atmosphere. </a:t>
          </a:r>
          <a:endParaRPr lang="en-US" dirty="0">
            <a:solidFill>
              <a:srgbClr val="002060"/>
            </a:solidFill>
          </a:endParaRPr>
        </a:p>
      </dgm:t>
    </dgm:pt>
    <dgm:pt modelId="{0D51A314-1CDF-41E4-9D97-A1067D374173}" type="parTrans" cxnId="{C6360DCC-55DE-47E8-A87E-2F2F49D0AD17}">
      <dgm:prSet/>
      <dgm:spPr/>
      <dgm:t>
        <a:bodyPr/>
        <a:lstStyle/>
        <a:p>
          <a:endParaRPr lang="en-US"/>
        </a:p>
      </dgm:t>
    </dgm:pt>
    <dgm:pt modelId="{1E4CA4C1-4AB2-46BF-B248-07A0F81025C2}" type="sibTrans" cxnId="{C6360DCC-55DE-47E8-A87E-2F2F49D0AD17}">
      <dgm:prSet/>
      <dgm:spPr/>
      <dgm:t>
        <a:bodyPr/>
        <a:lstStyle/>
        <a:p>
          <a:endParaRPr lang="en-US"/>
        </a:p>
      </dgm:t>
    </dgm:pt>
    <dgm:pt modelId="{B80F45E7-D377-46CF-B69F-E553C93C6F28}" type="pres">
      <dgm:prSet presAssocID="{265A908E-C76D-4302-9BBB-C79F41ABBF70}" presName="linear" presStyleCnt="0">
        <dgm:presLayoutVars>
          <dgm:animLvl val="lvl"/>
          <dgm:resizeHandles val="exact"/>
        </dgm:presLayoutVars>
      </dgm:prSet>
      <dgm:spPr/>
    </dgm:pt>
    <dgm:pt modelId="{952D7DD2-2F84-468E-AE2D-08A32D6AC4D6}" type="pres">
      <dgm:prSet presAssocID="{97EA018B-8428-416E-B68E-6BF2C21C472A}" presName="parentText" presStyleLbl="node1" presStyleIdx="0" presStyleCnt="2">
        <dgm:presLayoutVars>
          <dgm:chMax val="0"/>
          <dgm:bulletEnabled val="1"/>
        </dgm:presLayoutVars>
      </dgm:prSet>
      <dgm:spPr/>
    </dgm:pt>
    <dgm:pt modelId="{537BB8E3-84A5-432B-AB53-140A1DE9705D}" type="pres">
      <dgm:prSet presAssocID="{76374F78-101D-407F-B1D8-52C07CB49C54}" presName="spacer" presStyleCnt="0"/>
      <dgm:spPr/>
    </dgm:pt>
    <dgm:pt modelId="{8582C000-F66A-4B40-8FFD-CDE98875044E}" type="pres">
      <dgm:prSet presAssocID="{07799C56-AB57-4BE9-8D0B-25871D95415D}" presName="parentText" presStyleLbl="node1" presStyleIdx="1" presStyleCnt="2">
        <dgm:presLayoutVars>
          <dgm:chMax val="0"/>
          <dgm:bulletEnabled val="1"/>
        </dgm:presLayoutVars>
      </dgm:prSet>
      <dgm:spPr/>
    </dgm:pt>
  </dgm:ptLst>
  <dgm:cxnLst>
    <dgm:cxn modelId="{E96C4803-8D78-4DCF-B3FB-DF19D7400B60}" type="presOf" srcId="{97EA018B-8428-416E-B68E-6BF2C21C472A}" destId="{952D7DD2-2F84-468E-AE2D-08A32D6AC4D6}" srcOrd="0" destOrd="0" presId="urn:microsoft.com/office/officeart/2005/8/layout/vList2"/>
    <dgm:cxn modelId="{2B36DF03-0F20-47A6-96BF-67662EC09EAE}" type="presOf" srcId="{265A908E-C76D-4302-9BBB-C79F41ABBF70}" destId="{B80F45E7-D377-46CF-B69F-E553C93C6F28}" srcOrd="0" destOrd="0" presId="urn:microsoft.com/office/officeart/2005/8/layout/vList2"/>
    <dgm:cxn modelId="{1B03B462-74CC-46AA-8F2C-DEA71C0FE0BA}" srcId="{265A908E-C76D-4302-9BBB-C79F41ABBF70}" destId="{97EA018B-8428-416E-B68E-6BF2C21C472A}" srcOrd="0" destOrd="0" parTransId="{FFE3206E-D9D4-4B35-87B9-698D289082AB}" sibTransId="{76374F78-101D-407F-B1D8-52C07CB49C54}"/>
    <dgm:cxn modelId="{0705B08F-2CC4-4C29-9487-F3CFBFC24E44}" type="presOf" srcId="{07799C56-AB57-4BE9-8D0B-25871D95415D}" destId="{8582C000-F66A-4B40-8FFD-CDE98875044E}" srcOrd="0" destOrd="0" presId="urn:microsoft.com/office/officeart/2005/8/layout/vList2"/>
    <dgm:cxn modelId="{C6360DCC-55DE-47E8-A87E-2F2F49D0AD17}" srcId="{265A908E-C76D-4302-9BBB-C79F41ABBF70}" destId="{07799C56-AB57-4BE9-8D0B-25871D95415D}" srcOrd="1" destOrd="0" parTransId="{0D51A314-1CDF-41E4-9D97-A1067D374173}" sibTransId="{1E4CA4C1-4AB2-46BF-B248-07A0F81025C2}"/>
    <dgm:cxn modelId="{5689C840-4A08-4CB3-B806-DA5B05BDC725}" type="presParOf" srcId="{B80F45E7-D377-46CF-B69F-E553C93C6F28}" destId="{952D7DD2-2F84-468E-AE2D-08A32D6AC4D6}" srcOrd="0" destOrd="0" presId="urn:microsoft.com/office/officeart/2005/8/layout/vList2"/>
    <dgm:cxn modelId="{834CFDCD-573D-46EF-B11E-9B19A5A83CB2}" type="presParOf" srcId="{B80F45E7-D377-46CF-B69F-E553C93C6F28}" destId="{537BB8E3-84A5-432B-AB53-140A1DE9705D}" srcOrd="1" destOrd="0" presId="urn:microsoft.com/office/officeart/2005/8/layout/vList2"/>
    <dgm:cxn modelId="{AF7F81B1-25DE-44E1-8282-486EA3993332}" type="presParOf" srcId="{B80F45E7-D377-46CF-B69F-E553C93C6F28}" destId="{8582C000-F66A-4B40-8FFD-CDE98875044E}"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DCE7DD-6AAA-47D5-A4FD-17F67D0AB820}">
      <dsp:nvSpPr>
        <dsp:cNvPr id="0" name=""/>
        <dsp:cNvSpPr/>
      </dsp:nvSpPr>
      <dsp:spPr>
        <a:xfrm>
          <a:off x="0" y="191977"/>
          <a:ext cx="6253721" cy="127120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marL="0" lvl="0" indent="0" algn="l" defTabSz="2355850">
            <a:lnSpc>
              <a:spcPct val="90000"/>
            </a:lnSpc>
            <a:spcBef>
              <a:spcPct val="0"/>
            </a:spcBef>
            <a:spcAft>
              <a:spcPct val="35000"/>
            </a:spcAft>
            <a:buNone/>
          </a:pPr>
          <a:r>
            <a:rPr lang="en-US" sz="5300" kern="1200"/>
            <a:t>Sources of Nitrogen:</a:t>
          </a:r>
        </a:p>
      </dsp:txBody>
      <dsp:txXfrm>
        <a:off x="62055" y="254032"/>
        <a:ext cx="6129611" cy="1147095"/>
      </dsp:txXfrm>
    </dsp:sp>
    <dsp:sp modelId="{479EE5F3-4C96-48B1-976E-F85F40DBA674}">
      <dsp:nvSpPr>
        <dsp:cNvPr id="0" name=""/>
        <dsp:cNvSpPr/>
      </dsp:nvSpPr>
      <dsp:spPr>
        <a:xfrm>
          <a:off x="0" y="1463182"/>
          <a:ext cx="6253721" cy="3401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556" tIns="67310" rIns="376936" bIns="67310" numCol="1" spcCol="1270" anchor="t" anchorCtr="0">
          <a:noAutofit/>
        </a:bodyPr>
        <a:lstStyle/>
        <a:p>
          <a:pPr marL="285750" lvl="1" indent="-285750" algn="l" defTabSz="1822450">
            <a:lnSpc>
              <a:spcPct val="90000"/>
            </a:lnSpc>
            <a:spcBef>
              <a:spcPct val="0"/>
            </a:spcBef>
            <a:spcAft>
              <a:spcPct val="20000"/>
            </a:spcAft>
            <a:buChar char="•"/>
          </a:pPr>
          <a:r>
            <a:rPr lang="en-US" sz="4100" kern="1200"/>
            <a:t>Atmospheric nitrogen</a:t>
          </a:r>
        </a:p>
        <a:p>
          <a:pPr marL="285750" lvl="1" indent="-285750" algn="l" defTabSz="1822450">
            <a:lnSpc>
              <a:spcPct val="90000"/>
            </a:lnSpc>
            <a:spcBef>
              <a:spcPct val="0"/>
            </a:spcBef>
            <a:spcAft>
              <a:spcPct val="20000"/>
            </a:spcAft>
            <a:buChar char="•"/>
          </a:pPr>
          <a:r>
            <a:rPr lang="en-US" sz="4100" kern="1200"/>
            <a:t>Ammonium compound</a:t>
          </a:r>
        </a:p>
        <a:p>
          <a:pPr marL="285750" lvl="1" indent="-285750" algn="l" defTabSz="1822450">
            <a:lnSpc>
              <a:spcPct val="90000"/>
            </a:lnSpc>
            <a:spcBef>
              <a:spcPct val="0"/>
            </a:spcBef>
            <a:spcAft>
              <a:spcPct val="20000"/>
            </a:spcAft>
            <a:buChar char="•"/>
          </a:pPr>
          <a:r>
            <a:rPr lang="en-US" sz="4100" kern="1200"/>
            <a:t>Nitrate </a:t>
          </a:r>
        </a:p>
        <a:p>
          <a:pPr marL="285750" lvl="1" indent="-285750" algn="l" defTabSz="1822450">
            <a:lnSpc>
              <a:spcPct val="90000"/>
            </a:lnSpc>
            <a:spcBef>
              <a:spcPct val="0"/>
            </a:spcBef>
            <a:spcAft>
              <a:spcPct val="20000"/>
            </a:spcAft>
            <a:buChar char="•"/>
          </a:pPr>
          <a:r>
            <a:rPr lang="en-US" sz="4100" kern="1200"/>
            <a:t>Organic nitrogen</a:t>
          </a:r>
          <a:br>
            <a:rPr lang="en-US" sz="4100" kern="1200"/>
          </a:br>
          <a:endParaRPr lang="en-US" sz="4100" kern="1200"/>
        </a:p>
      </dsp:txBody>
      <dsp:txXfrm>
        <a:off x="0" y="1463182"/>
        <a:ext cx="6253721" cy="34010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51354A-9006-49CB-A384-5D62D74202FA}">
      <dsp:nvSpPr>
        <dsp:cNvPr id="0" name=""/>
        <dsp:cNvSpPr/>
      </dsp:nvSpPr>
      <dsp:spPr>
        <a:xfrm>
          <a:off x="0" y="38324"/>
          <a:ext cx="6253721" cy="15350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3840" tIns="243840" rIns="243840" bIns="243840" numCol="1" spcCol="1270" anchor="ctr" anchorCtr="0">
          <a:noAutofit/>
        </a:bodyPr>
        <a:lstStyle/>
        <a:p>
          <a:pPr marL="0" lvl="0" indent="0" algn="l" defTabSz="2844800">
            <a:lnSpc>
              <a:spcPct val="90000"/>
            </a:lnSpc>
            <a:spcBef>
              <a:spcPct val="0"/>
            </a:spcBef>
            <a:spcAft>
              <a:spcPct val="35000"/>
            </a:spcAft>
            <a:buNone/>
          </a:pPr>
          <a:r>
            <a:rPr lang="en-US" sz="6400" kern="1200"/>
            <a:t>Steps:</a:t>
          </a:r>
        </a:p>
      </dsp:txBody>
      <dsp:txXfrm>
        <a:off x="74934" y="113258"/>
        <a:ext cx="6103853" cy="1385172"/>
      </dsp:txXfrm>
    </dsp:sp>
    <dsp:sp modelId="{75120BB3-E846-49B6-B3B8-B291BB0B3935}">
      <dsp:nvSpPr>
        <dsp:cNvPr id="0" name=""/>
        <dsp:cNvSpPr/>
      </dsp:nvSpPr>
      <dsp:spPr>
        <a:xfrm>
          <a:off x="0" y="1573364"/>
          <a:ext cx="6253721" cy="3444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556" tIns="81280" rIns="455168" bIns="81280" numCol="1" spcCol="1270" anchor="t" anchorCtr="0">
          <a:noAutofit/>
        </a:bodyPr>
        <a:lstStyle/>
        <a:p>
          <a:pPr marL="285750" lvl="1" indent="-285750" algn="l" defTabSz="2222500">
            <a:lnSpc>
              <a:spcPct val="90000"/>
            </a:lnSpc>
            <a:spcBef>
              <a:spcPct val="0"/>
            </a:spcBef>
            <a:spcAft>
              <a:spcPct val="20000"/>
            </a:spcAft>
            <a:buChar char="•"/>
          </a:pPr>
          <a:r>
            <a:rPr lang="en-US" sz="5000" kern="1200"/>
            <a:t>Nitrogen fixation</a:t>
          </a:r>
        </a:p>
        <a:p>
          <a:pPr marL="285750" lvl="1" indent="-285750" algn="l" defTabSz="2222500">
            <a:lnSpc>
              <a:spcPct val="90000"/>
            </a:lnSpc>
            <a:spcBef>
              <a:spcPct val="0"/>
            </a:spcBef>
            <a:spcAft>
              <a:spcPct val="20000"/>
            </a:spcAft>
            <a:buChar char="•"/>
          </a:pPr>
          <a:r>
            <a:rPr lang="en-US" sz="5000" kern="1200"/>
            <a:t>Ammonification</a:t>
          </a:r>
        </a:p>
        <a:p>
          <a:pPr marL="285750" lvl="1" indent="-285750" algn="l" defTabSz="2222500">
            <a:lnSpc>
              <a:spcPct val="90000"/>
            </a:lnSpc>
            <a:spcBef>
              <a:spcPct val="0"/>
            </a:spcBef>
            <a:spcAft>
              <a:spcPct val="20000"/>
            </a:spcAft>
            <a:buChar char="•"/>
          </a:pPr>
          <a:r>
            <a:rPr lang="en-US" sz="5000" kern="1200"/>
            <a:t>Nitrification</a:t>
          </a:r>
        </a:p>
        <a:p>
          <a:pPr marL="285750" lvl="1" indent="-285750" algn="l" defTabSz="2222500">
            <a:lnSpc>
              <a:spcPct val="90000"/>
            </a:lnSpc>
            <a:spcBef>
              <a:spcPct val="0"/>
            </a:spcBef>
            <a:spcAft>
              <a:spcPct val="20000"/>
            </a:spcAft>
            <a:buChar char="•"/>
          </a:pPr>
          <a:r>
            <a:rPr lang="en-US" sz="5000" kern="1200" dirty="0"/>
            <a:t>Denitrification</a:t>
          </a:r>
        </a:p>
      </dsp:txBody>
      <dsp:txXfrm>
        <a:off x="0" y="1573364"/>
        <a:ext cx="6253721" cy="34444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E46597-EDAB-4791-B27F-717D0B42DC26}">
      <dsp:nvSpPr>
        <dsp:cNvPr id="0" name=""/>
        <dsp:cNvSpPr/>
      </dsp:nvSpPr>
      <dsp:spPr>
        <a:xfrm>
          <a:off x="0" y="65474"/>
          <a:ext cx="6253721" cy="194128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Nitrogen fixation</a:t>
          </a:r>
        </a:p>
      </dsp:txBody>
      <dsp:txXfrm>
        <a:off x="94766" y="160240"/>
        <a:ext cx="6064189" cy="1751753"/>
      </dsp:txXfrm>
    </dsp:sp>
    <dsp:sp modelId="{73C123E8-65CD-400F-84D6-EB0D7AD2AED2}">
      <dsp:nvSpPr>
        <dsp:cNvPr id="0" name=""/>
        <dsp:cNvSpPr/>
      </dsp:nvSpPr>
      <dsp:spPr>
        <a:xfrm>
          <a:off x="0" y="2107560"/>
          <a:ext cx="6253721" cy="194128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just" defTabSz="1555750">
            <a:lnSpc>
              <a:spcPct val="90000"/>
            </a:lnSpc>
            <a:spcBef>
              <a:spcPct val="0"/>
            </a:spcBef>
            <a:spcAft>
              <a:spcPct val="35000"/>
            </a:spcAft>
            <a:buNone/>
          </a:pPr>
          <a:r>
            <a:rPr lang="en-US" sz="3500" kern="1200" dirty="0"/>
            <a:t>Conversion of atmospheric nitrogen into ammonia is called nitrogen fixation. </a:t>
          </a:r>
        </a:p>
      </dsp:txBody>
      <dsp:txXfrm>
        <a:off x="94766" y="2202326"/>
        <a:ext cx="6064189" cy="1751753"/>
      </dsp:txXfrm>
    </dsp:sp>
    <dsp:sp modelId="{0D0CB28B-3BCA-4F26-9FB2-1A5745B28C09}">
      <dsp:nvSpPr>
        <dsp:cNvPr id="0" name=""/>
        <dsp:cNvSpPr/>
      </dsp:nvSpPr>
      <dsp:spPr>
        <a:xfrm>
          <a:off x="0" y="4048845"/>
          <a:ext cx="6253721" cy="941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556"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US" sz="2700" kern="1200"/>
            <a:t>Physical nitrogen fixation: 5% </a:t>
          </a:r>
        </a:p>
        <a:p>
          <a:pPr marL="228600" lvl="1" indent="-228600" algn="l" defTabSz="1200150">
            <a:lnSpc>
              <a:spcPct val="90000"/>
            </a:lnSpc>
            <a:spcBef>
              <a:spcPct val="0"/>
            </a:spcBef>
            <a:spcAft>
              <a:spcPct val="20000"/>
            </a:spcAft>
            <a:buChar char="•"/>
          </a:pPr>
          <a:r>
            <a:rPr lang="en-US" sz="2700" kern="1200"/>
            <a:t>Biological nitrogen fixation: 95%</a:t>
          </a:r>
        </a:p>
      </dsp:txBody>
      <dsp:txXfrm>
        <a:off x="0" y="4048845"/>
        <a:ext cx="6253721" cy="9418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B53B66-F0DE-4B6D-8047-F469CA4F4625}">
      <dsp:nvSpPr>
        <dsp:cNvPr id="0" name=""/>
        <dsp:cNvSpPr/>
      </dsp:nvSpPr>
      <dsp:spPr>
        <a:xfrm>
          <a:off x="0" y="164227"/>
          <a:ext cx="4828172" cy="357435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a:t>Biological nitrogen fixation:</a:t>
          </a:r>
        </a:p>
      </dsp:txBody>
      <dsp:txXfrm>
        <a:off x="174485" y="338712"/>
        <a:ext cx="4479202" cy="3225380"/>
      </dsp:txXfrm>
    </dsp:sp>
    <dsp:sp modelId="{C3835698-D90C-4423-B587-28B2A4381C50}">
      <dsp:nvSpPr>
        <dsp:cNvPr id="0" name=""/>
        <dsp:cNvSpPr/>
      </dsp:nvSpPr>
      <dsp:spPr>
        <a:xfrm>
          <a:off x="0" y="3738577"/>
          <a:ext cx="4828172" cy="1749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294" tIns="82550" rIns="462280" bIns="82550" numCol="1" spcCol="1270" anchor="t" anchorCtr="0">
          <a:noAutofit/>
        </a:bodyPr>
        <a:lstStyle/>
        <a:p>
          <a:pPr marL="285750" lvl="1" indent="-285750" algn="l" defTabSz="2266950">
            <a:lnSpc>
              <a:spcPct val="90000"/>
            </a:lnSpc>
            <a:spcBef>
              <a:spcPct val="0"/>
            </a:spcBef>
            <a:spcAft>
              <a:spcPct val="20000"/>
            </a:spcAft>
            <a:buChar char="•"/>
          </a:pPr>
          <a:r>
            <a:rPr lang="en-US" sz="5100" kern="1200"/>
            <a:t>Free living:</a:t>
          </a:r>
        </a:p>
        <a:p>
          <a:pPr marL="285750" lvl="1" indent="-285750" algn="l" defTabSz="2266950">
            <a:lnSpc>
              <a:spcPct val="90000"/>
            </a:lnSpc>
            <a:spcBef>
              <a:spcPct val="0"/>
            </a:spcBef>
            <a:spcAft>
              <a:spcPct val="20000"/>
            </a:spcAft>
            <a:buChar char="•"/>
          </a:pPr>
          <a:r>
            <a:rPr lang="en-US" sz="5100" kern="1200"/>
            <a:t>Symbiotic </a:t>
          </a:r>
        </a:p>
      </dsp:txBody>
      <dsp:txXfrm>
        <a:off x="0" y="3738577"/>
        <a:ext cx="4828172" cy="17491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2D7DD2-2F84-468E-AE2D-08A32D6AC4D6}">
      <dsp:nvSpPr>
        <dsp:cNvPr id="0" name=""/>
        <dsp:cNvSpPr/>
      </dsp:nvSpPr>
      <dsp:spPr>
        <a:xfrm>
          <a:off x="0" y="450166"/>
          <a:ext cx="10515600" cy="169094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IN" sz="2400" kern="1200"/>
            <a:t>D</a:t>
          </a:r>
          <a:r>
            <a:rPr lang="en-IN" sz="2400" b="0" i="0" kern="1200"/>
            <a:t>enitrification </a:t>
          </a:r>
          <a:endParaRPr lang="en-US" sz="2400" kern="1200"/>
        </a:p>
      </dsp:txBody>
      <dsp:txXfrm>
        <a:off x="82545" y="532711"/>
        <a:ext cx="10350510" cy="1525852"/>
      </dsp:txXfrm>
    </dsp:sp>
    <dsp:sp modelId="{8582C000-F66A-4B40-8FFD-CDE98875044E}">
      <dsp:nvSpPr>
        <dsp:cNvPr id="0" name=""/>
        <dsp:cNvSpPr/>
      </dsp:nvSpPr>
      <dsp:spPr>
        <a:xfrm>
          <a:off x="0" y="2210229"/>
          <a:ext cx="10515600" cy="1690942"/>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en-IN" sz="2400" b="0" i="0" kern="1200" dirty="0">
              <a:solidFill>
                <a:srgbClr val="002060"/>
              </a:solidFill>
            </a:rPr>
            <a:t>Ammonia and nitrates are converted into free nitrogen by certain microbes. This process is referred to as </a:t>
          </a:r>
          <a:r>
            <a:rPr lang="en-IN" sz="2400" b="0" i="0" kern="1200" dirty="0" err="1">
              <a:solidFill>
                <a:srgbClr val="002060"/>
              </a:solidFill>
            </a:rPr>
            <a:t>denitriflcation</a:t>
          </a:r>
          <a:r>
            <a:rPr lang="en-IN" sz="2400" b="0" i="0" kern="1200" dirty="0">
              <a:solidFill>
                <a:srgbClr val="002060"/>
              </a:solidFill>
            </a:rPr>
            <a:t>. Pseudomonas, the most common denitrifying bacterium. Denitrifying bacteria transform nitrate nitrogen to nitrous and nitric oxides, and ultimately to gaseous nitrogen, which goes to atmosphere. </a:t>
          </a:r>
          <a:endParaRPr lang="en-US" sz="2400" kern="1200" dirty="0">
            <a:solidFill>
              <a:srgbClr val="002060"/>
            </a:solidFill>
          </a:endParaRPr>
        </a:p>
      </dsp:txBody>
      <dsp:txXfrm>
        <a:off x="82545" y="2292774"/>
        <a:ext cx="10350510" cy="152585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5528B-903A-4009-9132-CF74BD3478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0250FF10-7F00-4845-96E0-7F1F3574CC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659113D9-1AFC-4312-A078-46538C00921C}"/>
              </a:ext>
            </a:extLst>
          </p:cNvPr>
          <p:cNvSpPr>
            <a:spLocks noGrp="1"/>
          </p:cNvSpPr>
          <p:nvPr>
            <p:ph type="dt" sz="half" idx="10"/>
          </p:nvPr>
        </p:nvSpPr>
        <p:spPr/>
        <p:txBody>
          <a:bodyPr/>
          <a:lstStyle/>
          <a:p>
            <a:fld id="{DF361F70-F319-495C-986F-BA017AA99247}" type="datetimeFigureOut">
              <a:rPr lang="en-IN" smtClean="0"/>
              <a:t>22-07-2021</a:t>
            </a:fld>
            <a:endParaRPr lang="en-IN"/>
          </a:p>
        </p:txBody>
      </p:sp>
      <p:sp>
        <p:nvSpPr>
          <p:cNvPr id="5" name="Footer Placeholder 4">
            <a:extLst>
              <a:ext uri="{FF2B5EF4-FFF2-40B4-BE49-F238E27FC236}">
                <a16:creationId xmlns:a16="http://schemas.microsoft.com/office/drawing/2014/main" id="{3FEF3359-9FB5-4524-B52E-B2A672FFCF3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0C31980-DB8B-4A31-8E64-626A6713767D}"/>
              </a:ext>
            </a:extLst>
          </p:cNvPr>
          <p:cNvSpPr>
            <a:spLocks noGrp="1"/>
          </p:cNvSpPr>
          <p:nvPr>
            <p:ph type="sldNum" sz="quarter" idx="12"/>
          </p:nvPr>
        </p:nvSpPr>
        <p:spPr/>
        <p:txBody>
          <a:bodyPr/>
          <a:lstStyle/>
          <a:p>
            <a:fld id="{0B2187CB-641C-4449-BACA-40150BDE6289}" type="slidenum">
              <a:rPr lang="en-IN" smtClean="0"/>
              <a:t>‹#›</a:t>
            </a:fld>
            <a:endParaRPr lang="en-IN"/>
          </a:p>
        </p:txBody>
      </p:sp>
    </p:spTree>
    <p:extLst>
      <p:ext uri="{BB962C8B-B14F-4D97-AF65-F5344CB8AC3E}">
        <p14:creationId xmlns:p14="http://schemas.microsoft.com/office/powerpoint/2010/main" val="1876146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DD370-69A9-483E-9D8F-528BB1E3F1BA}"/>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7D2BC49-2AA0-41A8-ACB7-CD00188EE6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2A67CDD-B995-4262-8C64-FB49BDA2FFE2}"/>
              </a:ext>
            </a:extLst>
          </p:cNvPr>
          <p:cNvSpPr>
            <a:spLocks noGrp="1"/>
          </p:cNvSpPr>
          <p:nvPr>
            <p:ph type="dt" sz="half" idx="10"/>
          </p:nvPr>
        </p:nvSpPr>
        <p:spPr/>
        <p:txBody>
          <a:bodyPr/>
          <a:lstStyle/>
          <a:p>
            <a:fld id="{DF361F70-F319-495C-986F-BA017AA99247}" type="datetimeFigureOut">
              <a:rPr lang="en-IN" smtClean="0"/>
              <a:t>22-07-2021</a:t>
            </a:fld>
            <a:endParaRPr lang="en-IN"/>
          </a:p>
        </p:txBody>
      </p:sp>
      <p:sp>
        <p:nvSpPr>
          <p:cNvPr id="5" name="Footer Placeholder 4">
            <a:extLst>
              <a:ext uri="{FF2B5EF4-FFF2-40B4-BE49-F238E27FC236}">
                <a16:creationId xmlns:a16="http://schemas.microsoft.com/office/drawing/2014/main" id="{CDA8EDE3-49D0-4D72-9915-C48EC243721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1E3986D-AA03-42CF-992B-B4CBE6E99120}"/>
              </a:ext>
            </a:extLst>
          </p:cNvPr>
          <p:cNvSpPr>
            <a:spLocks noGrp="1"/>
          </p:cNvSpPr>
          <p:nvPr>
            <p:ph type="sldNum" sz="quarter" idx="12"/>
          </p:nvPr>
        </p:nvSpPr>
        <p:spPr/>
        <p:txBody>
          <a:bodyPr/>
          <a:lstStyle/>
          <a:p>
            <a:fld id="{0B2187CB-641C-4449-BACA-40150BDE6289}" type="slidenum">
              <a:rPr lang="en-IN" smtClean="0"/>
              <a:t>‹#›</a:t>
            </a:fld>
            <a:endParaRPr lang="en-IN"/>
          </a:p>
        </p:txBody>
      </p:sp>
    </p:spTree>
    <p:extLst>
      <p:ext uri="{BB962C8B-B14F-4D97-AF65-F5344CB8AC3E}">
        <p14:creationId xmlns:p14="http://schemas.microsoft.com/office/powerpoint/2010/main" val="1214797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682E8C-A383-4245-8663-6417FC0BC0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03D07D9-0114-4E08-AD07-7276EDC3A4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84A56AD-2BCE-430F-A232-0D26FCE48EFE}"/>
              </a:ext>
            </a:extLst>
          </p:cNvPr>
          <p:cNvSpPr>
            <a:spLocks noGrp="1"/>
          </p:cNvSpPr>
          <p:nvPr>
            <p:ph type="dt" sz="half" idx="10"/>
          </p:nvPr>
        </p:nvSpPr>
        <p:spPr/>
        <p:txBody>
          <a:bodyPr/>
          <a:lstStyle/>
          <a:p>
            <a:fld id="{DF361F70-F319-495C-986F-BA017AA99247}" type="datetimeFigureOut">
              <a:rPr lang="en-IN" smtClean="0"/>
              <a:t>22-07-2021</a:t>
            </a:fld>
            <a:endParaRPr lang="en-IN"/>
          </a:p>
        </p:txBody>
      </p:sp>
      <p:sp>
        <p:nvSpPr>
          <p:cNvPr id="5" name="Footer Placeholder 4">
            <a:extLst>
              <a:ext uri="{FF2B5EF4-FFF2-40B4-BE49-F238E27FC236}">
                <a16:creationId xmlns:a16="http://schemas.microsoft.com/office/drawing/2014/main" id="{8B1C4024-AF3B-4A54-BF9E-0D1C2F2C675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1D794EE-856A-4EB2-9EAF-5F7A7E78C206}"/>
              </a:ext>
            </a:extLst>
          </p:cNvPr>
          <p:cNvSpPr>
            <a:spLocks noGrp="1"/>
          </p:cNvSpPr>
          <p:nvPr>
            <p:ph type="sldNum" sz="quarter" idx="12"/>
          </p:nvPr>
        </p:nvSpPr>
        <p:spPr/>
        <p:txBody>
          <a:bodyPr/>
          <a:lstStyle/>
          <a:p>
            <a:fld id="{0B2187CB-641C-4449-BACA-40150BDE6289}" type="slidenum">
              <a:rPr lang="en-IN" smtClean="0"/>
              <a:t>‹#›</a:t>
            </a:fld>
            <a:endParaRPr lang="en-IN"/>
          </a:p>
        </p:txBody>
      </p:sp>
    </p:spTree>
    <p:extLst>
      <p:ext uri="{BB962C8B-B14F-4D97-AF65-F5344CB8AC3E}">
        <p14:creationId xmlns:p14="http://schemas.microsoft.com/office/powerpoint/2010/main" val="2584296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AD254-91C0-4463-8080-F26919011E2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464E06F-B2F6-4D49-92ED-1A75F85CE9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E7A0B70-3EEA-493A-B34E-967212848302}"/>
              </a:ext>
            </a:extLst>
          </p:cNvPr>
          <p:cNvSpPr>
            <a:spLocks noGrp="1"/>
          </p:cNvSpPr>
          <p:nvPr>
            <p:ph type="dt" sz="half" idx="10"/>
          </p:nvPr>
        </p:nvSpPr>
        <p:spPr/>
        <p:txBody>
          <a:bodyPr/>
          <a:lstStyle/>
          <a:p>
            <a:fld id="{DF361F70-F319-495C-986F-BA017AA99247}" type="datetimeFigureOut">
              <a:rPr lang="en-IN" smtClean="0"/>
              <a:t>22-07-2021</a:t>
            </a:fld>
            <a:endParaRPr lang="en-IN"/>
          </a:p>
        </p:txBody>
      </p:sp>
      <p:sp>
        <p:nvSpPr>
          <p:cNvPr id="5" name="Footer Placeholder 4">
            <a:extLst>
              <a:ext uri="{FF2B5EF4-FFF2-40B4-BE49-F238E27FC236}">
                <a16:creationId xmlns:a16="http://schemas.microsoft.com/office/drawing/2014/main" id="{4F51C920-86D1-422B-B2A1-2B5F322275E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C6C41BC-595B-41C9-B4FB-2F3E7AF6A048}"/>
              </a:ext>
            </a:extLst>
          </p:cNvPr>
          <p:cNvSpPr>
            <a:spLocks noGrp="1"/>
          </p:cNvSpPr>
          <p:nvPr>
            <p:ph type="sldNum" sz="quarter" idx="12"/>
          </p:nvPr>
        </p:nvSpPr>
        <p:spPr/>
        <p:txBody>
          <a:bodyPr/>
          <a:lstStyle/>
          <a:p>
            <a:fld id="{0B2187CB-641C-4449-BACA-40150BDE6289}" type="slidenum">
              <a:rPr lang="en-IN" smtClean="0"/>
              <a:t>‹#›</a:t>
            </a:fld>
            <a:endParaRPr lang="en-IN"/>
          </a:p>
        </p:txBody>
      </p:sp>
    </p:spTree>
    <p:extLst>
      <p:ext uri="{BB962C8B-B14F-4D97-AF65-F5344CB8AC3E}">
        <p14:creationId xmlns:p14="http://schemas.microsoft.com/office/powerpoint/2010/main" val="2917856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0763A-0225-4514-A6FF-F0E07B32D1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C6E45030-2072-4B27-88A1-C2AEA37D0C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6855CD-7BC4-4703-BBAC-B8B1B6461CA9}"/>
              </a:ext>
            </a:extLst>
          </p:cNvPr>
          <p:cNvSpPr>
            <a:spLocks noGrp="1"/>
          </p:cNvSpPr>
          <p:nvPr>
            <p:ph type="dt" sz="half" idx="10"/>
          </p:nvPr>
        </p:nvSpPr>
        <p:spPr/>
        <p:txBody>
          <a:bodyPr/>
          <a:lstStyle/>
          <a:p>
            <a:fld id="{DF361F70-F319-495C-986F-BA017AA99247}" type="datetimeFigureOut">
              <a:rPr lang="en-IN" smtClean="0"/>
              <a:t>22-07-2021</a:t>
            </a:fld>
            <a:endParaRPr lang="en-IN"/>
          </a:p>
        </p:txBody>
      </p:sp>
      <p:sp>
        <p:nvSpPr>
          <p:cNvPr id="5" name="Footer Placeholder 4">
            <a:extLst>
              <a:ext uri="{FF2B5EF4-FFF2-40B4-BE49-F238E27FC236}">
                <a16:creationId xmlns:a16="http://schemas.microsoft.com/office/drawing/2014/main" id="{C5DF16D3-8409-4F68-858B-1C0DB76B872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907EE61-4765-4905-9EFD-6BA761911A22}"/>
              </a:ext>
            </a:extLst>
          </p:cNvPr>
          <p:cNvSpPr>
            <a:spLocks noGrp="1"/>
          </p:cNvSpPr>
          <p:nvPr>
            <p:ph type="sldNum" sz="quarter" idx="12"/>
          </p:nvPr>
        </p:nvSpPr>
        <p:spPr/>
        <p:txBody>
          <a:bodyPr/>
          <a:lstStyle/>
          <a:p>
            <a:fld id="{0B2187CB-641C-4449-BACA-40150BDE6289}" type="slidenum">
              <a:rPr lang="en-IN" smtClean="0"/>
              <a:t>‹#›</a:t>
            </a:fld>
            <a:endParaRPr lang="en-IN"/>
          </a:p>
        </p:txBody>
      </p:sp>
    </p:spTree>
    <p:extLst>
      <p:ext uri="{BB962C8B-B14F-4D97-AF65-F5344CB8AC3E}">
        <p14:creationId xmlns:p14="http://schemas.microsoft.com/office/powerpoint/2010/main" val="4289183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3E2C3-2A14-44F2-844F-D30939C914B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BA2B97F-3467-4CAF-87BA-AF2EADDEACE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780AE46B-9358-4CF0-99F4-9517058F31A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171D772-367D-4CBC-AC33-481A09FB020F}"/>
              </a:ext>
            </a:extLst>
          </p:cNvPr>
          <p:cNvSpPr>
            <a:spLocks noGrp="1"/>
          </p:cNvSpPr>
          <p:nvPr>
            <p:ph type="dt" sz="half" idx="10"/>
          </p:nvPr>
        </p:nvSpPr>
        <p:spPr/>
        <p:txBody>
          <a:bodyPr/>
          <a:lstStyle/>
          <a:p>
            <a:fld id="{DF361F70-F319-495C-986F-BA017AA99247}" type="datetimeFigureOut">
              <a:rPr lang="en-IN" smtClean="0"/>
              <a:t>22-07-2021</a:t>
            </a:fld>
            <a:endParaRPr lang="en-IN"/>
          </a:p>
        </p:txBody>
      </p:sp>
      <p:sp>
        <p:nvSpPr>
          <p:cNvPr id="6" name="Footer Placeholder 5">
            <a:extLst>
              <a:ext uri="{FF2B5EF4-FFF2-40B4-BE49-F238E27FC236}">
                <a16:creationId xmlns:a16="http://schemas.microsoft.com/office/drawing/2014/main" id="{81E35E60-5399-4E5A-AACB-BB776FA467C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E03BAD1-4313-4847-BB01-2BB4BA439AA3}"/>
              </a:ext>
            </a:extLst>
          </p:cNvPr>
          <p:cNvSpPr>
            <a:spLocks noGrp="1"/>
          </p:cNvSpPr>
          <p:nvPr>
            <p:ph type="sldNum" sz="quarter" idx="12"/>
          </p:nvPr>
        </p:nvSpPr>
        <p:spPr/>
        <p:txBody>
          <a:bodyPr/>
          <a:lstStyle/>
          <a:p>
            <a:fld id="{0B2187CB-641C-4449-BACA-40150BDE6289}" type="slidenum">
              <a:rPr lang="en-IN" smtClean="0"/>
              <a:t>‹#›</a:t>
            </a:fld>
            <a:endParaRPr lang="en-IN"/>
          </a:p>
        </p:txBody>
      </p:sp>
    </p:spTree>
    <p:extLst>
      <p:ext uri="{BB962C8B-B14F-4D97-AF65-F5344CB8AC3E}">
        <p14:creationId xmlns:p14="http://schemas.microsoft.com/office/powerpoint/2010/main" val="2959837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687E4-665C-4ECC-B7FB-57D9F7268837}"/>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F2BB078F-1DFE-4643-8BC6-720B63C491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5B3B51-A8AC-46BA-B3C7-BE6013BE3B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58F5293-7F26-4369-9D77-D9A010D222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76AB9C-DDC4-4A05-A785-45401EE412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6EB204A-9AE2-4B32-B62B-4AAC201E8D91}"/>
              </a:ext>
            </a:extLst>
          </p:cNvPr>
          <p:cNvSpPr>
            <a:spLocks noGrp="1"/>
          </p:cNvSpPr>
          <p:nvPr>
            <p:ph type="dt" sz="half" idx="10"/>
          </p:nvPr>
        </p:nvSpPr>
        <p:spPr/>
        <p:txBody>
          <a:bodyPr/>
          <a:lstStyle/>
          <a:p>
            <a:fld id="{DF361F70-F319-495C-986F-BA017AA99247}" type="datetimeFigureOut">
              <a:rPr lang="en-IN" smtClean="0"/>
              <a:t>22-07-2021</a:t>
            </a:fld>
            <a:endParaRPr lang="en-IN"/>
          </a:p>
        </p:txBody>
      </p:sp>
      <p:sp>
        <p:nvSpPr>
          <p:cNvPr id="8" name="Footer Placeholder 7">
            <a:extLst>
              <a:ext uri="{FF2B5EF4-FFF2-40B4-BE49-F238E27FC236}">
                <a16:creationId xmlns:a16="http://schemas.microsoft.com/office/drawing/2014/main" id="{8F834178-304F-428B-A3A4-8EB170E8F6CA}"/>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CDE4CB84-E336-43C2-8BCD-7002D31DA2E0}"/>
              </a:ext>
            </a:extLst>
          </p:cNvPr>
          <p:cNvSpPr>
            <a:spLocks noGrp="1"/>
          </p:cNvSpPr>
          <p:nvPr>
            <p:ph type="sldNum" sz="quarter" idx="12"/>
          </p:nvPr>
        </p:nvSpPr>
        <p:spPr/>
        <p:txBody>
          <a:bodyPr/>
          <a:lstStyle/>
          <a:p>
            <a:fld id="{0B2187CB-641C-4449-BACA-40150BDE6289}" type="slidenum">
              <a:rPr lang="en-IN" smtClean="0"/>
              <a:t>‹#›</a:t>
            </a:fld>
            <a:endParaRPr lang="en-IN"/>
          </a:p>
        </p:txBody>
      </p:sp>
    </p:spTree>
    <p:extLst>
      <p:ext uri="{BB962C8B-B14F-4D97-AF65-F5344CB8AC3E}">
        <p14:creationId xmlns:p14="http://schemas.microsoft.com/office/powerpoint/2010/main" val="920287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A0194-1A49-4BE3-AD8C-D53DE03C5E4C}"/>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D590FF10-8962-4BB5-AD4F-88E61261F1FF}"/>
              </a:ext>
            </a:extLst>
          </p:cNvPr>
          <p:cNvSpPr>
            <a:spLocks noGrp="1"/>
          </p:cNvSpPr>
          <p:nvPr>
            <p:ph type="dt" sz="half" idx="10"/>
          </p:nvPr>
        </p:nvSpPr>
        <p:spPr/>
        <p:txBody>
          <a:bodyPr/>
          <a:lstStyle/>
          <a:p>
            <a:fld id="{DF361F70-F319-495C-986F-BA017AA99247}" type="datetimeFigureOut">
              <a:rPr lang="en-IN" smtClean="0"/>
              <a:t>22-07-2021</a:t>
            </a:fld>
            <a:endParaRPr lang="en-IN"/>
          </a:p>
        </p:txBody>
      </p:sp>
      <p:sp>
        <p:nvSpPr>
          <p:cNvPr id="4" name="Footer Placeholder 3">
            <a:extLst>
              <a:ext uri="{FF2B5EF4-FFF2-40B4-BE49-F238E27FC236}">
                <a16:creationId xmlns:a16="http://schemas.microsoft.com/office/drawing/2014/main" id="{B388BF71-08AF-47BE-99F9-C3981D1842F0}"/>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DED06B19-E821-4929-BE89-2F583CDB587F}"/>
              </a:ext>
            </a:extLst>
          </p:cNvPr>
          <p:cNvSpPr>
            <a:spLocks noGrp="1"/>
          </p:cNvSpPr>
          <p:nvPr>
            <p:ph type="sldNum" sz="quarter" idx="12"/>
          </p:nvPr>
        </p:nvSpPr>
        <p:spPr/>
        <p:txBody>
          <a:bodyPr/>
          <a:lstStyle/>
          <a:p>
            <a:fld id="{0B2187CB-641C-4449-BACA-40150BDE6289}" type="slidenum">
              <a:rPr lang="en-IN" smtClean="0"/>
              <a:t>‹#›</a:t>
            </a:fld>
            <a:endParaRPr lang="en-IN"/>
          </a:p>
        </p:txBody>
      </p:sp>
    </p:spTree>
    <p:extLst>
      <p:ext uri="{BB962C8B-B14F-4D97-AF65-F5344CB8AC3E}">
        <p14:creationId xmlns:p14="http://schemas.microsoft.com/office/powerpoint/2010/main" val="1387654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1506F2-2948-43EB-952F-374FDA7D979B}"/>
              </a:ext>
            </a:extLst>
          </p:cNvPr>
          <p:cNvSpPr>
            <a:spLocks noGrp="1"/>
          </p:cNvSpPr>
          <p:nvPr>
            <p:ph type="dt" sz="half" idx="10"/>
          </p:nvPr>
        </p:nvSpPr>
        <p:spPr/>
        <p:txBody>
          <a:bodyPr/>
          <a:lstStyle/>
          <a:p>
            <a:fld id="{DF361F70-F319-495C-986F-BA017AA99247}" type="datetimeFigureOut">
              <a:rPr lang="en-IN" smtClean="0"/>
              <a:t>22-07-2021</a:t>
            </a:fld>
            <a:endParaRPr lang="en-IN"/>
          </a:p>
        </p:txBody>
      </p:sp>
      <p:sp>
        <p:nvSpPr>
          <p:cNvPr id="3" name="Footer Placeholder 2">
            <a:extLst>
              <a:ext uri="{FF2B5EF4-FFF2-40B4-BE49-F238E27FC236}">
                <a16:creationId xmlns:a16="http://schemas.microsoft.com/office/drawing/2014/main" id="{C9E1659D-E6AC-4697-8B7F-63BC6A9277C3}"/>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BBF6BE30-CC13-4DB9-9F49-85818565D42A}"/>
              </a:ext>
            </a:extLst>
          </p:cNvPr>
          <p:cNvSpPr>
            <a:spLocks noGrp="1"/>
          </p:cNvSpPr>
          <p:nvPr>
            <p:ph type="sldNum" sz="quarter" idx="12"/>
          </p:nvPr>
        </p:nvSpPr>
        <p:spPr/>
        <p:txBody>
          <a:bodyPr/>
          <a:lstStyle/>
          <a:p>
            <a:fld id="{0B2187CB-641C-4449-BACA-40150BDE6289}" type="slidenum">
              <a:rPr lang="en-IN" smtClean="0"/>
              <a:t>‹#›</a:t>
            </a:fld>
            <a:endParaRPr lang="en-IN"/>
          </a:p>
        </p:txBody>
      </p:sp>
    </p:spTree>
    <p:extLst>
      <p:ext uri="{BB962C8B-B14F-4D97-AF65-F5344CB8AC3E}">
        <p14:creationId xmlns:p14="http://schemas.microsoft.com/office/powerpoint/2010/main" val="2453006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E4654-D0EF-44F8-B1F2-CCC3EFA61B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076B4B12-9562-4B88-9A14-5068699EBB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3AB0AA4D-12BF-424E-BDCA-1DB0E422D2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7A7C9B-E7E4-4106-9C7B-BCF3015117D2}"/>
              </a:ext>
            </a:extLst>
          </p:cNvPr>
          <p:cNvSpPr>
            <a:spLocks noGrp="1"/>
          </p:cNvSpPr>
          <p:nvPr>
            <p:ph type="dt" sz="half" idx="10"/>
          </p:nvPr>
        </p:nvSpPr>
        <p:spPr/>
        <p:txBody>
          <a:bodyPr/>
          <a:lstStyle/>
          <a:p>
            <a:fld id="{DF361F70-F319-495C-986F-BA017AA99247}" type="datetimeFigureOut">
              <a:rPr lang="en-IN" smtClean="0"/>
              <a:t>22-07-2021</a:t>
            </a:fld>
            <a:endParaRPr lang="en-IN"/>
          </a:p>
        </p:txBody>
      </p:sp>
      <p:sp>
        <p:nvSpPr>
          <p:cNvPr id="6" name="Footer Placeholder 5">
            <a:extLst>
              <a:ext uri="{FF2B5EF4-FFF2-40B4-BE49-F238E27FC236}">
                <a16:creationId xmlns:a16="http://schemas.microsoft.com/office/drawing/2014/main" id="{ECDC4EA7-749F-4937-86A4-2A3960FA092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EE9ECC4-8E06-45D1-8D32-DEEB0D14C4F3}"/>
              </a:ext>
            </a:extLst>
          </p:cNvPr>
          <p:cNvSpPr>
            <a:spLocks noGrp="1"/>
          </p:cNvSpPr>
          <p:nvPr>
            <p:ph type="sldNum" sz="quarter" idx="12"/>
          </p:nvPr>
        </p:nvSpPr>
        <p:spPr/>
        <p:txBody>
          <a:bodyPr/>
          <a:lstStyle/>
          <a:p>
            <a:fld id="{0B2187CB-641C-4449-BACA-40150BDE6289}" type="slidenum">
              <a:rPr lang="en-IN" smtClean="0"/>
              <a:t>‹#›</a:t>
            </a:fld>
            <a:endParaRPr lang="en-IN"/>
          </a:p>
        </p:txBody>
      </p:sp>
    </p:spTree>
    <p:extLst>
      <p:ext uri="{BB962C8B-B14F-4D97-AF65-F5344CB8AC3E}">
        <p14:creationId xmlns:p14="http://schemas.microsoft.com/office/powerpoint/2010/main" val="1537359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A2C37-4833-4182-8713-B9E75F0704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C6F86F0A-6A99-4AD1-AEF1-3B1B9FC3BE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624C1B73-9B43-4881-A65F-64B11A63DA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124F41-94BE-4F19-B9DD-E1FB1244A6F6}"/>
              </a:ext>
            </a:extLst>
          </p:cNvPr>
          <p:cNvSpPr>
            <a:spLocks noGrp="1"/>
          </p:cNvSpPr>
          <p:nvPr>
            <p:ph type="dt" sz="half" idx="10"/>
          </p:nvPr>
        </p:nvSpPr>
        <p:spPr/>
        <p:txBody>
          <a:bodyPr/>
          <a:lstStyle/>
          <a:p>
            <a:fld id="{DF361F70-F319-495C-986F-BA017AA99247}" type="datetimeFigureOut">
              <a:rPr lang="en-IN" smtClean="0"/>
              <a:t>22-07-2021</a:t>
            </a:fld>
            <a:endParaRPr lang="en-IN"/>
          </a:p>
        </p:txBody>
      </p:sp>
      <p:sp>
        <p:nvSpPr>
          <p:cNvPr id="6" name="Footer Placeholder 5">
            <a:extLst>
              <a:ext uri="{FF2B5EF4-FFF2-40B4-BE49-F238E27FC236}">
                <a16:creationId xmlns:a16="http://schemas.microsoft.com/office/drawing/2014/main" id="{8272CD28-9D32-42FA-8A4C-92DB674E98E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FB364B6E-08DC-4BBA-840C-02DF86E0C812}"/>
              </a:ext>
            </a:extLst>
          </p:cNvPr>
          <p:cNvSpPr>
            <a:spLocks noGrp="1"/>
          </p:cNvSpPr>
          <p:nvPr>
            <p:ph type="sldNum" sz="quarter" idx="12"/>
          </p:nvPr>
        </p:nvSpPr>
        <p:spPr/>
        <p:txBody>
          <a:bodyPr/>
          <a:lstStyle/>
          <a:p>
            <a:fld id="{0B2187CB-641C-4449-BACA-40150BDE6289}" type="slidenum">
              <a:rPr lang="en-IN" smtClean="0"/>
              <a:t>‹#›</a:t>
            </a:fld>
            <a:endParaRPr lang="en-IN"/>
          </a:p>
        </p:txBody>
      </p:sp>
    </p:spTree>
    <p:extLst>
      <p:ext uri="{BB962C8B-B14F-4D97-AF65-F5344CB8AC3E}">
        <p14:creationId xmlns:p14="http://schemas.microsoft.com/office/powerpoint/2010/main" val="3467756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94AD77-E9B3-4DB1-866E-6EF819F273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82A3E737-6DB9-4E6D-8063-C75372062B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1C797DF-4450-4593-B76C-4108791CCE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361F70-F319-495C-986F-BA017AA99247}" type="datetimeFigureOut">
              <a:rPr lang="en-IN" smtClean="0"/>
              <a:t>22-07-2021</a:t>
            </a:fld>
            <a:endParaRPr lang="en-IN"/>
          </a:p>
        </p:txBody>
      </p:sp>
      <p:sp>
        <p:nvSpPr>
          <p:cNvPr id="5" name="Footer Placeholder 4">
            <a:extLst>
              <a:ext uri="{FF2B5EF4-FFF2-40B4-BE49-F238E27FC236}">
                <a16:creationId xmlns:a16="http://schemas.microsoft.com/office/drawing/2014/main" id="{CA2B85DB-F627-4E32-BF16-6D34EF209F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5EAC840A-CE0D-472C-A668-3ED71352B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2187CB-641C-4449-BACA-40150BDE6289}" type="slidenum">
              <a:rPr lang="en-IN" smtClean="0"/>
              <a:t>‹#›</a:t>
            </a:fld>
            <a:endParaRPr lang="en-IN"/>
          </a:p>
        </p:txBody>
      </p:sp>
    </p:spTree>
    <p:extLst>
      <p:ext uri="{BB962C8B-B14F-4D97-AF65-F5344CB8AC3E}">
        <p14:creationId xmlns:p14="http://schemas.microsoft.com/office/powerpoint/2010/main" val="2445825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fif"/><Relationship Id="rId2" Type="http://schemas.openxmlformats.org/officeDocument/2006/relationships/image" Target="../media/image10.jfi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5.jp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image" Target="../media/image6.jfif"/><Relationship Id="rId1" Type="http://schemas.openxmlformats.org/officeDocument/2006/relationships/slideLayout" Target="../slideLayouts/slideLayout4.xml"/><Relationship Id="rId5" Type="http://schemas.openxmlformats.org/officeDocument/2006/relationships/image" Target="../media/image9.jfif"/><Relationship Id="rId4" Type="http://schemas.openxmlformats.org/officeDocument/2006/relationships/image" Target="../media/image8.jf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descr="Render struktur molekul yang bening">
            <a:extLst>
              <a:ext uri="{FF2B5EF4-FFF2-40B4-BE49-F238E27FC236}">
                <a16:creationId xmlns:a16="http://schemas.microsoft.com/office/drawing/2014/main" id="{905F3975-FF80-4AE6-98BD-93A32784E67D}"/>
              </a:ext>
            </a:extLst>
          </p:cNvPr>
          <p:cNvPicPr>
            <a:picLocks noChangeAspect="1"/>
          </p:cNvPicPr>
          <p:nvPr/>
        </p:nvPicPr>
        <p:blipFill rotWithShape="1">
          <a:blip r:embed="rId2">
            <a:alphaModFix amt="50000"/>
          </a:blip>
          <a:src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B6B754C1-26A9-4037-9756-21285886D528}"/>
              </a:ext>
            </a:extLst>
          </p:cNvPr>
          <p:cNvSpPr>
            <a:spLocks noGrp="1"/>
          </p:cNvSpPr>
          <p:nvPr>
            <p:ph type="ctrTitle"/>
          </p:nvPr>
        </p:nvSpPr>
        <p:spPr>
          <a:xfrm>
            <a:off x="1524000" y="1122362"/>
            <a:ext cx="9144000" cy="2900518"/>
          </a:xfrm>
        </p:spPr>
        <p:txBody>
          <a:bodyPr>
            <a:normAutofit/>
          </a:bodyPr>
          <a:lstStyle/>
          <a:p>
            <a:r>
              <a:rPr lang="en-US">
                <a:solidFill>
                  <a:srgbClr val="FFFFFF"/>
                </a:solidFill>
              </a:rPr>
              <a:t>Nitrogen metabolism</a:t>
            </a:r>
            <a:endParaRPr lang="en-IN">
              <a:solidFill>
                <a:srgbClr val="FFFFFF"/>
              </a:solidFill>
            </a:endParaRPr>
          </a:p>
        </p:txBody>
      </p:sp>
      <p:sp>
        <p:nvSpPr>
          <p:cNvPr id="3" name="Subtitle 2">
            <a:extLst>
              <a:ext uri="{FF2B5EF4-FFF2-40B4-BE49-F238E27FC236}">
                <a16:creationId xmlns:a16="http://schemas.microsoft.com/office/drawing/2014/main" id="{8EACDBC4-8A09-48AF-8CD8-D3C6B0152AC5}"/>
              </a:ext>
            </a:extLst>
          </p:cNvPr>
          <p:cNvSpPr>
            <a:spLocks noGrp="1"/>
          </p:cNvSpPr>
          <p:nvPr>
            <p:ph type="subTitle" idx="1"/>
          </p:nvPr>
        </p:nvSpPr>
        <p:spPr>
          <a:xfrm>
            <a:off x="1524000" y="4159404"/>
            <a:ext cx="9144000" cy="1098395"/>
          </a:xfrm>
        </p:spPr>
        <p:txBody>
          <a:bodyPr>
            <a:normAutofit/>
          </a:bodyPr>
          <a:lstStyle/>
          <a:p>
            <a:r>
              <a:rPr lang="en-US">
                <a:solidFill>
                  <a:srgbClr val="FFFFFF"/>
                </a:solidFill>
              </a:rPr>
              <a:t>Pinaki Kr. Rabha</a:t>
            </a:r>
            <a:endParaRPr lang="en-IN">
              <a:solidFill>
                <a:srgbClr val="FFFFFF"/>
              </a:solidFill>
            </a:endParaRPr>
          </a:p>
        </p:txBody>
      </p:sp>
    </p:spTree>
    <p:extLst>
      <p:ext uri="{BB962C8B-B14F-4D97-AF65-F5344CB8AC3E}">
        <p14:creationId xmlns:p14="http://schemas.microsoft.com/office/powerpoint/2010/main" val="211267971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ABFE404-8D65-4573-A3EF-6DF477936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49025694-BDB6-45A4-8154-CBAFBFDFB5CB}"/>
              </a:ext>
            </a:extLst>
          </p:cNvPr>
          <p:cNvSpPr>
            <a:spLocks noGrp="1"/>
          </p:cNvSpPr>
          <p:nvPr>
            <p:ph type="title"/>
          </p:nvPr>
        </p:nvSpPr>
        <p:spPr>
          <a:xfrm>
            <a:off x="673749" y="4610244"/>
            <a:ext cx="3649703" cy="1714500"/>
          </a:xfrm>
        </p:spPr>
        <p:txBody>
          <a:bodyPr vert="horz" lIns="91440" tIns="45720" rIns="91440" bIns="45720" rtlCol="0" anchor="ctr">
            <a:normAutofit/>
          </a:bodyPr>
          <a:lstStyle/>
          <a:p>
            <a:r>
              <a:rPr lang="en-US" sz="2800" dirty="0"/>
              <a:t>Symbiotic nitrogen fixer</a:t>
            </a:r>
            <a:br>
              <a:rPr lang="en-US" sz="2800" dirty="0"/>
            </a:br>
            <a:endParaRPr lang="en-US" sz="2800" kern="1200" dirty="0">
              <a:solidFill>
                <a:schemeClr val="tx1"/>
              </a:solidFill>
              <a:latin typeface="+mj-lt"/>
              <a:ea typeface="+mj-ea"/>
              <a:cs typeface="+mj-cs"/>
            </a:endParaRPr>
          </a:p>
        </p:txBody>
      </p:sp>
      <p:pic>
        <p:nvPicPr>
          <p:cNvPr id="8" name="Content Placeholder 7" descr="A picture containing tree, plant&#10;&#10;Description automatically generated">
            <a:extLst>
              <a:ext uri="{FF2B5EF4-FFF2-40B4-BE49-F238E27FC236}">
                <a16:creationId xmlns:a16="http://schemas.microsoft.com/office/drawing/2014/main" id="{B8DEE95A-BBAD-4064-A60C-C72961405830}"/>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9105" r="-2" b="18353"/>
          <a:stretch/>
        </p:blipFill>
        <p:spPr>
          <a:xfrm>
            <a:off x="673749" y="370320"/>
            <a:ext cx="3716238" cy="4051011"/>
          </a:xfrm>
          <a:prstGeom prst="rect">
            <a:avLst/>
          </a:prstGeom>
        </p:spPr>
      </p:pic>
      <p:pic>
        <p:nvPicPr>
          <p:cNvPr id="11" name="Picture 10" descr="A picture containing green, plant&#10;&#10;Description automatically generated">
            <a:extLst>
              <a:ext uri="{FF2B5EF4-FFF2-40B4-BE49-F238E27FC236}">
                <a16:creationId xmlns:a16="http://schemas.microsoft.com/office/drawing/2014/main" id="{E95DA233-8027-42EA-8297-639B8EF9E06F}"/>
              </a:ext>
            </a:extLst>
          </p:cNvPr>
          <p:cNvPicPr>
            <a:picLocks noChangeAspect="1"/>
          </p:cNvPicPr>
          <p:nvPr/>
        </p:nvPicPr>
        <p:blipFill rotWithShape="1">
          <a:blip r:embed="rId3">
            <a:extLst>
              <a:ext uri="{28A0092B-C50C-407E-A947-70E740481C1C}">
                <a14:useLocalDpi xmlns:a14="http://schemas.microsoft.com/office/drawing/2010/main" val="0"/>
              </a:ext>
            </a:extLst>
          </a:blip>
          <a:srcRect t="17644" r="-2" b="-2"/>
          <a:stretch/>
        </p:blipFill>
        <p:spPr>
          <a:xfrm>
            <a:off x="4719344" y="370320"/>
            <a:ext cx="6798905" cy="4051011"/>
          </a:xfrm>
          <a:prstGeom prst="rect">
            <a:avLst/>
          </a:prstGeom>
        </p:spPr>
      </p:pic>
      <p:cxnSp>
        <p:nvCxnSpPr>
          <p:cNvPr id="18" name="Straight Connector 17">
            <a:extLst>
              <a:ext uri="{FF2B5EF4-FFF2-40B4-BE49-F238E27FC236}">
                <a16:creationId xmlns:a16="http://schemas.microsoft.com/office/drawing/2014/main" id="{AF5191F1-A1C8-4AEE-8007-DF304E42B1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47363" y="4750763"/>
            <a:ext cx="0" cy="13716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5153198"/>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Color Cover">
            <a:extLst>
              <a:ext uri="{FF2B5EF4-FFF2-40B4-BE49-F238E27FC236}">
                <a16:creationId xmlns:a16="http://schemas.microsoft.com/office/drawing/2014/main" id="{815925C2-A704-4D47-B1C1-3FCA5251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Color Cover">
            <a:extLst>
              <a:ext uri="{FF2B5EF4-FFF2-40B4-BE49-F238E27FC236}">
                <a16:creationId xmlns:a16="http://schemas.microsoft.com/office/drawing/2014/main" id="{01D4315C-C23C-4FD3-98DF-08C29E229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5E6B47BC-43FD-4C91-8BFF-B41B99A8A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13" name="Color">
              <a:extLst>
                <a:ext uri="{FF2B5EF4-FFF2-40B4-BE49-F238E27FC236}">
                  <a16:creationId xmlns:a16="http://schemas.microsoft.com/office/drawing/2014/main" id="{13038185-AC3C-4595-945F-25311424C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75D51AA0-C095-4650-A361-B294320BF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3" name="Content Placeholder 2">
            <a:extLst>
              <a:ext uri="{FF2B5EF4-FFF2-40B4-BE49-F238E27FC236}">
                <a16:creationId xmlns:a16="http://schemas.microsoft.com/office/drawing/2014/main" id="{FB804192-907C-4754-A3D5-3A5358B2C163}"/>
              </a:ext>
            </a:extLst>
          </p:cNvPr>
          <p:cNvSpPr>
            <a:spLocks noGrp="1"/>
          </p:cNvSpPr>
          <p:nvPr>
            <p:ph idx="1"/>
          </p:nvPr>
        </p:nvSpPr>
        <p:spPr>
          <a:xfrm>
            <a:off x="6464409" y="79900"/>
            <a:ext cx="5632342" cy="6613864"/>
          </a:xfrm>
        </p:spPr>
        <p:txBody>
          <a:bodyPr anchor="ctr">
            <a:normAutofit/>
          </a:bodyPr>
          <a:lstStyle/>
          <a:p>
            <a:pPr marL="0" indent="0" algn="ctr">
              <a:buNone/>
            </a:pPr>
            <a:r>
              <a:rPr lang="en-US" sz="1800" dirty="0">
                <a:solidFill>
                  <a:srgbClr val="C00000"/>
                </a:solidFill>
              </a:rPr>
              <a:t>Recognition of host </a:t>
            </a:r>
          </a:p>
          <a:p>
            <a:pPr marL="0" indent="0" algn="ctr">
              <a:buNone/>
            </a:pPr>
            <a:r>
              <a:rPr lang="en-US" sz="1800" dirty="0">
                <a:solidFill>
                  <a:srgbClr val="C00000"/>
                </a:solidFill>
                <a:latin typeface="Calibri" panose="020F0502020204030204" pitchFamily="34" charset="0"/>
                <a:cs typeface="Calibri" panose="020F0502020204030204" pitchFamily="34" charset="0"/>
              </a:rPr>
              <a:t>↓</a:t>
            </a:r>
            <a:r>
              <a:rPr lang="en-US" sz="1800" dirty="0">
                <a:solidFill>
                  <a:srgbClr val="C00000"/>
                </a:solidFill>
              </a:rPr>
              <a:t> </a:t>
            </a:r>
          </a:p>
          <a:p>
            <a:pPr marL="0" indent="0" algn="ctr">
              <a:buNone/>
            </a:pPr>
            <a:r>
              <a:rPr lang="en-US" sz="1800" dirty="0">
                <a:solidFill>
                  <a:srgbClr val="C00000"/>
                </a:solidFill>
              </a:rPr>
              <a:t>Colonization of Rhizobium around root hair</a:t>
            </a:r>
          </a:p>
          <a:p>
            <a:pPr marL="0" indent="0" algn="ctr">
              <a:buNone/>
            </a:pPr>
            <a:r>
              <a:rPr lang="en-US" sz="1800" dirty="0">
                <a:solidFill>
                  <a:srgbClr val="C00000"/>
                </a:solidFill>
                <a:latin typeface="Calibri" panose="020F0502020204030204" pitchFamily="34" charset="0"/>
                <a:cs typeface="Calibri" panose="020F0502020204030204" pitchFamily="34" charset="0"/>
              </a:rPr>
              <a:t>↓</a:t>
            </a:r>
          </a:p>
          <a:p>
            <a:pPr marL="0" indent="0" algn="ctr">
              <a:buNone/>
            </a:pPr>
            <a:r>
              <a:rPr lang="en-US" sz="1800" dirty="0">
                <a:solidFill>
                  <a:srgbClr val="C00000"/>
                </a:solidFill>
                <a:latin typeface="Calibri" panose="020F0502020204030204" pitchFamily="34" charset="0"/>
                <a:cs typeface="Calibri" panose="020F0502020204030204" pitchFamily="34" charset="0"/>
              </a:rPr>
              <a:t>Release of nod factor &amp;Curling reaction of root hair</a:t>
            </a:r>
          </a:p>
          <a:p>
            <a:pPr marL="0" indent="0" algn="ctr">
              <a:buNone/>
            </a:pPr>
            <a:r>
              <a:rPr lang="en-US" sz="1800" dirty="0">
                <a:solidFill>
                  <a:srgbClr val="C00000"/>
                </a:solidFill>
                <a:latin typeface="Calibri" panose="020F0502020204030204" pitchFamily="34" charset="0"/>
                <a:cs typeface="Calibri" panose="020F0502020204030204" pitchFamily="34" charset="0"/>
              </a:rPr>
              <a:t>↓</a:t>
            </a:r>
          </a:p>
          <a:p>
            <a:pPr marL="0" indent="0" algn="ctr">
              <a:buNone/>
            </a:pPr>
            <a:r>
              <a:rPr lang="en-US" sz="1800" dirty="0">
                <a:solidFill>
                  <a:srgbClr val="C00000"/>
                </a:solidFill>
                <a:latin typeface="Calibri" panose="020F0502020204030204" pitchFamily="34" charset="0"/>
                <a:cs typeface="Calibri" panose="020F0502020204030204" pitchFamily="34" charset="0"/>
              </a:rPr>
              <a:t>Development of infection thread</a:t>
            </a:r>
          </a:p>
          <a:p>
            <a:pPr marL="0" indent="0" algn="ctr">
              <a:buNone/>
            </a:pPr>
            <a:r>
              <a:rPr lang="en-US" sz="1800" dirty="0">
                <a:solidFill>
                  <a:srgbClr val="C00000"/>
                </a:solidFill>
                <a:latin typeface="Calibri" panose="020F0502020204030204" pitchFamily="34" charset="0"/>
                <a:cs typeface="Calibri" panose="020F0502020204030204" pitchFamily="34" charset="0"/>
              </a:rPr>
              <a:t>↓</a:t>
            </a:r>
          </a:p>
          <a:p>
            <a:pPr marL="0" indent="0" algn="ctr">
              <a:buNone/>
            </a:pPr>
            <a:r>
              <a:rPr lang="en-IN" sz="1800" dirty="0">
                <a:solidFill>
                  <a:srgbClr val="C00000"/>
                </a:solidFill>
              </a:rPr>
              <a:t>Passage of rhizobia through infection thread</a:t>
            </a:r>
          </a:p>
          <a:p>
            <a:pPr marL="0" indent="0" algn="ctr">
              <a:buNone/>
            </a:pPr>
            <a:r>
              <a:rPr lang="en-US" sz="1800" dirty="0">
                <a:solidFill>
                  <a:srgbClr val="C00000"/>
                </a:solidFill>
                <a:latin typeface="Calibri" panose="020F0502020204030204" pitchFamily="34" charset="0"/>
                <a:cs typeface="Calibri" panose="020F0502020204030204" pitchFamily="34" charset="0"/>
              </a:rPr>
              <a:t>↓</a:t>
            </a:r>
          </a:p>
          <a:p>
            <a:pPr marL="0" indent="0" algn="ctr">
              <a:buNone/>
            </a:pPr>
            <a:r>
              <a:rPr lang="en-US" sz="1800" dirty="0">
                <a:solidFill>
                  <a:srgbClr val="C00000"/>
                </a:solidFill>
                <a:latin typeface="Calibri" panose="020F0502020204030204" pitchFamily="34" charset="0"/>
                <a:cs typeface="Calibri" panose="020F0502020204030204" pitchFamily="34" charset="0"/>
              </a:rPr>
              <a:t>Release of rhizobia in the cortical cells of the root</a:t>
            </a:r>
          </a:p>
          <a:p>
            <a:pPr marL="0" indent="0" algn="ctr">
              <a:buNone/>
            </a:pPr>
            <a:r>
              <a:rPr lang="en-US" sz="1800" dirty="0">
                <a:solidFill>
                  <a:srgbClr val="C00000"/>
                </a:solidFill>
                <a:latin typeface="Calibri" panose="020F0502020204030204" pitchFamily="34" charset="0"/>
                <a:cs typeface="Calibri" panose="020F0502020204030204" pitchFamily="34" charset="0"/>
              </a:rPr>
              <a:t>↓</a:t>
            </a:r>
          </a:p>
          <a:p>
            <a:pPr marL="0" indent="0" algn="ctr">
              <a:buNone/>
            </a:pPr>
            <a:r>
              <a:rPr lang="en-US" sz="1800" dirty="0">
                <a:solidFill>
                  <a:srgbClr val="C00000"/>
                </a:solidFill>
                <a:latin typeface="Calibri" panose="020F0502020204030204" pitchFamily="34" charset="0"/>
                <a:cs typeface="Calibri" panose="020F0502020204030204" pitchFamily="34" charset="0"/>
              </a:rPr>
              <a:t>Stimulate to divide</a:t>
            </a:r>
          </a:p>
          <a:p>
            <a:pPr marL="0" indent="0" algn="ctr">
              <a:buNone/>
            </a:pPr>
            <a:r>
              <a:rPr lang="en-US" sz="1800" dirty="0">
                <a:solidFill>
                  <a:srgbClr val="C00000"/>
                </a:solidFill>
                <a:latin typeface="Calibri" panose="020F0502020204030204" pitchFamily="34" charset="0"/>
                <a:cs typeface="Calibri" panose="020F0502020204030204" pitchFamily="34" charset="0"/>
              </a:rPr>
              <a:t>↓</a:t>
            </a:r>
          </a:p>
          <a:p>
            <a:pPr marL="0" indent="0" algn="ctr">
              <a:buNone/>
            </a:pPr>
            <a:r>
              <a:rPr lang="en-US" sz="1800" dirty="0">
                <a:solidFill>
                  <a:srgbClr val="C00000"/>
                </a:solidFill>
                <a:latin typeface="Calibri" panose="020F0502020204030204" pitchFamily="34" charset="0"/>
                <a:cs typeface="Calibri" panose="020F0502020204030204" pitchFamily="34" charset="0"/>
              </a:rPr>
              <a:t>Formation of root nodule</a:t>
            </a:r>
          </a:p>
          <a:p>
            <a:endParaRPr lang="en-IN" sz="1500" dirty="0">
              <a:solidFill>
                <a:schemeClr val="tx2"/>
              </a:solidFill>
              <a:latin typeface="Calibri" panose="020F0502020204030204" pitchFamily="34" charset="0"/>
              <a:cs typeface="Calibri" panose="020F0502020204030204" pitchFamily="34" charset="0"/>
            </a:endParaRPr>
          </a:p>
          <a:p>
            <a:endParaRPr lang="en-IN" sz="1500" dirty="0">
              <a:solidFill>
                <a:schemeClr val="tx2"/>
              </a:solidFill>
            </a:endParaRPr>
          </a:p>
        </p:txBody>
      </p:sp>
      <p:pic>
        <p:nvPicPr>
          <p:cNvPr id="7" name="Picture 6" descr="Diagram&#10;&#10;Description automatically generated">
            <a:extLst>
              <a:ext uri="{FF2B5EF4-FFF2-40B4-BE49-F238E27FC236}">
                <a16:creationId xmlns:a16="http://schemas.microsoft.com/office/drawing/2014/main" id="{1589086F-93BF-400D-B529-7F1EF342A5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49" y="752475"/>
            <a:ext cx="5724525" cy="3152775"/>
          </a:xfrm>
          <a:prstGeom prst="rect">
            <a:avLst/>
          </a:prstGeom>
        </p:spPr>
      </p:pic>
    </p:spTree>
    <p:extLst>
      <p:ext uri="{BB962C8B-B14F-4D97-AF65-F5344CB8AC3E}">
        <p14:creationId xmlns:p14="http://schemas.microsoft.com/office/powerpoint/2010/main" val="2597523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7C76FC1-6537-4435-8306-AD9F22864690}"/>
              </a:ext>
            </a:extLst>
          </p:cNvPr>
          <p:cNvSpPr>
            <a:spLocks noGrp="1"/>
          </p:cNvSpPr>
          <p:nvPr>
            <p:ph idx="1"/>
          </p:nvPr>
        </p:nvSpPr>
        <p:spPr>
          <a:xfrm>
            <a:off x="643467" y="1782981"/>
            <a:ext cx="10905066" cy="4393982"/>
          </a:xfrm>
        </p:spPr>
        <p:txBody>
          <a:bodyPr>
            <a:normAutofit/>
          </a:bodyPr>
          <a:lstStyle/>
          <a:p>
            <a:pPr marL="0" indent="0" fontAlgn="base">
              <a:buNone/>
            </a:pPr>
            <a:r>
              <a:rPr lang="en-US" sz="2000" dirty="0"/>
              <a:t>Ammonification: </a:t>
            </a:r>
          </a:p>
          <a:p>
            <a:pPr marL="0" indent="0" algn="just" fontAlgn="base">
              <a:buNone/>
            </a:pPr>
            <a:r>
              <a:rPr lang="en-IN" sz="2400" dirty="0">
                <a:latin typeface="Georgia" panose="02040502050405020303" pitchFamily="18" charset="0"/>
              </a:rPr>
              <a:t>A</a:t>
            </a:r>
            <a:r>
              <a:rPr lang="en-IN" sz="2400" b="0" dirty="0">
                <a:effectLst/>
                <a:latin typeface="Georgia" panose="02040502050405020303" pitchFamily="18" charset="0"/>
              </a:rPr>
              <a:t>mmonia which combines to organic acids to form amino acids. Amino acids are used in the synthesis of proteins, enzymes, chlorophylls, nucleic acids, etc.</a:t>
            </a:r>
          </a:p>
          <a:p>
            <a:pPr marL="0" indent="0" algn="just" fontAlgn="base">
              <a:buNone/>
            </a:pPr>
            <a:r>
              <a:rPr lang="en-IN" sz="2400" b="0" dirty="0">
                <a:effectLst/>
                <a:latin typeface="Georgia" panose="02040502050405020303" pitchFamily="18" charset="0"/>
              </a:rPr>
              <a:t>Animals derive their nitrogen requirement from the plant proteins.</a:t>
            </a:r>
          </a:p>
          <a:p>
            <a:pPr marL="0" indent="0" algn="just">
              <a:buNone/>
            </a:pPr>
            <a:r>
              <a:rPr lang="en-US" sz="2400" b="0" i="0" dirty="0">
                <a:effectLst/>
                <a:latin typeface="Georgia" panose="02040502050405020303" pitchFamily="18" charset="0"/>
              </a:rPr>
              <a:t>The dead organic remains of plants and animals and excreta of animals are acted upon by a number of microorganisms, especially actinomycetes and bacilli, such as Bacillus </a:t>
            </a:r>
            <a:r>
              <a:rPr lang="en-US" sz="2400" b="0" i="0" dirty="0" err="1">
                <a:effectLst/>
                <a:latin typeface="Georgia" panose="02040502050405020303" pitchFamily="18" charset="0"/>
              </a:rPr>
              <a:t>ramosus</a:t>
            </a:r>
            <a:r>
              <a:rPr lang="en-US" sz="2400" b="0" i="0" dirty="0">
                <a:effectLst/>
                <a:latin typeface="Georgia" panose="02040502050405020303" pitchFamily="18" charset="0"/>
              </a:rPr>
              <a:t>, B. vulgaris, etc. These organisms </a:t>
            </a:r>
            <a:r>
              <a:rPr lang="en-US" sz="2400" b="0" i="0" dirty="0" err="1">
                <a:effectLst/>
                <a:latin typeface="Georgia" panose="02040502050405020303" pitchFamily="18" charset="0"/>
              </a:rPr>
              <a:t>utilise</a:t>
            </a:r>
            <a:r>
              <a:rPr lang="en-US" sz="2400" b="0" i="0" dirty="0">
                <a:effectLst/>
                <a:latin typeface="Georgia" panose="02040502050405020303" pitchFamily="18" charset="0"/>
              </a:rPr>
              <a:t> organic compounds in their metabolism and release ammonia. This process is called ammonification. After meeting their own metabolic requirement, these microbes release the excess ammonia in the soil.</a:t>
            </a:r>
            <a:r>
              <a:rPr lang="en-US" sz="2400" dirty="0"/>
              <a:t> </a:t>
            </a:r>
            <a:endParaRPr lang="en-IN" sz="2400"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914321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EB29B8-E497-4956-8E42-888C6ECCA245}"/>
              </a:ext>
            </a:extLst>
          </p:cNvPr>
          <p:cNvSpPr>
            <a:spLocks noGrp="1"/>
          </p:cNvSpPr>
          <p:nvPr>
            <p:ph type="title"/>
          </p:nvPr>
        </p:nvSpPr>
        <p:spPr>
          <a:xfrm>
            <a:off x="643467" y="321734"/>
            <a:ext cx="10905066" cy="1135737"/>
          </a:xfrm>
        </p:spPr>
        <p:txBody>
          <a:bodyPr>
            <a:normAutofit/>
          </a:bodyPr>
          <a:lstStyle/>
          <a:p>
            <a:endParaRPr lang="en-IN" sz="3600"/>
          </a:p>
        </p:txBody>
      </p:sp>
      <p:sp>
        <p:nvSpPr>
          <p:cNvPr id="3" name="Content Placeholder 2">
            <a:extLst>
              <a:ext uri="{FF2B5EF4-FFF2-40B4-BE49-F238E27FC236}">
                <a16:creationId xmlns:a16="http://schemas.microsoft.com/office/drawing/2014/main" id="{4F0C69A1-DAA9-4360-8C96-D280580B03AA}"/>
              </a:ext>
            </a:extLst>
          </p:cNvPr>
          <p:cNvSpPr>
            <a:spLocks noGrp="1"/>
          </p:cNvSpPr>
          <p:nvPr>
            <p:ph idx="1"/>
          </p:nvPr>
        </p:nvSpPr>
        <p:spPr>
          <a:xfrm>
            <a:off x="643467" y="1782981"/>
            <a:ext cx="10905066" cy="4393982"/>
          </a:xfrm>
        </p:spPr>
        <p:txBody>
          <a:bodyPr>
            <a:normAutofit lnSpcReduction="10000"/>
          </a:bodyPr>
          <a:lstStyle/>
          <a:p>
            <a:pPr marL="0" indent="0">
              <a:buNone/>
            </a:pPr>
            <a:r>
              <a:rPr lang="en-US" sz="2000" dirty="0">
                <a:latin typeface="Georgia" panose="02040502050405020303" pitchFamily="18" charset="0"/>
              </a:rPr>
              <a:t>N</a:t>
            </a:r>
            <a:r>
              <a:rPr lang="en-US" sz="2000" b="0" i="0" dirty="0">
                <a:effectLst/>
                <a:latin typeface="Georgia" panose="02040502050405020303" pitchFamily="18" charset="0"/>
              </a:rPr>
              <a:t>itrification </a:t>
            </a:r>
          </a:p>
          <a:p>
            <a:pPr marL="0" indent="0" algn="just">
              <a:buNone/>
            </a:pPr>
            <a:r>
              <a:rPr lang="en-US" sz="2300" b="0" i="0" dirty="0">
                <a:effectLst/>
                <a:latin typeface="The new time roman"/>
              </a:rPr>
              <a:t>In next step of ammonia formation, ammonia is converted into nitrate by a group of chemo- autotrophic bacteria through a two-step process called nitrification.</a:t>
            </a:r>
          </a:p>
          <a:p>
            <a:pPr marL="0" indent="0" algn="just">
              <a:buNone/>
            </a:pPr>
            <a:r>
              <a:rPr lang="en-IN" sz="2300" dirty="0">
                <a:latin typeface="The new time roman"/>
              </a:rPr>
              <a:t>C</a:t>
            </a:r>
            <a:r>
              <a:rPr lang="en-IN" sz="2300" b="0" i="0" dirty="0">
                <a:effectLst/>
                <a:latin typeface="The new time roman"/>
              </a:rPr>
              <a:t>ertain bacteria such as </a:t>
            </a:r>
            <a:r>
              <a:rPr lang="en-IN" sz="2300" b="0" i="0" dirty="0">
                <a:effectLst/>
                <a:highlight>
                  <a:srgbClr val="FFFF00"/>
                </a:highlight>
                <a:latin typeface="The new time roman"/>
              </a:rPr>
              <a:t>Nitrosomonas</a:t>
            </a:r>
            <a:r>
              <a:rPr lang="en-IN" sz="2300" b="0" i="0" dirty="0">
                <a:effectLst/>
                <a:latin typeface="The new time roman"/>
              </a:rPr>
              <a:t>, </a:t>
            </a:r>
            <a:r>
              <a:rPr lang="en-IN" sz="2300" b="0" i="0" dirty="0" err="1">
                <a:effectLst/>
                <a:latin typeface="The new time roman"/>
              </a:rPr>
              <a:t>Nitrococcus</a:t>
            </a:r>
            <a:r>
              <a:rPr lang="en-IN" sz="2300" b="0" i="0" dirty="0">
                <a:effectLst/>
                <a:latin typeface="The new time roman"/>
              </a:rPr>
              <a:t> and </a:t>
            </a:r>
            <a:r>
              <a:rPr lang="en-IN" sz="2300" b="0" i="0" dirty="0" err="1">
                <a:effectLst/>
                <a:latin typeface="The new time roman"/>
              </a:rPr>
              <a:t>Nitrospira</a:t>
            </a:r>
            <a:r>
              <a:rPr lang="en-IN" sz="2300" b="0" i="0" dirty="0">
                <a:effectLst/>
                <a:latin typeface="The new time roman"/>
              </a:rPr>
              <a:t> in oceans and soils convert ammonia into nitrites and then nitrites into nitrates. These bacteria primarily use the energy of dead organic matter in their metabolism.</a:t>
            </a:r>
          </a:p>
          <a:p>
            <a:pPr marL="0" indent="0" algn="just">
              <a:buNone/>
            </a:pPr>
            <a:r>
              <a:rPr lang="en-IN" sz="2300" dirty="0">
                <a:latin typeface="The new time roman"/>
              </a:rPr>
              <a:t>	2NH3+ 3O2</a:t>
            </a:r>
            <a:r>
              <a:rPr lang="en-IN" sz="2300" dirty="0">
                <a:latin typeface="The new time roman"/>
                <a:cs typeface="Calibri" panose="020F0502020204030204" pitchFamily="34" charset="0"/>
              </a:rPr>
              <a:t>→2NO2+2H+2H2O</a:t>
            </a:r>
          </a:p>
          <a:p>
            <a:pPr marL="0" indent="0" algn="just">
              <a:buNone/>
            </a:pPr>
            <a:r>
              <a:rPr lang="en-US" sz="2300" b="0" dirty="0">
                <a:effectLst/>
                <a:latin typeface="The new time roman"/>
              </a:rPr>
              <a:t>Conversion of nitrites to nitrates is brought about by several microbes, such as Penicillium (a fungus), </a:t>
            </a:r>
            <a:r>
              <a:rPr lang="en-US" sz="2300" b="0" dirty="0">
                <a:effectLst/>
                <a:highlight>
                  <a:srgbClr val="FFFF00"/>
                </a:highlight>
                <a:latin typeface="The new time roman"/>
              </a:rPr>
              <a:t>Nitrobacter</a:t>
            </a:r>
            <a:r>
              <a:rPr lang="en-US" sz="2300" b="0" dirty="0">
                <a:effectLst/>
                <a:latin typeface="The new time roman"/>
              </a:rPr>
              <a:t>, etc.</a:t>
            </a:r>
          </a:p>
          <a:p>
            <a:pPr marL="0" indent="0" algn="just">
              <a:buNone/>
            </a:pPr>
            <a:r>
              <a:rPr lang="en-US" sz="2300" b="0" dirty="0">
                <a:effectLst/>
                <a:latin typeface="The new time roman"/>
              </a:rPr>
              <a:t>	2NO2+O2</a:t>
            </a:r>
            <a:r>
              <a:rPr lang="en-US" sz="2300" b="0" dirty="0">
                <a:effectLst/>
                <a:latin typeface="The new time roman"/>
                <a:cs typeface="Calibri" panose="020F0502020204030204" pitchFamily="34" charset="0"/>
              </a:rPr>
              <a:t>→2NO3</a:t>
            </a:r>
            <a:endParaRPr lang="en-US" sz="2300" b="0" dirty="0">
              <a:effectLst/>
              <a:latin typeface="The new time roman"/>
            </a:endParaRPr>
          </a:p>
          <a:p>
            <a:pPr marL="0" indent="0">
              <a:buNone/>
            </a:pPr>
            <a:br>
              <a:rPr lang="en-US" sz="2000" dirty="0"/>
            </a:br>
            <a:endParaRPr lang="en-IN" sz="2000" b="0" i="0" dirty="0">
              <a:effectLst/>
              <a:latin typeface="Georgia" panose="02040502050405020303" pitchFamily="18" charset="0"/>
            </a:endParaRPr>
          </a:p>
          <a:p>
            <a:pPr marL="0" indent="0">
              <a:buNone/>
            </a:pPr>
            <a:endParaRPr lang="en-IN" sz="2000"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14170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screenshot of a computer&#10;&#10;Description automatically generated with low confidence">
            <a:extLst>
              <a:ext uri="{FF2B5EF4-FFF2-40B4-BE49-F238E27FC236}">
                <a16:creationId xmlns:a16="http://schemas.microsoft.com/office/drawing/2014/main" id="{CCA0959C-7E0E-408B-90DA-3E34280A0010}"/>
              </a:ext>
            </a:extLst>
          </p:cNvPr>
          <p:cNvPicPr>
            <a:picLocks noChangeAspect="1"/>
          </p:cNvPicPr>
          <p:nvPr/>
        </p:nvPicPr>
        <p:blipFill rotWithShape="1">
          <a:blip r:embed="rId2"/>
          <a:srcRect b="8537"/>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BDFC257F-C83E-4C18-9944-D1DFDE85E36B}"/>
              </a:ext>
            </a:extLst>
          </p:cNvPr>
          <p:cNvGraphicFramePr>
            <a:graphicFrameLocks noGrp="1"/>
          </p:cNvGraphicFramePr>
          <p:nvPr>
            <p:ph idx="1"/>
            <p:extLst>
              <p:ext uri="{D42A27DB-BD31-4B8C-83A1-F6EECF244321}">
                <p14:modId xmlns:p14="http://schemas.microsoft.com/office/powerpoint/2010/main" val="42935367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1206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3EFF7B1-6CB7-47D1-AD37-B870CA2B21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FA2962B-21B6-4689-A95D-A8FF6ADE4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745280D-ED36-41FE-8EB1-CE597C99CFE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117348" y="774914"/>
            <a:ext cx="304800" cy="429768"/>
            <a:chOff x="215328" y="-46937"/>
            <a:chExt cx="304800" cy="2773841"/>
          </a:xfrm>
        </p:grpSpPr>
        <p:cxnSp>
          <p:nvCxnSpPr>
            <p:cNvPr id="14" name="Straight Connector 13">
              <a:extLst>
                <a:ext uri="{FF2B5EF4-FFF2-40B4-BE49-F238E27FC236}">
                  <a16:creationId xmlns:a16="http://schemas.microsoft.com/office/drawing/2014/main" id="{3D26CEB3-5AE4-4088-AD63-396DB50F28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AA9279A-AD34-474C-834E-6BF658144A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3589559-7D9A-4ECD-90BB-A5565E2DAE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01B1A71-DCEA-4EB2-8133-98A2CD6F09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80E95A5C-1E97-41C3-9DEC-245FF6DEBF1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20" name="Oval 19">
              <a:extLst>
                <a:ext uri="{FF2B5EF4-FFF2-40B4-BE49-F238E27FC236}">
                  <a16:creationId xmlns:a16="http://schemas.microsoft.com/office/drawing/2014/main" id="{8D3C3374-C720-4FCD-B6CD-AEF1D1A6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639E2EF-4D23-4EA3-B29E-D6362FF72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30820A4-6CEA-4BF7-8DE4-F5B2D2EB23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320E002-8AED-4D4F-A104-0585FFFB9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6A0BF3F3-3A09-42CE-9483-114BD01DD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B233BD5C-DFC7-4EB7-B348-7C9B5B8D0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A00D2CE1-35C1-46E6-BD59-CEE668BD90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A58DCE86-9AE1-46D1-96D6-04B8B3EDF6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30" name="Straight Connector 29">
              <a:extLst>
                <a:ext uri="{FF2B5EF4-FFF2-40B4-BE49-F238E27FC236}">
                  <a16:creationId xmlns:a16="http://schemas.microsoft.com/office/drawing/2014/main" id="{89B74739-D423-4F25-A976-0A6CD86D17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018E700-FF08-42AA-9237-24E7A74AD3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6B3488A-8A55-403E-B9C9-75AFA0CF53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5089B9D-BA8D-4A64-B95F-33940D9D68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5" name="Rectangle 34">
            <a:extLst>
              <a:ext uri="{FF2B5EF4-FFF2-40B4-BE49-F238E27FC236}">
                <a16:creationId xmlns:a16="http://schemas.microsoft.com/office/drawing/2014/main" id="{E18403B7-F2C7-4C07-8522-21C319109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3B58CC6-A99E-43AF-A467-256F19287F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38" name="Straight Connector 37">
              <a:extLst>
                <a:ext uri="{FF2B5EF4-FFF2-40B4-BE49-F238E27FC236}">
                  <a16:creationId xmlns:a16="http://schemas.microsoft.com/office/drawing/2014/main" id="{8FE97852-3A18-4317-B17E-8C45174F96F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9D0BC6E-6D0B-4589-B1BF-372BAA3839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30B892E-E062-4B0A-B79E-E55D36EC9AE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D1A4DF9-C28A-4C0A-B273-702F0C4880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graphicFrame>
        <p:nvGraphicFramePr>
          <p:cNvPr id="5" name="Content Placeholder 2">
            <a:extLst>
              <a:ext uri="{FF2B5EF4-FFF2-40B4-BE49-F238E27FC236}">
                <a16:creationId xmlns:a16="http://schemas.microsoft.com/office/drawing/2014/main" id="{8396A1D4-C47E-4CDA-91A1-4CE47A183AFC}"/>
              </a:ext>
            </a:extLst>
          </p:cNvPr>
          <p:cNvGraphicFramePr>
            <a:graphicFrameLocks noGrp="1"/>
          </p:cNvGraphicFramePr>
          <p:nvPr>
            <p:ph idx="1"/>
            <p:extLst>
              <p:ext uri="{D42A27DB-BD31-4B8C-83A1-F6EECF244321}">
                <p14:modId xmlns:p14="http://schemas.microsoft.com/office/powerpoint/2010/main" val="4010566866"/>
              </p:ext>
            </p:extLst>
          </p:nvPr>
        </p:nvGraphicFramePr>
        <p:xfrm>
          <a:off x="4915947" y="866585"/>
          <a:ext cx="6253722" cy="50561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137284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3EFF7B1-6CB7-47D1-AD37-B870CA2B21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FA2962B-21B6-4689-A95D-A8FF6ADE4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745280D-ED36-41FE-8EB1-CE597C99CFE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117348" y="774914"/>
            <a:ext cx="304800" cy="429768"/>
            <a:chOff x="215328" y="-46937"/>
            <a:chExt cx="304800" cy="2773841"/>
          </a:xfrm>
        </p:grpSpPr>
        <p:cxnSp>
          <p:nvCxnSpPr>
            <p:cNvPr id="14" name="Straight Connector 13">
              <a:extLst>
                <a:ext uri="{FF2B5EF4-FFF2-40B4-BE49-F238E27FC236}">
                  <a16:creationId xmlns:a16="http://schemas.microsoft.com/office/drawing/2014/main" id="{3D26CEB3-5AE4-4088-AD63-396DB50F28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AA9279A-AD34-474C-834E-6BF658144A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3589559-7D9A-4ECD-90BB-A5565E2DAE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01B1A71-DCEA-4EB2-8133-98A2CD6F09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80E95A5C-1E97-41C3-9DEC-245FF6DEBF1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20" name="Oval 19">
              <a:extLst>
                <a:ext uri="{FF2B5EF4-FFF2-40B4-BE49-F238E27FC236}">
                  <a16:creationId xmlns:a16="http://schemas.microsoft.com/office/drawing/2014/main" id="{8D3C3374-C720-4FCD-B6CD-AEF1D1A6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639E2EF-4D23-4EA3-B29E-D6362FF72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30820A4-6CEA-4BF7-8DE4-F5B2D2EB23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320E002-8AED-4D4F-A104-0585FFFB9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6A0BF3F3-3A09-42CE-9483-114BD01DD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B233BD5C-DFC7-4EB7-B348-7C9B5B8D0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A00D2CE1-35C1-46E6-BD59-CEE668BD90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A58DCE86-9AE1-46D1-96D6-04B8B3EDF6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30" name="Straight Connector 29">
              <a:extLst>
                <a:ext uri="{FF2B5EF4-FFF2-40B4-BE49-F238E27FC236}">
                  <a16:creationId xmlns:a16="http://schemas.microsoft.com/office/drawing/2014/main" id="{89B74739-D423-4F25-A976-0A6CD86D17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018E700-FF08-42AA-9237-24E7A74AD3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6B3488A-8A55-403E-B9C9-75AFA0CF53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5089B9D-BA8D-4A64-B95F-33940D9D68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5" name="Rectangle 34">
            <a:extLst>
              <a:ext uri="{FF2B5EF4-FFF2-40B4-BE49-F238E27FC236}">
                <a16:creationId xmlns:a16="http://schemas.microsoft.com/office/drawing/2014/main" id="{E18403B7-F2C7-4C07-8522-21C319109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3B58CC6-A99E-43AF-A467-256F19287F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38" name="Straight Connector 37">
              <a:extLst>
                <a:ext uri="{FF2B5EF4-FFF2-40B4-BE49-F238E27FC236}">
                  <a16:creationId xmlns:a16="http://schemas.microsoft.com/office/drawing/2014/main" id="{8FE97852-3A18-4317-B17E-8C45174F96F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9D0BC6E-6D0B-4589-B1BF-372BAA3839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30B892E-E062-4B0A-B79E-E55D36EC9AE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D1A4DF9-C28A-4C0A-B273-702F0C4880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43176180-B0E8-4C0E-82C0-EDB93500EECA}"/>
              </a:ext>
            </a:extLst>
          </p:cNvPr>
          <p:cNvSpPr>
            <a:spLocks noGrp="1"/>
          </p:cNvSpPr>
          <p:nvPr>
            <p:ph type="title"/>
          </p:nvPr>
        </p:nvSpPr>
        <p:spPr>
          <a:xfrm>
            <a:off x="630936" y="495992"/>
            <a:ext cx="4195140" cy="5638831"/>
          </a:xfrm>
          <a:noFill/>
        </p:spPr>
        <p:txBody>
          <a:bodyPr anchor="ctr">
            <a:normAutofit/>
          </a:bodyPr>
          <a:lstStyle/>
          <a:p>
            <a:r>
              <a:rPr lang="en-US" sz="4800"/>
              <a:t>Nitrogen cycle</a:t>
            </a:r>
            <a:endParaRPr lang="en-IN" sz="4800"/>
          </a:p>
        </p:txBody>
      </p:sp>
      <p:graphicFrame>
        <p:nvGraphicFramePr>
          <p:cNvPr id="5" name="Content Placeholder 2">
            <a:extLst>
              <a:ext uri="{FF2B5EF4-FFF2-40B4-BE49-F238E27FC236}">
                <a16:creationId xmlns:a16="http://schemas.microsoft.com/office/drawing/2014/main" id="{B1980335-6075-424D-A58E-7C678390949A}"/>
              </a:ext>
            </a:extLst>
          </p:cNvPr>
          <p:cNvGraphicFramePr>
            <a:graphicFrameLocks noGrp="1"/>
          </p:cNvGraphicFramePr>
          <p:nvPr>
            <p:ph idx="1"/>
            <p:extLst>
              <p:ext uri="{D42A27DB-BD31-4B8C-83A1-F6EECF244321}">
                <p14:modId xmlns:p14="http://schemas.microsoft.com/office/powerpoint/2010/main" val="3776789091"/>
              </p:ext>
            </p:extLst>
          </p:nvPr>
        </p:nvGraphicFramePr>
        <p:xfrm>
          <a:off x="4915947" y="866585"/>
          <a:ext cx="6253722" cy="50561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683481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2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2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Isosceles Triangle 3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white board with writings&#10;&#10;Description automatically generated with low confidence">
            <a:extLst>
              <a:ext uri="{FF2B5EF4-FFF2-40B4-BE49-F238E27FC236}">
                <a16:creationId xmlns:a16="http://schemas.microsoft.com/office/drawing/2014/main" id="{88749A69-BDC0-4770-B1D2-0323FBCEB2B2}"/>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3362326" y="643467"/>
            <a:ext cx="5553074" cy="5571065"/>
          </a:xfrm>
          <a:prstGeom prst="rect">
            <a:avLst/>
          </a:prstGeom>
          <a:ln>
            <a:noFill/>
          </a:ln>
        </p:spPr>
      </p:pic>
      <p:sp>
        <p:nvSpPr>
          <p:cNvPr id="33" name="Isosceles Triangle 3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185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3EFF7B1-6CB7-47D1-AD37-B870CA2B21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FA2962B-21B6-4689-A95D-A8FF6ADE4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745280D-ED36-41FE-8EB1-CE597C99CFE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117348" y="774914"/>
            <a:ext cx="304800" cy="429768"/>
            <a:chOff x="215328" y="-46937"/>
            <a:chExt cx="304800" cy="2773841"/>
          </a:xfrm>
        </p:grpSpPr>
        <p:cxnSp>
          <p:nvCxnSpPr>
            <p:cNvPr id="14" name="Straight Connector 13">
              <a:extLst>
                <a:ext uri="{FF2B5EF4-FFF2-40B4-BE49-F238E27FC236}">
                  <a16:creationId xmlns:a16="http://schemas.microsoft.com/office/drawing/2014/main" id="{3D26CEB3-5AE4-4088-AD63-396DB50F28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AA9279A-AD34-474C-834E-6BF658144A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3589559-7D9A-4ECD-90BB-A5565E2DAE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01B1A71-DCEA-4EB2-8133-98A2CD6F09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80E95A5C-1E97-41C3-9DEC-245FF6DEBF1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20" name="Oval 19">
              <a:extLst>
                <a:ext uri="{FF2B5EF4-FFF2-40B4-BE49-F238E27FC236}">
                  <a16:creationId xmlns:a16="http://schemas.microsoft.com/office/drawing/2014/main" id="{8D3C3374-C720-4FCD-B6CD-AEF1D1A6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639E2EF-4D23-4EA3-B29E-D6362FF72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30820A4-6CEA-4BF7-8DE4-F5B2D2EB23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320E002-8AED-4D4F-A104-0585FFFB9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6A0BF3F3-3A09-42CE-9483-114BD01DD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B233BD5C-DFC7-4EB7-B348-7C9B5B8D0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A00D2CE1-35C1-46E6-BD59-CEE668BD90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A58DCE86-9AE1-46D1-96D6-04B8B3EDF6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30" name="Straight Connector 29">
              <a:extLst>
                <a:ext uri="{FF2B5EF4-FFF2-40B4-BE49-F238E27FC236}">
                  <a16:creationId xmlns:a16="http://schemas.microsoft.com/office/drawing/2014/main" id="{89B74739-D423-4F25-A976-0A6CD86D17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018E700-FF08-42AA-9237-24E7A74AD3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6B3488A-8A55-403E-B9C9-75AFA0CF53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5089B9D-BA8D-4A64-B95F-33940D9D68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5" name="Rectangle 34">
            <a:extLst>
              <a:ext uri="{FF2B5EF4-FFF2-40B4-BE49-F238E27FC236}">
                <a16:creationId xmlns:a16="http://schemas.microsoft.com/office/drawing/2014/main" id="{E18403B7-F2C7-4C07-8522-21C319109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3B58CC6-A99E-43AF-A467-256F19287F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38" name="Straight Connector 37">
              <a:extLst>
                <a:ext uri="{FF2B5EF4-FFF2-40B4-BE49-F238E27FC236}">
                  <a16:creationId xmlns:a16="http://schemas.microsoft.com/office/drawing/2014/main" id="{8FE97852-3A18-4317-B17E-8C45174F96F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9D0BC6E-6D0B-4589-B1BF-372BAA3839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30B892E-E062-4B0A-B79E-E55D36EC9AE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D1A4DF9-C28A-4C0A-B273-702F0C4880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graphicFrame>
        <p:nvGraphicFramePr>
          <p:cNvPr id="5" name="Content Placeholder 2">
            <a:extLst>
              <a:ext uri="{FF2B5EF4-FFF2-40B4-BE49-F238E27FC236}">
                <a16:creationId xmlns:a16="http://schemas.microsoft.com/office/drawing/2014/main" id="{AA36CEB5-DF12-49EB-B105-C5B51FC19B1A}"/>
              </a:ext>
            </a:extLst>
          </p:cNvPr>
          <p:cNvGraphicFramePr>
            <a:graphicFrameLocks noGrp="1"/>
          </p:cNvGraphicFramePr>
          <p:nvPr>
            <p:ph idx="1"/>
            <p:extLst>
              <p:ext uri="{D42A27DB-BD31-4B8C-83A1-F6EECF244321}">
                <p14:modId xmlns:p14="http://schemas.microsoft.com/office/powerpoint/2010/main" val="1038290094"/>
              </p:ext>
            </p:extLst>
          </p:nvPr>
        </p:nvGraphicFramePr>
        <p:xfrm>
          <a:off x="4915947" y="866585"/>
          <a:ext cx="6253722" cy="50561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8892267"/>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Text&#10;&#10;Description automatically generated">
            <a:extLst>
              <a:ext uri="{FF2B5EF4-FFF2-40B4-BE49-F238E27FC236}">
                <a16:creationId xmlns:a16="http://schemas.microsoft.com/office/drawing/2014/main" id="{529F5707-75C1-4854-9783-1BD141D55A1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03413" y="643467"/>
            <a:ext cx="6385174" cy="5571065"/>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8828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hermal power station">
            <a:extLst>
              <a:ext uri="{FF2B5EF4-FFF2-40B4-BE49-F238E27FC236}">
                <a16:creationId xmlns:a16="http://schemas.microsoft.com/office/drawing/2014/main" id="{F81BF089-3AC8-4816-B5D8-FBE7EBFB369F}"/>
              </a:ext>
            </a:extLst>
          </p:cNvPr>
          <p:cNvPicPr>
            <a:picLocks noChangeAspect="1"/>
          </p:cNvPicPr>
          <p:nvPr/>
        </p:nvPicPr>
        <p:blipFill rotWithShape="1">
          <a:blip r:embed="rId2">
            <a:alphaModFix amt="35000"/>
          </a:blip>
          <a:srcRect t="25000"/>
          <a:stretch/>
        </p:blipFill>
        <p:spPr>
          <a:xfrm>
            <a:off x="20" y="1"/>
            <a:ext cx="12191980" cy="6857999"/>
          </a:xfrm>
          <a:prstGeom prst="rect">
            <a:avLst/>
          </a:prstGeom>
        </p:spPr>
      </p:pic>
      <p:cxnSp>
        <p:nvCxnSpPr>
          <p:cNvPr id="11" name="Straight Connector 10">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A86670B-D2F6-434B-BEC3-14D63286C19D}"/>
              </a:ext>
            </a:extLst>
          </p:cNvPr>
          <p:cNvSpPr>
            <a:spLocks noGrp="1"/>
          </p:cNvSpPr>
          <p:nvPr>
            <p:ph idx="1"/>
          </p:nvPr>
        </p:nvSpPr>
        <p:spPr>
          <a:xfrm>
            <a:off x="5155379" y="1065862"/>
            <a:ext cx="5744685" cy="4726276"/>
          </a:xfrm>
        </p:spPr>
        <p:txBody>
          <a:bodyPr anchor="ctr">
            <a:normAutofit/>
          </a:bodyPr>
          <a:lstStyle/>
          <a:p>
            <a:pPr marL="0" indent="0" algn="just">
              <a:buNone/>
            </a:pPr>
            <a:r>
              <a:rPr lang="en-US" dirty="0">
                <a:solidFill>
                  <a:srgbClr val="FFFFFF"/>
                </a:solidFill>
              </a:rPr>
              <a:t>  </a:t>
            </a:r>
            <a:r>
              <a:rPr lang="en-US" i="0" dirty="0">
                <a:solidFill>
                  <a:srgbClr val="FFFFFF"/>
                </a:solidFill>
                <a:effectLst/>
                <a:latin typeface="Arial" panose="020B0604020202020204" pitchFamily="34" charset="0"/>
                <a:cs typeface="Arial" panose="020B0604020202020204" pitchFamily="34" charset="0"/>
              </a:rPr>
              <a:t>In </a:t>
            </a:r>
            <a:r>
              <a:rPr lang="en-US" i="0" dirty="0" err="1">
                <a:solidFill>
                  <a:srgbClr val="FFFFFF"/>
                </a:solidFill>
                <a:effectLst/>
                <a:latin typeface="Arial" panose="020B0604020202020204" pitchFamily="34" charset="0"/>
                <a:cs typeface="Arial" panose="020B0604020202020204" pitchFamily="34" charset="0"/>
              </a:rPr>
              <a:t>physico</a:t>
            </a:r>
            <a:r>
              <a:rPr lang="en-US" i="0" dirty="0">
                <a:solidFill>
                  <a:srgbClr val="FFFFFF"/>
                </a:solidFill>
                <a:effectLst/>
                <a:latin typeface="Arial" panose="020B0604020202020204" pitchFamily="34" charset="0"/>
                <a:cs typeface="Arial" panose="020B0604020202020204" pitchFamily="34" charset="0"/>
              </a:rPr>
              <a:t>-chemical process, the atmospheric nitrogen combines with oxygen during lightning or electrical discharges in the clouds and produces different nitrogen oxides. These nitrogen oxides get dissolved in rain water, and on reaching earth surface they react with mineral compounds to form nitrates and other nitrogenous compounds</a:t>
            </a:r>
            <a:r>
              <a:rPr lang="en-US" sz="2000" i="0" dirty="0">
                <a:solidFill>
                  <a:srgbClr val="FFFFFF"/>
                </a:solidFill>
                <a:effectLst/>
                <a:latin typeface="Arial" panose="020B0604020202020204" pitchFamily="34" charset="0"/>
                <a:cs typeface="Arial" panose="020B0604020202020204" pitchFamily="34" charset="0"/>
              </a:rPr>
              <a:t>.</a:t>
            </a:r>
            <a:endParaRPr lang="en-IN" sz="20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1287809"/>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8DF67618-B87B-4195-8E24-3B126F79F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64960379-9FF9-400A-A8A8-F5AB633FD3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2C491629-AE25-486B-9B22-2CE4EE8F7E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218159" cy="6858000"/>
            <a:chOff x="651279" y="598259"/>
            <a:chExt cx="10889442" cy="5680742"/>
          </a:xfrm>
        </p:grpSpPr>
        <p:sp>
          <p:nvSpPr>
            <p:cNvPr id="14" name="Color">
              <a:extLst>
                <a:ext uri="{FF2B5EF4-FFF2-40B4-BE49-F238E27FC236}">
                  <a16:creationId xmlns:a16="http://schemas.microsoft.com/office/drawing/2014/main" id="{590EB173-7DC2-4BE8-BC08-19BC09DBD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0731E2C9-2CF0-48B4-9CEA-35B2199AF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graphicFrame>
        <p:nvGraphicFramePr>
          <p:cNvPr id="5" name="Content Placeholder 2">
            <a:extLst>
              <a:ext uri="{FF2B5EF4-FFF2-40B4-BE49-F238E27FC236}">
                <a16:creationId xmlns:a16="http://schemas.microsoft.com/office/drawing/2014/main" id="{621EAB57-9C84-46B2-A6DF-DE6AE17D1991}"/>
              </a:ext>
            </a:extLst>
          </p:cNvPr>
          <p:cNvGraphicFramePr>
            <a:graphicFrameLocks noGrp="1"/>
          </p:cNvGraphicFramePr>
          <p:nvPr>
            <p:ph idx="1"/>
            <p:extLst>
              <p:ext uri="{D42A27DB-BD31-4B8C-83A1-F6EECF244321}">
                <p14:modId xmlns:p14="http://schemas.microsoft.com/office/powerpoint/2010/main" val="3150968053"/>
              </p:ext>
            </p:extLst>
          </p:nvPr>
        </p:nvGraphicFramePr>
        <p:xfrm>
          <a:off x="6525628" y="529388"/>
          <a:ext cx="4828172" cy="56519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descr="Timeline&#10;&#10;Description automatically generated">
            <a:extLst>
              <a:ext uri="{FF2B5EF4-FFF2-40B4-BE49-F238E27FC236}">
                <a16:creationId xmlns:a16="http://schemas.microsoft.com/office/drawing/2014/main" id="{70BE956B-B9C8-4889-9199-436F6EA0AFB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3478" y="2036027"/>
            <a:ext cx="5882521" cy="3598272"/>
          </a:xfrm>
          <a:prstGeom prst="rect">
            <a:avLst/>
          </a:prstGeom>
        </p:spPr>
      </p:pic>
    </p:spTree>
    <p:extLst>
      <p:ext uri="{BB962C8B-B14F-4D97-AF65-F5344CB8AC3E}">
        <p14:creationId xmlns:p14="http://schemas.microsoft.com/office/powerpoint/2010/main" val="3159473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8135EBA-B3A3-4F88-BCB1-D0C8E63F4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551406E-05CC-4445-9609-3E253925D7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12192000" cy="228554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14" name="Picture 13" descr="Diagram&#10;&#10;Description automatically generated">
            <a:extLst>
              <a:ext uri="{FF2B5EF4-FFF2-40B4-BE49-F238E27FC236}">
                <a16:creationId xmlns:a16="http://schemas.microsoft.com/office/drawing/2014/main" id="{8608D6FA-69C6-4466-9B01-84C028F881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191" y="645396"/>
            <a:ext cx="2301182" cy="3209544"/>
          </a:xfrm>
          <a:prstGeom prst="rect">
            <a:avLst/>
          </a:prstGeom>
        </p:spPr>
      </p:pic>
      <p:cxnSp>
        <p:nvCxnSpPr>
          <p:cNvPr id="25" name="Straight Connector 24">
            <a:extLst>
              <a:ext uri="{FF2B5EF4-FFF2-40B4-BE49-F238E27FC236}">
                <a16:creationId xmlns:a16="http://schemas.microsoft.com/office/drawing/2014/main" id="{FB9683CF-0DA1-46CF-ACAC-D8EE1B15BD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87177" y="1347782"/>
            <a:ext cx="0" cy="1828800"/>
          </a:xfrm>
          <a:prstGeom prst="line">
            <a:avLst/>
          </a:prstGeom>
          <a:ln w="19050">
            <a:solidFill>
              <a:schemeClr val="tx1">
                <a:lumMod val="75000"/>
                <a:lumOff val="25000"/>
                <a:alpha val="60000"/>
              </a:schemeClr>
            </a:solidFill>
          </a:ln>
        </p:spPr>
        <p:style>
          <a:lnRef idx="1">
            <a:schemeClr val="accent1"/>
          </a:lnRef>
          <a:fillRef idx="0">
            <a:schemeClr val="accent1"/>
          </a:fillRef>
          <a:effectRef idx="0">
            <a:schemeClr val="accent1"/>
          </a:effectRef>
          <a:fontRef idx="minor">
            <a:schemeClr val="tx1"/>
          </a:fontRef>
        </p:style>
      </p:cxnSp>
      <p:pic>
        <p:nvPicPr>
          <p:cNvPr id="12" name="Picture 11" descr="A picture containing green, plant, ocean floor&#10;&#10;Description automatically generated">
            <a:extLst>
              <a:ext uri="{FF2B5EF4-FFF2-40B4-BE49-F238E27FC236}">
                <a16:creationId xmlns:a16="http://schemas.microsoft.com/office/drawing/2014/main" id="{9088AE89-4002-441A-AB74-0BE36E3A80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7407" y="735798"/>
            <a:ext cx="2569464" cy="2990998"/>
          </a:xfrm>
          <a:prstGeom prst="rect">
            <a:avLst/>
          </a:prstGeom>
        </p:spPr>
      </p:pic>
      <p:cxnSp>
        <p:nvCxnSpPr>
          <p:cNvPr id="27" name="Straight Connector 26">
            <a:extLst>
              <a:ext uri="{FF2B5EF4-FFF2-40B4-BE49-F238E27FC236}">
                <a16:creationId xmlns:a16="http://schemas.microsoft.com/office/drawing/2014/main" id="{C2AE770B-9BD5-45F7-9DD4-D3FFD62FE6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349484"/>
            <a:ext cx="0" cy="1828800"/>
          </a:xfrm>
          <a:prstGeom prst="line">
            <a:avLst/>
          </a:prstGeom>
          <a:ln w="19050">
            <a:solidFill>
              <a:schemeClr val="tx1">
                <a:lumMod val="75000"/>
                <a:lumOff val="25000"/>
                <a:alpha val="60000"/>
              </a:schemeClr>
            </a:solidFill>
          </a:ln>
        </p:spPr>
        <p:style>
          <a:lnRef idx="1">
            <a:schemeClr val="accent1"/>
          </a:lnRef>
          <a:fillRef idx="0">
            <a:schemeClr val="accent1"/>
          </a:fillRef>
          <a:effectRef idx="0">
            <a:schemeClr val="accent1"/>
          </a:effectRef>
          <a:fontRef idx="minor">
            <a:schemeClr val="tx1"/>
          </a:fontRef>
        </p:style>
      </p:cxnSp>
      <p:pic>
        <p:nvPicPr>
          <p:cNvPr id="10" name="Content Placeholder 9" descr="Shape, circle&#10;&#10;Description automatically generated">
            <a:extLst>
              <a:ext uri="{FF2B5EF4-FFF2-40B4-BE49-F238E27FC236}">
                <a16:creationId xmlns:a16="http://schemas.microsoft.com/office/drawing/2014/main" id="{0C01FCCD-0AC4-4474-886D-1AF13A515DD1}"/>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265129" y="735798"/>
            <a:ext cx="2569464" cy="2726801"/>
          </a:xfrm>
          <a:prstGeom prst="rect">
            <a:avLst/>
          </a:prstGeom>
        </p:spPr>
      </p:pic>
      <p:cxnSp>
        <p:nvCxnSpPr>
          <p:cNvPr id="29" name="Straight Connector 28">
            <a:extLst>
              <a:ext uri="{FF2B5EF4-FFF2-40B4-BE49-F238E27FC236}">
                <a16:creationId xmlns:a16="http://schemas.microsoft.com/office/drawing/2014/main" id="{24A55763-CE5D-4A9B-A9F7-982C800073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13824" y="1349484"/>
            <a:ext cx="0" cy="1828800"/>
          </a:xfrm>
          <a:prstGeom prst="line">
            <a:avLst/>
          </a:prstGeom>
          <a:ln w="19050">
            <a:solidFill>
              <a:schemeClr val="tx1">
                <a:lumMod val="75000"/>
                <a:lumOff val="25000"/>
                <a:alpha val="60000"/>
              </a:schemeClr>
            </a:solidFill>
          </a:ln>
        </p:spPr>
        <p:style>
          <a:lnRef idx="1">
            <a:schemeClr val="accent1"/>
          </a:lnRef>
          <a:fillRef idx="0">
            <a:schemeClr val="accent1"/>
          </a:fillRef>
          <a:effectRef idx="0">
            <a:schemeClr val="accent1"/>
          </a:effectRef>
          <a:fontRef idx="minor">
            <a:schemeClr val="tx1"/>
          </a:fontRef>
        </p:style>
      </p:cxnSp>
      <p:pic>
        <p:nvPicPr>
          <p:cNvPr id="16" name="Picture 15" descr="A picture containing map&#10;&#10;Description automatically generated">
            <a:extLst>
              <a:ext uri="{FF2B5EF4-FFF2-40B4-BE49-F238E27FC236}">
                <a16:creationId xmlns:a16="http://schemas.microsoft.com/office/drawing/2014/main" id="{DE3F4EE0-921F-4B38-A39E-9F25AC9C3C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83486" y="645397"/>
            <a:ext cx="2569464" cy="2567080"/>
          </a:xfrm>
          <a:prstGeom prst="rect">
            <a:avLst/>
          </a:prstGeom>
        </p:spPr>
      </p:pic>
      <p:cxnSp>
        <p:nvCxnSpPr>
          <p:cNvPr id="31" name="Straight Connector 30">
            <a:extLst>
              <a:ext uri="{FF2B5EF4-FFF2-40B4-BE49-F238E27FC236}">
                <a16:creationId xmlns:a16="http://schemas.microsoft.com/office/drawing/2014/main" id="{4E4DDBE7-307B-40B1-B6B5-5B376C16D7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639665" y="5097939"/>
            <a:ext cx="0" cy="914400"/>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F59982F-74EF-44E0-86D8-405209591B16}"/>
              </a:ext>
            </a:extLst>
          </p:cNvPr>
          <p:cNvSpPr>
            <a:spLocks noGrp="1"/>
          </p:cNvSpPr>
          <p:nvPr>
            <p:ph sz="half" idx="1"/>
          </p:nvPr>
        </p:nvSpPr>
        <p:spPr>
          <a:xfrm>
            <a:off x="4882896" y="4828032"/>
            <a:ext cx="6675120" cy="1184307"/>
          </a:xfrm>
        </p:spPr>
        <p:txBody>
          <a:bodyPr vert="horz" lIns="91440" tIns="45720" rIns="91440" bIns="45720" rtlCol="0" anchor="ctr">
            <a:normAutofit/>
          </a:bodyPr>
          <a:lstStyle/>
          <a:p>
            <a:pPr marL="0" indent="0">
              <a:buNone/>
            </a:pPr>
            <a:r>
              <a:rPr lang="en-US" dirty="0">
                <a:solidFill>
                  <a:schemeClr val="bg1"/>
                </a:solidFill>
                <a:highlight>
                  <a:srgbClr val="00FF00"/>
                </a:highlight>
              </a:rPr>
              <a:t>Free living nitrogen fixer</a:t>
            </a:r>
          </a:p>
        </p:txBody>
      </p:sp>
    </p:spTree>
    <p:extLst>
      <p:ext uri="{BB962C8B-B14F-4D97-AF65-F5344CB8AC3E}">
        <p14:creationId xmlns:p14="http://schemas.microsoft.com/office/powerpoint/2010/main" val="32369071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TotalTime>
  <Words>440</Words>
  <Application>Microsoft Office PowerPoint</Application>
  <PresentationFormat>Widescreen</PresentationFormat>
  <Paragraphs>51</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Georgia</vt:lpstr>
      <vt:lpstr>The new time roman</vt:lpstr>
      <vt:lpstr>Tw Cen MT</vt:lpstr>
      <vt:lpstr>Office Theme</vt:lpstr>
      <vt:lpstr>Nitrogen metabolism</vt:lpstr>
      <vt:lpstr>PowerPoint Presentation</vt:lpstr>
      <vt:lpstr>Nitrogen cycle</vt:lpstr>
      <vt:lpstr>PowerPoint Presentation</vt:lpstr>
      <vt:lpstr>PowerPoint Presentation</vt:lpstr>
      <vt:lpstr>PowerPoint Presentation</vt:lpstr>
      <vt:lpstr>PowerPoint Presentation</vt:lpstr>
      <vt:lpstr>PowerPoint Presentation</vt:lpstr>
      <vt:lpstr>PowerPoint Presentation</vt:lpstr>
      <vt:lpstr>Symbiotic nitrogen fixer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Nitrogen metabolism</dc:title>
  <dc:creator>Pinaki Rabha</dc:creator>
  <cp:lastModifiedBy>Pinaki Rabha</cp:lastModifiedBy>
  <cp:revision>19</cp:revision>
  <dcterms:created xsi:type="dcterms:W3CDTF">2021-07-21T16:18:07Z</dcterms:created>
  <dcterms:modified xsi:type="dcterms:W3CDTF">2021-07-22T06:42:58Z</dcterms:modified>
</cp:coreProperties>
</file>