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2" r:id="rId15"/>
    <p:sldId id="270" r:id="rId16"/>
    <p:sldId id="271" r:id="rId17"/>
    <p:sldId id="274" r:id="rId18"/>
    <p:sldId id="273" r:id="rId19"/>
    <p:sldId id="275" r:id="rId20"/>
    <p:sldId id="276" r:id="rId21"/>
    <p:sldId id="277" r:id="rId22"/>
    <p:sldId id="278" r:id="rId23"/>
    <p:sldId id="25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35B0D9D-55D2-4F58-B5CC-9E040B50D724}"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325313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5B0D9D-55D2-4F58-B5CC-9E040B50D724}"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388064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5B0D9D-55D2-4F58-B5CC-9E040B50D724}"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383421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5B0D9D-55D2-4F58-B5CC-9E040B50D724}"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41372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5B0D9D-55D2-4F58-B5CC-9E040B50D724}" type="datetimeFigureOut">
              <a:rPr lang="en-IN" smtClean="0"/>
              <a:t>24-07-2021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358985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35B0D9D-55D2-4F58-B5CC-9E040B50D724}" type="datetimeFigureOut">
              <a:rPr lang="en-IN" smtClean="0"/>
              <a:t>24-07-2021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287324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35B0D9D-55D2-4F58-B5CC-9E040B50D724}" type="datetimeFigureOut">
              <a:rPr lang="en-IN" smtClean="0"/>
              <a:t>24-07-2021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102011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35B0D9D-55D2-4F58-B5CC-9E040B50D724}" type="datetimeFigureOut">
              <a:rPr lang="en-IN" smtClean="0"/>
              <a:t>24-07-2021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107878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B0D9D-55D2-4F58-B5CC-9E040B50D724}" type="datetimeFigureOut">
              <a:rPr lang="en-IN" smtClean="0"/>
              <a:t>24-07-2021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275731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5B0D9D-55D2-4F58-B5CC-9E040B50D724}" type="datetimeFigureOut">
              <a:rPr lang="en-IN" smtClean="0"/>
              <a:t>24-07-2021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81077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5B0D9D-55D2-4F58-B5CC-9E040B50D724}" type="datetimeFigureOut">
              <a:rPr lang="en-IN" smtClean="0"/>
              <a:t>24-07-2021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45A4CFC-E599-4603-8B8C-93F09C6D8FDC}" type="slidenum">
              <a:rPr lang="en-IN" smtClean="0"/>
              <a:t>‹#›</a:t>
            </a:fld>
            <a:endParaRPr lang="en-IN"/>
          </a:p>
        </p:txBody>
      </p:sp>
    </p:spTree>
    <p:extLst>
      <p:ext uri="{BB962C8B-B14F-4D97-AF65-F5344CB8AC3E}">
        <p14:creationId xmlns:p14="http://schemas.microsoft.com/office/powerpoint/2010/main" val="308189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B0D9D-55D2-4F58-B5CC-9E040B50D724}" type="datetimeFigureOut">
              <a:rPr lang="en-IN" smtClean="0"/>
              <a:t>24-07-2021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A4CFC-E599-4603-8B8C-93F09C6D8FDC}" type="slidenum">
              <a:rPr lang="en-IN" smtClean="0"/>
              <a:t>‹#›</a:t>
            </a:fld>
            <a:endParaRPr lang="en-IN"/>
          </a:p>
        </p:txBody>
      </p:sp>
    </p:spTree>
    <p:extLst>
      <p:ext uri="{BB962C8B-B14F-4D97-AF65-F5344CB8AC3E}">
        <p14:creationId xmlns:p14="http://schemas.microsoft.com/office/powerpoint/2010/main" val="539157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6116"/>
            <a:ext cx="9144000" cy="1459472"/>
          </a:xfrm>
        </p:spPr>
        <p:txBody>
          <a:bodyPr>
            <a:normAutofit fontScale="90000"/>
          </a:bodyPr>
          <a:lstStyle/>
          <a:p>
            <a:r>
              <a:rPr lang="en-US" dirty="0" smtClean="0">
                <a:latin typeface="Arial Black" panose="020B0A04020102020204" pitchFamily="34" charset="0"/>
              </a:rPr>
              <a:t>Plant physiology </a:t>
            </a:r>
            <a:br>
              <a:rPr lang="en-US" dirty="0" smtClean="0">
                <a:latin typeface="Arial Black" panose="020B0A04020102020204" pitchFamily="34" charset="0"/>
              </a:rPr>
            </a:br>
            <a:r>
              <a:rPr lang="en-US" dirty="0" smtClean="0">
                <a:latin typeface="Arial Black" panose="020B0A04020102020204" pitchFamily="34" charset="0"/>
              </a:rPr>
              <a:t>and </a:t>
            </a:r>
            <a:br>
              <a:rPr lang="en-US" dirty="0" smtClean="0">
                <a:latin typeface="Arial Black" panose="020B0A04020102020204" pitchFamily="34" charset="0"/>
              </a:rPr>
            </a:br>
            <a:r>
              <a:rPr lang="en-US" dirty="0" smtClean="0">
                <a:latin typeface="Arial Black" panose="020B0A04020102020204" pitchFamily="34" charset="0"/>
              </a:rPr>
              <a:t>Water relations</a:t>
            </a:r>
            <a:endParaRPr lang="en-IN" dirty="0">
              <a:latin typeface="Arial Black" panose="020B0A04020102020204" pitchFamily="34" charset="0"/>
            </a:endParaRPr>
          </a:p>
        </p:txBody>
      </p:sp>
      <p:sp>
        <p:nvSpPr>
          <p:cNvPr id="3" name="Subtitle 2"/>
          <p:cNvSpPr>
            <a:spLocks noGrp="1"/>
          </p:cNvSpPr>
          <p:nvPr>
            <p:ph type="subTitle" idx="1"/>
          </p:nvPr>
        </p:nvSpPr>
        <p:spPr>
          <a:xfrm>
            <a:off x="3807759" y="4987085"/>
            <a:ext cx="4576482" cy="1655762"/>
          </a:xfrm>
        </p:spPr>
        <p:txBody>
          <a:bodyPr>
            <a:normAutofit/>
          </a:bodyPr>
          <a:lstStyle/>
          <a:p>
            <a:r>
              <a:rPr lang="en-US" sz="2800" dirty="0" err="1" smtClean="0">
                <a:latin typeface="Arial Black" panose="020B0A04020102020204" pitchFamily="34" charset="0"/>
              </a:rPr>
              <a:t>Dr</a:t>
            </a:r>
            <a:r>
              <a:rPr lang="en-US" sz="2800" dirty="0" smtClean="0">
                <a:latin typeface="Arial Black" panose="020B0A04020102020204" pitchFamily="34" charset="0"/>
              </a:rPr>
              <a:t> Habibur Rahman</a:t>
            </a:r>
          </a:p>
          <a:p>
            <a:r>
              <a:rPr lang="en-US" sz="2800" dirty="0" smtClean="0">
                <a:latin typeface="Arial Black" panose="020B0A04020102020204" pitchFamily="34" charset="0"/>
              </a:rPr>
              <a:t>Associate Professor</a:t>
            </a:r>
          </a:p>
          <a:p>
            <a:r>
              <a:rPr lang="en-US" sz="2800" dirty="0" smtClean="0">
                <a:latin typeface="Arial Black" panose="020B0A04020102020204" pitchFamily="34" charset="0"/>
              </a:rPr>
              <a:t>J. N. College, Boko</a:t>
            </a:r>
            <a:endParaRPr lang="en-IN" sz="2800" dirty="0">
              <a:latin typeface="Arial Black" panose="020B0A04020102020204" pitchFamily="34" charset="0"/>
            </a:endParaRPr>
          </a:p>
        </p:txBody>
      </p:sp>
    </p:spTree>
    <p:extLst>
      <p:ext uri="{BB962C8B-B14F-4D97-AF65-F5344CB8AC3E}">
        <p14:creationId xmlns:p14="http://schemas.microsoft.com/office/powerpoint/2010/main" val="34154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60" y="444677"/>
            <a:ext cx="11187952" cy="6124754"/>
          </a:xfrm>
          <a:prstGeom prst="rect">
            <a:avLst/>
          </a:prstGeom>
        </p:spPr>
        <p:txBody>
          <a:bodyPr wrap="square">
            <a:spAutoFit/>
          </a:bodyPr>
          <a:lstStyle/>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rate of diffusion is directly proportional to temperature, kinetic energy, and diffusion pressure gradient.</a:t>
            </a: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rate of diffusion in inversely proportional to density of medium, humidity, size of solute, molecular weight of solute and distance between diffusing particles</a:t>
            </a:r>
            <a:r>
              <a:rPr lang="en-US" sz="28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Examples of diffusion are loss of water vapour from leaves to the atmosphere, and supply of carbon dioxide from atmosphere to the leaves for photosynthesis.</a:t>
            </a:r>
          </a:p>
          <a:p>
            <a:pPr marL="285750" indent="-28575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Every liquid has a fixed diffusion pressure. A pure solvent has maximum diffusion pressure.</a:t>
            </a:r>
          </a:p>
          <a:p>
            <a:pPr marL="285750" indent="-28575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When some amount of solute is added to it, it’s diffusion pressure decreases. This deficit in diffusion pressure of the solution due to the addition of solute is termed as Diffusion pressure deficit (DPD).</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63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283" y="0"/>
            <a:ext cx="11766176" cy="6986528"/>
          </a:xfrm>
          <a:prstGeom prst="rect">
            <a:avLst/>
          </a:prstGeom>
        </p:spPr>
        <p:txBody>
          <a:bodyPr wrap="square">
            <a:spAutoFit/>
          </a:bodyPr>
          <a:lstStyle/>
          <a:p>
            <a:r>
              <a:rPr lang="en-US" sz="2800" dirty="0">
                <a:latin typeface="Arial Black" panose="020B0A04020102020204" pitchFamily="34" charset="0"/>
                <a:cs typeface="Times New Roman" panose="02020603050405020304" pitchFamily="18" charset="0"/>
              </a:rPr>
              <a:t>2. Osmosis: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is a special type of diffusion.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involves the movement of water from its low concentrations to high concentrations through semi permeable membrane.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concentrated and dilute solutions are separated by semi permeable membrane, the solvent moves from a concentrated solution to dilute solution. This process is termed as osmosis.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Osmosis involves movement of solvent from higher water potential to lower or from high free energy to lower free energy.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Osmosis does not take place in isotonic solutions.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Osmosis is feasible only in living cells.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Osmosis continues till the equilibrium occurs between hydrostatic pressure and osmotic pressure.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Osmosis can be either endosmosis or </a:t>
            </a:r>
            <a:r>
              <a:rPr lang="en-US" sz="2800" dirty="0" err="1">
                <a:latin typeface="Times New Roman" panose="02020603050405020304" pitchFamily="18" charset="0"/>
                <a:cs typeface="Times New Roman" panose="02020603050405020304" pitchFamily="18" charset="0"/>
              </a:rPr>
              <a:t>exo</a:t>
            </a:r>
            <a:r>
              <a:rPr lang="en-US" sz="2800" dirty="0">
                <a:latin typeface="Times New Roman" panose="02020603050405020304" pitchFamily="18" charset="0"/>
                <a:cs typeface="Times New Roman" panose="02020603050405020304" pitchFamily="18" charset="0"/>
              </a:rPr>
              <a:t>-osmosis.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During endosmosis, the movement of solvent takes place into the cells from the surrounding, and the cell becomes turgid.</a:t>
            </a:r>
          </a:p>
        </p:txBody>
      </p:sp>
    </p:spTree>
    <p:extLst>
      <p:ext uri="{BB962C8B-B14F-4D97-AF65-F5344CB8AC3E}">
        <p14:creationId xmlns:p14="http://schemas.microsoft.com/office/powerpoint/2010/main" val="294849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47" y="198655"/>
            <a:ext cx="11766176" cy="6986528"/>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During </a:t>
            </a:r>
            <a:r>
              <a:rPr lang="en-US" sz="2800" dirty="0" err="1">
                <a:latin typeface="Times New Roman" panose="02020603050405020304" pitchFamily="18" charset="0"/>
                <a:cs typeface="Times New Roman" panose="02020603050405020304" pitchFamily="18" charset="0"/>
              </a:rPr>
              <a:t>exo</a:t>
            </a:r>
            <a:r>
              <a:rPr lang="en-US" sz="2800" dirty="0">
                <a:latin typeface="Times New Roman" panose="02020603050405020304" pitchFamily="18" charset="0"/>
                <a:cs typeface="Times New Roman" panose="02020603050405020304" pitchFamily="18" charset="0"/>
              </a:rPr>
              <a:t>-osmosis, the movement of solvent takes place towards the surrounding from the cell, and the cell becomes flaccid.</a:t>
            </a:r>
          </a:p>
          <a:p>
            <a:r>
              <a:rPr lang="en-US" sz="2800" b="1" dirty="0">
                <a:latin typeface="Times New Roman" panose="02020603050405020304" pitchFamily="18" charset="0"/>
                <a:cs typeface="Times New Roman" panose="02020603050405020304" pitchFamily="18" charset="0"/>
              </a:rPr>
              <a:t>Osmotic pressure (OP) or Solute potential (</a:t>
            </a:r>
            <a:r>
              <a:rPr lang="en-US" sz="2800" b="1" dirty="0" err="1">
                <a:latin typeface="Times New Roman" panose="02020603050405020304" pitchFamily="18" charset="0"/>
                <a:cs typeface="Times New Roman" panose="02020603050405020304" pitchFamily="18" charset="0"/>
              </a:rPr>
              <a:t>ψs</a:t>
            </a:r>
            <a:r>
              <a:rPr lang="en-US" sz="2800" b="1"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pressure developed in a solution when it is separated from it’s pure solvent by means of semipermeable membrane is termed as osmotic pressure (OP).</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OP of pure solvent is regarded as 0, so OP for solution is always positive.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Osmotic pressure is directly proportional to diffusion pressure deficit and concentration of solution.</a:t>
            </a:r>
          </a:p>
          <a:p>
            <a:r>
              <a:rPr lang="en-US" sz="2800" b="1" dirty="0">
                <a:latin typeface="Times New Roman" panose="02020603050405020304" pitchFamily="18" charset="0"/>
                <a:cs typeface="Times New Roman" panose="02020603050405020304" pitchFamily="18" charset="0"/>
              </a:rPr>
              <a:t>Turgor pressure (</a:t>
            </a:r>
            <a:r>
              <a:rPr lang="en-US" sz="2800" b="1" dirty="0" err="1">
                <a:latin typeface="Times New Roman" panose="02020603050405020304" pitchFamily="18" charset="0"/>
                <a:cs typeface="Times New Roman" panose="02020603050405020304" pitchFamily="18" charset="0"/>
              </a:rPr>
              <a:t>ψp</a:t>
            </a:r>
            <a:r>
              <a:rPr lang="en-US" sz="2800" b="1"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hydrostatic pressure that is generated when solvent particles enter the cell and the cell membrane pushes the cell wall is termed as turgor pressure (TP).</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Turgor pressure is only applicable for osmotic solution</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Flaccid cell has zero turgor pressure, turgid cell has maximum OP, TP near to minimum.</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94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834" y="234967"/>
            <a:ext cx="11739283" cy="6555641"/>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case of </a:t>
            </a:r>
            <a:r>
              <a:rPr lang="en-US" sz="2800" dirty="0" err="1">
                <a:latin typeface="Times New Roman" panose="02020603050405020304" pitchFamily="18" charset="0"/>
                <a:cs typeface="Times New Roman" panose="02020603050405020304" pitchFamily="18" charset="0"/>
              </a:rPr>
              <a:t>plasmolyzed</a:t>
            </a:r>
            <a:r>
              <a:rPr lang="en-US" sz="2800" dirty="0">
                <a:latin typeface="Times New Roman" panose="02020603050405020304" pitchFamily="18" charset="0"/>
                <a:cs typeface="Times New Roman" panose="02020603050405020304" pitchFamily="18" charset="0"/>
              </a:rPr>
              <a:t> cells, negative TP is believed to be present.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Turgor pressure maintains turgidity and growth of cell.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provides necessary energy to </a:t>
            </a:r>
            <a:r>
              <a:rPr lang="en-US" sz="2800" dirty="0" err="1">
                <a:latin typeface="Times New Roman" panose="02020603050405020304" pitchFamily="18" charset="0"/>
                <a:cs typeface="Times New Roman" panose="02020603050405020304" pitchFamily="18" charset="0"/>
              </a:rPr>
              <a:t>plumule</a:t>
            </a:r>
            <a:r>
              <a:rPr lang="en-US" sz="2800" dirty="0">
                <a:latin typeface="Times New Roman" panose="02020603050405020304" pitchFamily="18" charset="0"/>
                <a:cs typeface="Times New Roman" panose="02020603050405020304" pitchFamily="18" charset="0"/>
              </a:rPr>
              <a:t> to come out and aids in penetration of radicle into soil during germination of seeds.</a:t>
            </a:r>
          </a:p>
          <a:p>
            <a:r>
              <a:rPr lang="en-US" sz="2800" b="1" dirty="0">
                <a:latin typeface="Times New Roman" panose="02020603050405020304" pitchFamily="18" charset="0"/>
                <a:cs typeface="Times New Roman" panose="02020603050405020304" pitchFamily="18" charset="0"/>
              </a:rPr>
              <a:t>Wall pressure (</a:t>
            </a:r>
            <a:r>
              <a:rPr lang="en-US" sz="2800" b="1" dirty="0" err="1">
                <a:latin typeface="Times New Roman" panose="02020603050405020304" pitchFamily="18" charset="0"/>
                <a:cs typeface="Times New Roman" panose="02020603050405020304" pitchFamily="18" charset="0"/>
              </a:rPr>
              <a:t>ψw</a:t>
            </a:r>
            <a:r>
              <a:rPr lang="en-US" sz="2800" b="1"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cell wall becomes slightly rigid, it exerts an equal and opposite pressure in a turgid cell and is termed as wall pressure.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case of turgid cells, it is equal to turgor pressure.</a:t>
            </a:r>
          </a:p>
          <a:p>
            <a:r>
              <a:rPr lang="en-US" sz="2800" b="1" dirty="0">
                <a:latin typeface="Times New Roman" panose="02020603050405020304" pitchFamily="18" charset="0"/>
                <a:cs typeface="Times New Roman" panose="02020603050405020304" pitchFamily="18" charset="0"/>
              </a:rPr>
              <a:t>Diffusion pressure deficit (DPD):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difference between the diffusion pressure of the pure solvent and its solution is termed as diffusion pressure deficit.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DPD is the osmotic parameter that is reason for the entry of water into the plant cell.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direction of osmosis is determined by DPD.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is also termed as suction pressure.</a:t>
            </a:r>
          </a:p>
        </p:txBody>
      </p:sp>
    </p:spTree>
    <p:extLst>
      <p:ext uri="{BB962C8B-B14F-4D97-AF65-F5344CB8AC3E}">
        <p14:creationId xmlns:p14="http://schemas.microsoft.com/office/powerpoint/2010/main" val="98518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447" y="583177"/>
            <a:ext cx="10112188" cy="5786199"/>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The difference between OP and TP is known as DPD.</a:t>
            </a:r>
          </a:p>
          <a:p>
            <a:pPr algn="ctr"/>
            <a:r>
              <a:rPr lang="en-US" sz="3200" dirty="0">
                <a:latin typeface="Times New Roman" panose="02020603050405020304" pitchFamily="18" charset="0"/>
                <a:cs typeface="Times New Roman" panose="02020603050405020304" pitchFamily="18" charset="0"/>
              </a:rPr>
              <a:t>DPD = OP-TP</a:t>
            </a:r>
          </a:p>
          <a:p>
            <a:pPr algn="ctr"/>
            <a:r>
              <a:rPr lang="en-US" sz="3200" dirty="0">
                <a:latin typeface="Times New Roman" panose="02020603050405020304" pitchFamily="18" charset="0"/>
                <a:cs typeface="Times New Roman" panose="02020603050405020304" pitchFamily="18" charset="0"/>
              </a:rPr>
              <a:t>Normally, OP is greater than the turgor pressure</a:t>
            </a:r>
            <a:r>
              <a:rPr lang="en-US" sz="3200" dirty="0" smtClean="0">
                <a:latin typeface="Times New Roman" panose="02020603050405020304" pitchFamily="18" charset="0"/>
                <a:cs typeface="Times New Roman" panose="02020603050405020304" pitchFamily="18" charset="0"/>
              </a:rPr>
              <a:t>.</a:t>
            </a: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rPr>
              <a:t>Experiments demonstrating </a:t>
            </a:r>
            <a:r>
              <a:rPr lang="en-US" sz="3200" b="1" dirty="0" smtClean="0">
                <a:latin typeface="Times New Roman" panose="02020603050405020304" pitchFamily="18" charset="0"/>
                <a:cs typeface="Times New Roman" panose="02020603050405020304" pitchFamily="18" charset="0"/>
              </a:rPr>
              <a:t>osmosis:</a:t>
            </a:r>
          </a:p>
          <a:p>
            <a:pPr algn="ctr"/>
            <a:endParaRPr lang="en-US" sz="3200" b="1"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IN" sz="3200" dirty="0" smtClean="0">
                <a:latin typeface="Times New Roman" panose="02020603050405020304" pitchFamily="18" charset="0"/>
                <a:cs typeface="Times New Roman" panose="02020603050405020304" pitchFamily="18" charset="0"/>
              </a:rPr>
              <a:t>Egg </a:t>
            </a:r>
            <a:r>
              <a:rPr lang="en-IN" sz="3200" dirty="0">
                <a:latin typeface="Times New Roman" panose="02020603050405020304" pitchFamily="18" charset="0"/>
                <a:cs typeface="Times New Roman" panose="02020603050405020304" pitchFamily="18" charset="0"/>
              </a:rPr>
              <a:t>membrane experiment</a:t>
            </a:r>
            <a:r>
              <a:rPr lang="en-IN" sz="3200" dirty="0" smtClean="0">
                <a:latin typeface="Times New Roman" panose="02020603050405020304" pitchFamily="18" charset="0"/>
                <a:cs typeface="Times New Roman" panose="02020603050405020304" pitchFamily="18" charset="0"/>
              </a:rPr>
              <a:t>:</a:t>
            </a:r>
          </a:p>
          <a:p>
            <a:pPr marL="342900" indent="-342900">
              <a:lnSpc>
                <a:spcPct val="150000"/>
              </a:lnSpc>
              <a:buFont typeface="+mj-lt"/>
              <a:buAutoNum type="arabicPeriod"/>
            </a:pPr>
            <a:r>
              <a:rPr lang="en-IN" sz="3200" dirty="0">
                <a:latin typeface="Times New Roman" panose="02020603050405020304" pitchFamily="18" charset="0"/>
                <a:cs typeface="Times New Roman" panose="02020603050405020304" pitchFamily="18" charset="0"/>
              </a:rPr>
              <a:t>Potato </a:t>
            </a:r>
            <a:r>
              <a:rPr lang="en-IN" sz="3200" dirty="0" err="1">
                <a:latin typeface="Times New Roman" panose="02020603050405020304" pitchFamily="18" charset="0"/>
                <a:cs typeface="Times New Roman" panose="02020603050405020304" pitchFamily="18" charset="0"/>
              </a:rPr>
              <a:t>osmoscope</a:t>
            </a:r>
            <a:r>
              <a:rPr lang="en-IN" sz="3200" dirty="0">
                <a:latin typeface="Times New Roman" panose="02020603050405020304" pitchFamily="18" charset="0"/>
                <a:cs typeface="Times New Roman" panose="02020603050405020304" pitchFamily="18" charset="0"/>
              </a:rPr>
              <a:t> experiment:</a:t>
            </a:r>
          </a:p>
          <a:p>
            <a:pPr marL="342900" indent="-342900">
              <a:buFont typeface="+mj-lt"/>
              <a:buAutoNum type="arabicPeriod"/>
            </a:pPr>
            <a:endParaRPr lang="en-IN" dirty="0"/>
          </a:p>
          <a:p>
            <a:pPr marL="571500" indent="-571500">
              <a:buFont typeface="+mj-lt"/>
              <a:buAutoNum type="romanLcPeriod"/>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00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2" y="-121024"/>
            <a:ext cx="11766176" cy="7848302"/>
          </a:xfrm>
          <a:prstGeom prst="rect">
            <a:avLst/>
          </a:prstGeom>
        </p:spPr>
        <p:txBody>
          <a:bodyPr wrap="square">
            <a:spAutoFit/>
          </a:bodyPr>
          <a:lstStyle/>
          <a:p>
            <a:r>
              <a:rPr lang="en-IN" sz="2800" b="1" dirty="0" smtClean="0">
                <a:latin typeface="Times New Roman" panose="02020603050405020304" pitchFamily="18" charset="0"/>
                <a:cs typeface="Times New Roman" panose="02020603050405020304" pitchFamily="18" charset="0"/>
              </a:rPr>
              <a:t>3. Plasmolysis</a:t>
            </a:r>
            <a:r>
              <a:rPr lang="en-IN" sz="2800" b="1"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When protoplast of plant cell is placed in a hypertonic solution, the shrinkage of protoplast takes place due to </a:t>
            </a:r>
            <a:r>
              <a:rPr lang="en-IN" sz="2800" dirty="0" err="1">
                <a:latin typeface="Times New Roman" panose="02020603050405020304" pitchFamily="18" charset="0"/>
                <a:cs typeface="Times New Roman" panose="02020603050405020304" pitchFamily="18" charset="0"/>
              </a:rPr>
              <a:t>exo</a:t>
            </a:r>
            <a:r>
              <a:rPr lang="en-IN" sz="2800" dirty="0">
                <a:latin typeface="Times New Roman" panose="02020603050405020304" pitchFamily="18" charset="0"/>
                <a:cs typeface="Times New Roman" panose="02020603050405020304" pitchFamily="18" charset="0"/>
              </a:rPr>
              <a:t>-osmosis. It is termed as plasmolysis.</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The cell soon reaches to its minimum volume after the shrinkage and if the </a:t>
            </a:r>
            <a:r>
              <a:rPr lang="en-IN" sz="2800" dirty="0" err="1">
                <a:latin typeface="Times New Roman" panose="02020603050405020304" pitchFamily="18" charset="0"/>
                <a:cs typeface="Times New Roman" panose="02020603050405020304" pitchFamily="18" charset="0"/>
              </a:rPr>
              <a:t>exo</a:t>
            </a:r>
            <a:r>
              <a:rPr lang="en-IN" sz="2800" dirty="0">
                <a:latin typeface="Times New Roman" panose="02020603050405020304" pitchFamily="18" charset="0"/>
                <a:cs typeface="Times New Roman" panose="02020603050405020304" pitchFamily="18" charset="0"/>
              </a:rPr>
              <a:t>-osmosis continues further, the shrinkage stops and protoplasmic membrane begins to recede or contract from the corners first. This stage is termed as incipient plasmolysis.</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If </a:t>
            </a:r>
            <a:r>
              <a:rPr lang="en-IN" sz="2800" dirty="0" err="1">
                <a:latin typeface="Times New Roman" panose="02020603050405020304" pitchFamily="18" charset="0"/>
                <a:cs typeface="Times New Roman" panose="02020603050405020304" pitchFamily="18" charset="0"/>
              </a:rPr>
              <a:t>exo</a:t>
            </a:r>
            <a:r>
              <a:rPr lang="en-IN" sz="2800" dirty="0">
                <a:latin typeface="Times New Roman" panose="02020603050405020304" pitchFamily="18" charset="0"/>
                <a:cs typeface="Times New Roman" panose="02020603050405020304" pitchFamily="18" charset="0"/>
              </a:rPr>
              <a:t>-osmosis continues further, there is further contraction of protoplasmic membrane, thus reaching the complete plasmolysis stage</a:t>
            </a:r>
            <a:r>
              <a:rPr lang="en-IN"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this stage, cell sap, protoplasm and nucleus etc. are wholly contracted in the </a:t>
            </a:r>
            <a:r>
              <a:rPr lang="en-US" sz="2800" dirty="0" err="1">
                <a:latin typeface="Times New Roman" panose="02020603050405020304" pitchFamily="18" charset="0"/>
                <a:cs typeface="Times New Roman" panose="02020603050405020304" pitchFamily="18" charset="0"/>
              </a:rPr>
              <a:t>centre</a:t>
            </a:r>
            <a:r>
              <a:rPr lang="en-US" sz="2800" dirty="0">
                <a:latin typeface="Times New Roman" panose="02020603050405020304" pitchFamily="18" charset="0"/>
                <a:cs typeface="Times New Roman" panose="02020603050405020304" pitchFamily="18" charset="0"/>
              </a:rPr>
              <a:t> of the cell leaving away the cell wall.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sugar or salt solution fills the in-between part of the cell.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If the </a:t>
            </a:r>
            <a:r>
              <a:rPr lang="en-US" sz="2800" dirty="0" err="1">
                <a:latin typeface="Times New Roman" panose="02020603050405020304" pitchFamily="18" charset="0"/>
                <a:cs typeface="Times New Roman" panose="02020603050405020304" pitchFamily="18" charset="0"/>
              </a:rPr>
              <a:t>plasmolysed</a:t>
            </a:r>
            <a:r>
              <a:rPr lang="en-US" sz="2800" dirty="0">
                <a:latin typeface="Times New Roman" panose="02020603050405020304" pitchFamily="18" charset="0"/>
                <a:cs typeface="Times New Roman" panose="02020603050405020304" pitchFamily="18" charset="0"/>
              </a:rPr>
              <a:t> cells are placed in water, because of the endosmosis of water, there is recovery to the native condition, and this process is called </a:t>
            </a:r>
            <a:r>
              <a:rPr lang="en-US" sz="2800" dirty="0" err="1">
                <a:latin typeface="Times New Roman" panose="02020603050405020304" pitchFamily="18" charset="0"/>
                <a:cs typeface="Times New Roman" panose="02020603050405020304" pitchFamily="18" charset="0"/>
              </a:rPr>
              <a:t>deplasmolysis</a:t>
            </a:r>
            <a:r>
              <a:rPr lang="en-US" sz="2800" dirty="0" smtClean="0">
                <a:latin typeface="Times New Roman" panose="02020603050405020304" pitchFamily="18" charset="0"/>
                <a:cs typeface="Times New Roman" panose="02020603050405020304" pitchFamily="18" charset="0"/>
              </a:rPr>
              <a:t>. Plasmolysis </a:t>
            </a:r>
            <a:r>
              <a:rPr lang="en-US" sz="2800" dirty="0">
                <a:latin typeface="Times New Roman" panose="02020603050405020304" pitchFamily="18" charset="0"/>
                <a:cs typeface="Times New Roman" panose="02020603050405020304" pitchFamily="18" charset="0"/>
              </a:rPr>
              <a:t>assists to determine nature of membrane, OP of cell, living or dead nature of cells.</a:t>
            </a:r>
          </a:p>
          <a:p>
            <a:pPr marL="457200" indent="-457200" algn="just">
              <a:buFont typeface="Arial" panose="020B0604020202020204" pitchFamily="34" charset="0"/>
              <a:buChar char="•"/>
            </a:pPr>
            <a:endParaRPr lang="en-IN" sz="2800" dirty="0">
              <a:latin typeface="Times New Roman" panose="02020603050405020304" pitchFamily="18" charset="0"/>
              <a:cs typeface="Times New Roman" panose="02020603050405020304" pitchFamily="18" charset="0"/>
            </a:endParaRPr>
          </a:p>
          <a:p>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45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835" y="-132186"/>
            <a:ext cx="11456895" cy="7263527"/>
          </a:xfrm>
          <a:prstGeom prst="rect">
            <a:avLst/>
          </a:prstGeom>
        </p:spPr>
        <p:txBody>
          <a:bodyPr wrap="square">
            <a:spAutoFit/>
          </a:bodyPr>
          <a:lstStyle/>
          <a:p>
            <a:pPr algn="just"/>
            <a:r>
              <a:rPr lang="en-IN" sz="2800" b="1" dirty="0">
                <a:latin typeface="Times New Roman" panose="02020603050405020304" pitchFamily="18" charset="0"/>
                <a:cs typeface="Times New Roman" panose="02020603050405020304" pitchFamily="18" charset="0"/>
              </a:rPr>
              <a:t>4</a:t>
            </a:r>
            <a:r>
              <a:rPr lang="en-IN" sz="2800" b="1" dirty="0" smtClean="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Imbibition:</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It is a type of diffusion where movement of water takes place along a diffusion gradient.</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Because of this process specific dried and half-dried matters absorb water.</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Substances such as fibres, wood pieces, proteins and sponges are termed as </a:t>
            </a:r>
            <a:r>
              <a:rPr lang="en-IN" sz="2800" dirty="0" err="1">
                <a:latin typeface="Times New Roman" panose="02020603050405020304" pitchFamily="18" charset="0"/>
                <a:cs typeface="Times New Roman" panose="02020603050405020304" pitchFamily="18" charset="0"/>
              </a:rPr>
              <a:t>adsorbants</a:t>
            </a:r>
            <a:r>
              <a:rPr lang="en-IN" sz="2800" dirty="0" smtClean="0">
                <a:latin typeface="Times New Roman" panose="02020603050405020304" pitchFamily="18" charset="0"/>
                <a:cs typeface="Times New Roman" panose="02020603050405020304" pitchFamily="18" charset="0"/>
              </a:rPr>
              <a:t>. An </a:t>
            </a:r>
            <a:r>
              <a:rPr lang="en-IN" sz="2800" dirty="0" err="1">
                <a:latin typeface="Times New Roman" panose="02020603050405020304" pitchFamily="18" charset="0"/>
                <a:cs typeface="Times New Roman" panose="02020603050405020304" pitchFamily="18" charset="0"/>
              </a:rPr>
              <a:t>adsorbant</a:t>
            </a:r>
            <a:r>
              <a:rPr lang="en-IN" sz="2800" dirty="0">
                <a:latin typeface="Times New Roman" panose="02020603050405020304" pitchFamily="18" charset="0"/>
                <a:cs typeface="Times New Roman" panose="02020603050405020304" pitchFamily="18" charset="0"/>
              </a:rPr>
              <a:t> is needed for the imbibition to take place.</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The cell wall and protoplasm also absorb water by the process of imbibition.</a:t>
            </a:r>
          </a:p>
          <a:p>
            <a:pPr algn="just"/>
            <a:r>
              <a:rPr lang="en-IN" sz="2800" b="1" dirty="0">
                <a:latin typeface="Times New Roman" panose="02020603050405020304" pitchFamily="18" charset="0"/>
                <a:cs typeface="Times New Roman" panose="02020603050405020304" pitchFamily="18" charset="0"/>
              </a:rPr>
              <a:t>The two essential conditions for imbibition to take place are:</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Water potential gradient between surface of </a:t>
            </a:r>
            <a:r>
              <a:rPr lang="en-IN" sz="2800" dirty="0" err="1">
                <a:latin typeface="Times New Roman" panose="02020603050405020304" pitchFamily="18" charset="0"/>
                <a:cs typeface="Times New Roman" panose="02020603050405020304" pitchFamily="18" charset="0"/>
              </a:rPr>
              <a:t>adsorbant</a:t>
            </a:r>
            <a:r>
              <a:rPr lang="en-IN" sz="2800" dirty="0">
                <a:latin typeface="Times New Roman" panose="02020603050405020304" pitchFamily="18" charset="0"/>
                <a:cs typeface="Times New Roman" panose="02020603050405020304" pitchFamily="18" charset="0"/>
              </a:rPr>
              <a:t> and the liquid imbibed</a:t>
            </a:r>
            <a:r>
              <a:rPr lang="en-IN" sz="2800" dirty="0" smtClean="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C</a:t>
            </a:r>
            <a:r>
              <a:rPr lang="en-IN" sz="2800" dirty="0" smtClean="0">
                <a:latin typeface="Times New Roman" panose="02020603050405020304" pitchFamily="18" charset="0"/>
                <a:cs typeface="Times New Roman" panose="02020603050405020304" pitchFamily="18" charset="0"/>
              </a:rPr>
              <a:t>ompatibility </a:t>
            </a:r>
            <a:r>
              <a:rPr lang="en-IN" sz="2800" dirty="0">
                <a:latin typeface="Times New Roman" panose="02020603050405020304" pitchFamily="18" charset="0"/>
                <a:cs typeface="Times New Roman" panose="02020603050405020304" pitchFamily="18" charset="0"/>
              </a:rPr>
              <a:t>between the </a:t>
            </a:r>
            <a:r>
              <a:rPr lang="en-IN" sz="2800" dirty="0" err="1">
                <a:latin typeface="Times New Roman" panose="02020603050405020304" pitchFamily="18" charset="0"/>
                <a:cs typeface="Times New Roman" panose="02020603050405020304" pitchFamily="18" charset="0"/>
              </a:rPr>
              <a:t>adsorbant</a:t>
            </a:r>
            <a:r>
              <a:rPr lang="en-IN" sz="2800" dirty="0">
                <a:latin typeface="Times New Roman" panose="02020603050405020304" pitchFamily="18" charset="0"/>
                <a:cs typeface="Times New Roman" panose="02020603050405020304" pitchFamily="18" charset="0"/>
              </a:rPr>
              <a:t> and the imbibed liquid.</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Heat is released during imbibition process i.e. imbibition is an exothermic process.</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Imbibition plays an important role for dry seeds before germination.</a:t>
            </a:r>
          </a:p>
          <a:p>
            <a:pPr marL="457200" indent="-457200" algn="just">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During germination of seeds, water enters the seed first due to imbibition pressure or matrix potential (DPD=IP).</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92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223" y="1546413"/>
            <a:ext cx="10515600" cy="3388657"/>
          </a:xfrm>
        </p:spPr>
        <p:txBody>
          <a:bodyPr>
            <a:normAutofit/>
          </a:bodyPr>
          <a:lstStyle/>
          <a:p>
            <a:pPr algn="ctr"/>
            <a:r>
              <a:rPr lang="en-US" sz="6000" dirty="0" smtClean="0">
                <a:latin typeface="Arial Black" panose="020B0A04020102020204" pitchFamily="34" charset="0"/>
                <a:cs typeface="Times New Roman" panose="02020603050405020304" pitchFamily="18" charset="0"/>
              </a:rPr>
              <a:t>Mechanism</a:t>
            </a:r>
            <a:r>
              <a:rPr lang="en-US" sz="6000" dirty="0">
                <a:latin typeface="Arial Black" panose="020B0A04020102020204" pitchFamily="34" charset="0"/>
                <a:cs typeface="Times New Roman" panose="02020603050405020304" pitchFamily="18" charset="0"/>
              </a:rPr>
              <a:t/>
            </a:r>
            <a:br>
              <a:rPr lang="en-US" sz="6000" dirty="0">
                <a:latin typeface="Arial Black" panose="020B0A04020102020204" pitchFamily="34" charset="0"/>
                <a:cs typeface="Times New Roman" panose="02020603050405020304" pitchFamily="18" charset="0"/>
              </a:rPr>
            </a:br>
            <a:r>
              <a:rPr lang="en-US" sz="6000" dirty="0">
                <a:latin typeface="Arial Black" panose="020B0A04020102020204" pitchFamily="34" charset="0"/>
                <a:cs typeface="Times New Roman" panose="02020603050405020304" pitchFamily="18" charset="0"/>
              </a:rPr>
              <a:t>of </a:t>
            </a:r>
            <a:br>
              <a:rPr lang="en-US" sz="6000" dirty="0">
                <a:latin typeface="Arial Black" panose="020B0A04020102020204" pitchFamily="34" charset="0"/>
                <a:cs typeface="Times New Roman" panose="02020603050405020304" pitchFamily="18" charset="0"/>
              </a:rPr>
            </a:br>
            <a:r>
              <a:rPr lang="en-US" sz="6000" dirty="0">
                <a:latin typeface="Arial Black" panose="020B0A04020102020204" pitchFamily="34" charset="0"/>
                <a:cs typeface="Times New Roman" panose="02020603050405020304" pitchFamily="18" charset="0"/>
              </a:rPr>
              <a:t>Absorption </a:t>
            </a:r>
            <a:r>
              <a:rPr lang="en-US" sz="6000" dirty="0" smtClean="0">
                <a:latin typeface="Arial Black" panose="020B0A04020102020204" pitchFamily="34" charset="0"/>
                <a:cs typeface="Times New Roman" panose="02020603050405020304" pitchFamily="18" charset="0"/>
              </a:rPr>
              <a:t>of Water</a:t>
            </a:r>
            <a:endParaRPr lang="en-IN" sz="60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913256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46" y="0"/>
            <a:ext cx="11537577" cy="6986528"/>
          </a:xfrm>
          <a:prstGeom prst="rect">
            <a:avLst/>
          </a:prstGeom>
        </p:spPr>
        <p:txBody>
          <a:bodyPr wrap="square">
            <a:spAutoFit/>
          </a:bodyPr>
          <a:lstStyle/>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Water </a:t>
            </a:r>
            <a:r>
              <a:rPr lang="en-US" sz="2800" dirty="0">
                <a:latin typeface="Times New Roman" panose="02020603050405020304" pitchFamily="18" charset="0"/>
                <a:cs typeface="Times New Roman" panose="02020603050405020304" pitchFamily="18" charset="0"/>
              </a:rPr>
              <a:t>is the most important plant nutrient and constitutes the greater part of the </a:t>
            </a:r>
            <a:r>
              <a:rPr lang="en-US" sz="2800" dirty="0" smtClean="0">
                <a:latin typeface="Times New Roman" panose="02020603050405020304" pitchFamily="18" charset="0"/>
                <a:cs typeface="Times New Roman" panose="02020603050405020304" pitchFamily="18" charset="0"/>
              </a:rPr>
              <a:t>plant weight</a:t>
            </a:r>
            <a:r>
              <a:rPr lang="en-US" sz="2800" dirty="0">
                <a:latin typeface="Times New Roman" panose="02020603050405020304" pitchFamily="18" charset="0"/>
                <a:cs typeface="Times New Roman" panose="02020603050405020304" pitchFamily="18" charset="0"/>
              </a:rPr>
              <a:t>. Plants have the potentiality to absorb water through their entire surface right from root</a:t>
            </a:r>
            <a:r>
              <a:rPr lang="en-US" sz="2800" dirty="0" smtClean="0">
                <a:latin typeface="Times New Roman" panose="02020603050405020304" pitchFamily="18" charset="0"/>
                <a:cs typeface="Times New Roman" panose="02020603050405020304" pitchFamily="18" charset="0"/>
              </a:rPr>
              <a:t>, stem</a:t>
            </a:r>
            <a:r>
              <a:rPr lang="en-US" sz="2800" dirty="0">
                <a:latin typeface="Times New Roman" panose="02020603050405020304" pitchFamily="18" charset="0"/>
                <a:cs typeface="Times New Roman" panose="02020603050405020304" pitchFamily="18" charset="0"/>
              </a:rPr>
              <a:t>, leaves, flowers, etc. However, as water is available mostly in the soil, only </a:t>
            </a:r>
            <a:r>
              <a:rPr lang="en-US" sz="2800" dirty="0" smtClean="0">
                <a:latin typeface="Times New Roman" panose="02020603050405020304" pitchFamily="18" charset="0"/>
                <a:cs typeface="Times New Roman" panose="02020603050405020304" pitchFamily="18" charset="0"/>
              </a:rPr>
              <a:t>the underground </a:t>
            </a:r>
            <a:r>
              <a:rPr lang="en-US" sz="2800" dirty="0">
                <a:latin typeface="Times New Roman" panose="02020603050405020304" pitchFamily="18" charset="0"/>
                <a:cs typeface="Times New Roman" panose="02020603050405020304" pitchFamily="18" charset="0"/>
              </a:rPr>
              <a:t>root system is specialized to absorb water. Roots are often extensive and </a:t>
            </a:r>
            <a:r>
              <a:rPr lang="en-US" sz="2800" dirty="0" smtClean="0">
                <a:latin typeface="Times New Roman" panose="02020603050405020304" pitchFamily="18" charset="0"/>
                <a:cs typeface="Times New Roman" panose="02020603050405020304" pitchFamily="18" charset="0"/>
              </a:rPr>
              <a:t>grow rapidly </a:t>
            </a:r>
            <a:r>
              <a:rPr lang="en-US" sz="2800" dirty="0">
                <a:latin typeface="Times New Roman" panose="02020603050405020304" pitchFamily="18" charset="0"/>
                <a:cs typeface="Times New Roman" panose="02020603050405020304" pitchFamily="18" charset="0"/>
              </a:rPr>
              <a:t>in the soil</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In roots, the most efficient region of water absorption is the root hair zone. Each root </a:t>
            </a:r>
            <a:r>
              <a:rPr lang="en-US" sz="2800" dirty="0" smtClean="0">
                <a:latin typeface="Times New Roman" panose="02020603050405020304" pitchFamily="18" charset="0"/>
                <a:cs typeface="Times New Roman" panose="02020603050405020304" pitchFamily="18" charset="0"/>
              </a:rPr>
              <a:t>hair zone </a:t>
            </a:r>
            <a:r>
              <a:rPr lang="en-US" sz="2800" dirty="0">
                <a:latin typeface="Times New Roman" panose="02020603050405020304" pitchFamily="18" charset="0"/>
                <a:cs typeface="Times New Roman" panose="02020603050405020304" pitchFamily="18" charset="0"/>
              </a:rPr>
              <a:t>has thousands of root hairs. Root hairs are specialized for water absorption. They </a:t>
            </a:r>
            <a:r>
              <a:rPr lang="en-US" sz="2800" dirty="0" smtClean="0">
                <a:latin typeface="Times New Roman" panose="02020603050405020304" pitchFamily="18" charset="0"/>
                <a:cs typeface="Times New Roman" panose="02020603050405020304" pitchFamily="18" charset="0"/>
              </a:rPr>
              <a:t>are tubular </a:t>
            </a:r>
            <a:r>
              <a:rPr lang="en-US" sz="2800" dirty="0">
                <a:latin typeface="Times New Roman" panose="02020603050405020304" pitchFamily="18" charset="0"/>
                <a:cs typeface="Times New Roman" panose="02020603050405020304" pitchFamily="18" charset="0"/>
              </a:rPr>
              <a:t>outgrowths of 50-1500 </a:t>
            </a:r>
            <a:r>
              <a:rPr lang="en-US" sz="2800" dirty="0" err="1">
                <a:latin typeface="Times New Roman" panose="02020603050405020304" pitchFamily="18" charset="0"/>
                <a:cs typeface="Times New Roman" panose="02020603050405020304" pitchFamily="18" charset="0"/>
              </a:rPr>
              <a:t>μm</a:t>
            </a:r>
            <a:r>
              <a:rPr lang="en-US" sz="2800" dirty="0">
                <a:latin typeface="Times New Roman" panose="02020603050405020304" pitchFamily="18" charset="0"/>
                <a:cs typeface="Times New Roman" panose="02020603050405020304" pitchFamily="18" charset="0"/>
              </a:rPr>
              <a:t> (0.05-1.5 mm) length and 10 nm in breadth</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Each root hair has a central vacuole filled with osmotically active cell sap and </a:t>
            </a:r>
            <a:r>
              <a:rPr lang="en-US" sz="2800" dirty="0" smtClean="0">
                <a:latin typeface="Times New Roman" panose="02020603050405020304" pitchFamily="18" charset="0"/>
                <a:cs typeface="Times New Roman" panose="02020603050405020304" pitchFamily="18" charset="0"/>
              </a:rPr>
              <a:t>a peripheral </a:t>
            </a:r>
            <a:r>
              <a:rPr lang="en-US" sz="2800" dirty="0">
                <a:latin typeface="Times New Roman" panose="02020603050405020304" pitchFamily="18" charset="0"/>
                <a:cs typeface="Times New Roman" panose="02020603050405020304" pitchFamily="18" charset="0"/>
              </a:rPr>
              <a:t>cytoplasm. The wall is thin and permeable with </a:t>
            </a:r>
            <a:r>
              <a:rPr lang="en-US" sz="2800" dirty="0" err="1">
                <a:latin typeface="Times New Roman" panose="02020603050405020304" pitchFamily="18" charset="0"/>
                <a:cs typeface="Times New Roman" panose="02020603050405020304" pitchFamily="18" charset="0"/>
              </a:rPr>
              <a:t>pectic</a:t>
            </a:r>
            <a:r>
              <a:rPr lang="en-US" sz="2800" dirty="0">
                <a:latin typeface="Times New Roman" panose="02020603050405020304" pitchFamily="18" charset="0"/>
                <a:cs typeface="Times New Roman" panose="02020603050405020304" pitchFamily="18" charset="0"/>
              </a:rPr>
              <a:t> substances in the outer </a:t>
            </a:r>
            <a:r>
              <a:rPr lang="en-US" sz="2800" dirty="0" smtClean="0">
                <a:latin typeface="Times New Roman" panose="02020603050405020304" pitchFamily="18" charset="0"/>
                <a:cs typeface="Times New Roman" panose="02020603050405020304" pitchFamily="18" charset="0"/>
              </a:rPr>
              <a:t>layer and </a:t>
            </a:r>
            <a:r>
              <a:rPr lang="en-US" sz="2800" dirty="0">
                <a:latin typeface="Times New Roman" panose="02020603050405020304" pitchFamily="18" charset="0"/>
                <a:cs typeface="Times New Roman" panose="02020603050405020304" pitchFamily="18" charset="0"/>
              </a:rPr>
              <a:t>cellulose on the inner layer. Root hairs pass into capillary </a:t>
            </a:r>
            <a:r>
              <a:rPr lang="en-US" sz="2800" dirty="0" err="1">
                <a:latin typeface="Times New Roman" panose="02020603050405020304" pitchFamily="18" charset="0"/>
                <a:cs typeface="Times New Roman" panose="02020603050405020304" pitchFamily="18" charset="0"/>
              </a:rPr>
              <a:t>micropores</a:t>
            </a:r>
            <a:r>
              <a:rPr lang="en-US" sz="2800" dirty="0">
                <a:latin typeface="Times New Roman" panose="02020603050405020304" pitchFamily="18" charset="0"/>
                <a:cs typeface="Times New Roman" panose="02020603050405020304" pitchFamily="18" charset="0"/>
              </a:rPr>
              <a:t>, get cemented to </a:t>
            </a:r>
            <a:r>
              <a:rPr lang="en-US" sz="2800" dirty="0" smtClean="0">
                <a:latin typeface="Times New Roman" panose="02020603050405020304" pitchFamily="18" charset="0"/>
                <a:cs typeface="Times New Roman" panose="02020603050405020304" pitchFamily="18" charset="0"/>
              </a:rPr>
              <a:t>soil particles </a:t>
            </a:r>
            <a:r>
              <a:rPr lang="en-US" sz="2800" dirty="0">
                <a:latin typeface="Times New Roman" panose="02020603050405020304" pitchFamily="18" charset="0"/>
                <a:cs typeface="Times New Roman" panose="02020603050405020304" pitchFamily="18" charset="0"/>
              </a:rPr>
              <a:t>by </a:t>
            </a:r>
            <a:r>
              <a:rPr lang="en-US" sz="2800" dirty="0" err="1">
                <a:latin typeface="Times New Roman" panose="02020603050405020304" pitchFamily="18" charset="0"/>
                <a:cs typeface="Times New Roman" panose="02020603050405020304" pitchFamily="18" charset="0"/>
              </a:rPr>
              <a:t>pectic</a:t>
            </a:r>
            <a:r>
              <a:rPr lang="en-US" sz="2800" dirty="0">
                <a:latin typeface="Times New Roman" panose="02020603050405020304" pitchFamily="18" charset="0"/>
                <a:cs typeface="Times New Roman" panose="02020603050405020304" pitchFamily="18" charset="0"/>
              </a:rPr>
              <a:t> compounds and absorb capillary water.</a:t>
            </a:r>
          </a:p>
        </p:txBody>
      </p:sp>
    </p:spTree>
    <p:extLst>
      <p:ext uri="{BB962C8B-B14F-4D97-AF65-F5344CB8AC3E}">
        <p14:creationId xmlns:p14="http://schemas.microsoft.com/office/powerpoint/2010/main" val="1115887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542" y="125977"/>
            <a:ext cx="11040034"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Pathways of Water Movements in </a:t>
            </a:r>
            <a:r>
              <a:rPr lang="en-US" sz="2800" b="1" dirty="0" smtClean="0">
                <a:latin typeface="Times New Roman" panose="02020603050405020304" pitchFamily="18" charset="0"/>
                <a:cs typeface="Times New Roman" panose="02020603050405020304" pitchFamily="18" charset="0"/>
              </a:rPr>
              <a:t>Roots:</a:t>
            </a:r>
          </a:p>
          <a:p>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There are two pathways of water passage from root hairs to xylem inside the </a:t>
            </a:r>
            <a:r>
              <a:rPr lang="en-US" sz="2800" dirty="0" smtClean="0">
                <a:latin typeface="Times New Roman" panose="02020603050405020304" pitchFamily="18" charset="0"/>
                <a:cs typeface="Times New Roman" panose="02020603050405020304" pitchFamily="18" charset="0"/>
              </a:rPr>
              <a:t>root-</a:t>
            </a:r>
          </a:p>
          <a:p>
            <a:r>
              <a:rPr lang="en-US" sz="2800" dirty="0" err="1" smtClean="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Apoplast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ii. </a:t>
            </a:r>
            <a:r>
              <a:rPr lang="en-US" sz="2800" dirty="0" err="1">
                <a:latin typeface="Times New Roman" panose="02020603050405020304" pitchFamily="18" charset="0"/>
                <a:cs typeface="Times New Roman" panose="02020603050405020304" pitchFamily="18" charset="0"/>
              </a:rPr>
              <a:t>Symplast</a:t>
            </a:r>
            <a:r>
              <a:rPr lang="en-US" sz="2800" dirty="0">
                <a:latin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694" y="1909482"/>
            <a:ext cx="9022976" cy="4787153"/>
          </a:xfrm>
          <a:prstGeom prst="rect">
            <a:avLst/>
          </a:prstGeom>
        </p:spPr>
      </p:pic>
    </p:spTree>
    <p:extLst>
      <p:ext uri="{BB962C8B-B14F-4D97-AF65-F5344CB8AC3E}">
        <p14:creationId xmlns:p14="http://schemas.microsoft.com/office/powerpoint/2010/main" val="335353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814"/>
            <a:ext cx="11658600" cy="1815882"/>
          </a:xfrm>
          <a:prstGeom prst="rect">
            <a:avLst/>
          </a:prstGeom>
        </p:spPr>
        <p:txBody>
          <a:bodyPr wrap="square">
            <a:spAutoFit/>
          </a:bodyPr>
          <a:lstStyle/>
          <a:p>
            <a:pPr algn="just"/>
            <a:r>
              <a:rPr lang="en-US" sz="2800" dirty="0" smtClean="0">
                <a:latin typeface="Arial Black" panose="020B0A04020102020204" pitchFamily="34" charset="0"/>
                <a:cs typeface="Times New Roman" panose="02020603050405020304" pitchFamily="18" charset="0"/>
              </a:rPr>
              <a:t>Water Absorption: Organ, Mechanism: </a:t>
            </a:r>
          </a:p>
          <a:p>
            <a:pPr algn="just"/>
            <a:r>
              <a:rPr lang="en-US" sz="2800" dirty="0" smtClean="0">
                <a:latin typeface="Times New Roman" panose="02020603050405020304" pitchFamily="18" charset="0"/>
                <a:cs typeface="Times New Roman" panose="02020603050405020304" pitchFamily="18" charset="0"/>
              </a:rPr>
              <a:t> Absorption of water and nutrient is carried by the younger portions of a root, near its tip. The very tip is covered with a sheathing root cap which protects the delicate underlying tissues as the root pushes its way through the soil.</a:t>
            </a:r>
            <a:endParaRPr lang="en-IN"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509" y="2030506"/>
            <a:ext cx="3957538" cy="4827494"/>
          </a:xfrm>
          <a:prstGeom prst="rect">
            <a:avLst/>
          </a:prstGeom>
        </p:spPr>
      </p:pic>
    </p:spTree>
    <p:extLst>
      <p:ext uri="{BB962C8B-B14F-4D97-AF65-F5344CB8AC3E}">
        <p14:creationId xmlns:p14="http://schemas.microsoft.com/office/powerpoint/2010/main" val="27116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2" y="374827"/>
            <a:ext cx="11645152" cy="5693866"/>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Apoplast</a:t>
            </a:r>
            <a:r>
              <a:rPr lang="en-US" sz="2800" b="1" dirty="0">
                <a:latin typeface="Times New Roman" panose="02020603050405020304" pitchFamily="18" charset="0"/>
                <a:cs typeface="Times New Roman" panose="02020603050405020304" pitchFamily="18" charset="0"/>
              </a:rPr>
              <a:t> Pathway</a:t>
            </a: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Water </a:t>
            </a:r>
            <a:r>
              <a:rPr lang="en-US" sz="2800" dirty="0">
                <a:latin typeface="Times New Roman" panose="02020603050405020304" pitchFamily="18" charset="0"/>
                <a:cs typeface="Times New Roman" panose="02020603050405020304" pitchFamily="18" charset="0"/>
              </a:rPr>
              <a:t>passes from root hair to xylem through the walls of intervening cells </a:t>
            </a:r>
            <a:r>
              <a:rPr lang="en-US" sz="2800" dirty="0" smtClean="0">
                <a:latin typeface="Times New Roman" panose="02020603050405020304" pitchFamily="18" charset="0"/>
                <a:cs typeface="Times New Roman" panose="02020603050405020304" pitchFamily="18" charset="0"/>
              </a:rPr>
              <a:t>without crossing </a:t>
            </a:r>
            <a:r>
              <a:rPr lang="en-US" sz="2800" dirty="0">
                <a:latin typeface="Times New Roman" panose="02020603050405020304" pitchFamily="18" charset="0"/>
                <a:cs typeface="Times New Roman" panose="02020603050405020304" pitchFamily="18" charset="0"/>
              </a:rPr>
              <a:t>any membrane or cytoplasm. The pathway provides the least resistance to movement </a:t>
            </a:r>
            <a:r>
              <a:rPr lang="en-US" sz="2800" dirty="0" smtClean="0">
                <a:latin typeface="Times New Roman" panose="02020603050405020304" pitchFamily="18" charset="0"/>
                <a:cs typeface="Times New Roman" panose="02020603050405020304" pitchFamily="18" charset="0"/>
              </a:rPr>
              <a:t>of water</a:t>
            </a:r>
            <a:r>
              <a:rPr lang="en-US" sz="2800" dirty="0">
                <a:latin typeface="Times New Roman" panose="02020603050405020304" pitchFamily="18" charset="0"/>
                <a:cs typeface="Times New Roman" panose="02020603050405020304" pitchFamily="18" charset="0"/>
              </a:rPr>
              <a:t>. However, it is interrupted by the presence of impermeable </a:t>
            </a:r>
            <a:r>
              <a:rPr lang="en-US" sz="2800" dirty="0" err="1">
                <a:latin typeface="Times New Roman" panose="02020603050405020304" pitchFamily="18" charset="0"/>
                <a:cs typeface="Times New Roman" panose="02020603050405020304" pitchFamily="18" charset="0"/>
              </a:rPr>
              <a:t>lignosuberin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casparian</a:t>
            </a:r>
            <a:r>
              <a:rPr lang="en-US" sz="2800" dirty="0">
                <a:latin typeface="Times New Roman" panose="02020603050405020304" pitchFamily="18" charset="0"/>
                <a:cs typeface="Times New Roman" panose="02020603050405020304" pitchFamily="18" charset="0"/>
              </a:rPr>
              <a:t> strips </a:t>
            </a:r>
            <a:r>
              <a:rPr lang="en-US" sz="2800" dirty="0" smtClean="0">
                <a:latin typeface="Times New Roman" panose="02020603050405020304" pitchFamily="18" charset="0"/>
                <a:cs typeface="Times New Roman" panose="02020603050405020304" pitchFamily="18" charset="0"/>
              </a:rPr>
              <a:t>in the </a:t>
            </a:r>
            <a:r>
              <a:rPr lang="en-US" sz="2800" dirty="0">
                <a:latin typeface="Times New Roman" panose="02020603050405020304" pitchFamily="18" charset="0"/>
                <a:cs typeface="Times New Roman" panose="02020603050405020304" pitchFamily="18" charset="0"/>
              </a:rPr>
              <a:t>walls of endodermal cells</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Symplast</a:t>
            </a:r>
            <a:r>
              <a:rPr lang="en-US" sz="2800" b="1" dirty="0">
                <a:latin typeface="Times New Roman" panose="02020603050405020304" pitchFamily="18" charset="0"/>
                <a:cs typeface="Times New Roman" panose="02020603050405020304" pitchFamily="18" charset="0"/>
              </a:rPr>
              <a:t> Pathway</a:t>
            </a: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Water </a:t>
            </a:r>
            <a:r>
              <a:rPr lang="en-US" sz="2800" dirty="0">
                <a:latin typeface="Times New Roman" panose="02020603050405020304" pitchFamily="18" charset="0"/>
                <a:cs typeface="Times New Roman" panose="02020603050405020304" pitchFamily="18" charset="0"/>
              </a:rPr>
              <a:t>passes from cell to cell through their protoplasm. It does not enter cell vacuoles</a:t>
            </a:r>
            <a:r>
              <a:rPr lang="en-US" sz="2800" dirty="0" smtClean="0">
                <a:latin typeface="Times New Roman" panose="02020603050405020304" pitchFamily="18" charset="0"/>
                <a:cs typeface="Times New Roman" panose="02020603050405020304" pitchFamily="18" charset="0"/>
              </a:rPr>
              <a:t>. The </a:t>
            </a:r>
            <a:r>
              <a:rPr lang="en-US" sz="2800" dirty="0" err="1">
                <a:latin typeface="Times New Roman" panose="02020603050405020304" pitchFamily="18" charset="0"/>
                <a:cs typeface="Times New Roman" panose="02020603050405020304" pitchFamily="18" charset="0"/>
              </a:rPr>
              <a:t>cytoplasms</a:t>
            </a:r>
            <a:r>
              <a:rPr lang="en-US" sz="2800" dirty="0">
                <a:latin typeface="Times New Roman" panose="02020603050405020304" pitchFamily="18" charset="0"/>
                <a:cs typeface="Times New Roman" panose="02020603050405020304" pitchFamily="18" charset="0"/>
              </a:rPr>
              <a:t> of the adjacent cells are connected through bridges called </a:t>
            </a:r>
            <a:r>
              <a:rPr lang="en-US" sz="2800" dirty="0" err="1">
                <a:latin typeface="Times New Roman" panose="02020603050405020304" pitchFamily="18" charset="0"/>
                <a:cs typeface="Times New Roman" panose="02020603050405020304" pitchFamily="18" charset="0"/>
              </a:rPr>
              <a:t>plasmodesmata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For entering </a:t>
            </a:r>
            <a:r>
              <a:rPr lang="en-US" sz="2800" dirty="0">
                <a:latin typeface="Times New Roman" panose="02020603050405020304" pitchFamily="18" charset="0"/>
                <a:cs typeface="Times New Roman" panose="02020603050405020304" pitchFamily="18" charset="0"/>
              </a:rPr>
              <a:t>into </a:t>
            </a:r>
            <a:r>
              <a:rPr lang="en-US" sz="2800" dirty="0" err="1">
                <a:latin typeface="Times New Roman" panose="02020603050405020304" pitchFamily="18" charset="0"/>
                <a:cs typeface="Times New Roman" panose="02020603050405020304" pitchFamily="18" charset="0"/>
              </a:rPr>
              <a:t>symplast</a:t>
            </a:r>
            <a:r>
              <a:rPr lang="en-US" sz="2800" dirty="0">
                <a:latin typeface="Times New Roman" panose="02020603050405020304" pitchFamily="18" charset="0"/>
                <a:cs typeface="Times New Roman" panose="02020603050405020304" pitchFamily="18" charset="0"/>
              </a:rPr>
              <a:t>, water has to pass through </a:t>
            </a:r>
            <a:r>
              <a:rPr lang="en-US" sz="2800" dirty="0" err="1">
                <a:latin typeface="Times New Roman" panose="02020603050405020304" pitchFamily="18" charset="0"/>
                <a:cs typeface="Times New Roman" panose="02020603050405020304" pitchFamily="18" charset="0"/>
              </a:rPr>
              <a:t>plasmalemma</a:t>
            </a:r>
            <a:r>
              <a:rPr lang="en-US" sz="2800" dirty="0">
                <a:latin typeface="Times New Roman" panose="02020603050405020304" pitchFamily="18" charset="0"/>
                <a:cs typeface="Times New Roman" panose="02020603050405020304" pitchFamily="18" charset="0"/>
              </a:rPr>
              <a:t> (cell membrane) at least at </a:t>
            </a:r>
            <a:r>
              <a:rPr lang="en-US" sz="2800" dirty="0" smtClean="0">
                <a:latin typeface="Times New Roman" panose="02020603050405020304" pitchFamily="18" charset="0"/>
                <a:cs typeface="Times New Roman" panose="02020603050405020304" pitchFamily="18" charset="0"/>
              </a:rPr>
              <a:t>one place</a:t>
            </a:r>
            <a:r>
              <a:rPr lang="en-US" sz="2800" dirty="0">
                <a:latin typeface="Times New Roman" panose="02020603050405020304" pitchFamily="18" charset="0"/>
                <a:cs typeface="Times New Roman" panose="02020603050405020304" pitchFamily="18" charset="0"/>
              </a:rPr>
              <a:t>. It is also called transmembrane pathway. </a:t>
            </a:r>
            <a:r>
              <a:rPr lang="en-US" sz="2800" dirty="0" err="1">
                <a:latin typeface="Times New Roman" panose="02020603050405020304" pitchFamily="18" charset="0"/>
                <a:cs typeface="Times New Roman" panose="02020603050405020304" pitchFamily="18" charset="0"/>
              </a:rPr>
              <a:t>Symplastic</a:t>
            </a:r>
            <a:r>
              <a:rPr lang="en-US" sz="2800" dirty="0">
                <a:latin typeface="Times New Roman" panose="02020603050405020304" pitchFamily="18" charset="0"/>
                <a:cs typeface="Times New Roman" panose="02020603050405020304" pitchFamily="18" charset="0"/>
              </a:rPr>
              <a:t> movement is aided by </a:t>
            </a:r>
            <a:r>
              <a:rPr lang="en-US" sz="2800" dirty="0" smtClean="0">
                <a:latin typeface="Times New Roman" panose="02020603050405020304" pitchFamily="18" charset="0"/>
                <a:cs typeface="Times New Roman" panose="02020603050405020304" pitchFamily="18" charset="0"/>
              </a:rPr>
              <a:t>cytoplasmic streaming </a:t>
            </a:r>
            <a:r>
              <a:rPr lang="en-US" sz="2800" dirty="0">
                <a:latin typeface="Times New Roman" panose="02020603050405020304" pitchFamily="18" charset="0"/>
                <a:cs typeface="Times New Roman" panose="02020603050405020304" pitchFamily="18" charset="0"/>
              </a:rPr>
              <a:t>of individual cells. It is, however, slower than </a:t>
            </a:r>
            <a:r>
              <a:rPr lang="en-US" sz="2800" dirty="0" err="1">
                <a:latin typeface="Times New Roman" panose="02020603050405020304" pitchFamily="18" charset="0"/>
                <a:cs typeface="Times New Roman" panose="02020603050405020304" pitchFamily="18" charset="0"/>
              </a:rPr>
              <a:t>apoplastic</a:t>
            </a:r>
            <a:r>
              <a:rPr lang="en-US" sz="2800" dirty="0">
                <a:latin typeface="Times New Roman" panose="02020603050405020304" pitchFamily="18" charset="0"/>
                <a:cs typeface="Times New Roman" panose="02020603050405020304" pitchFamily="18" charset="0"/>
              </a:rPr>
              <a:t> movements.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034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6" y="860228"/>
            <a:ext cx="10246659" cy="5262979"/>
          </a:xfrm>
          <a:prstGeom prst="rect">
            <a:avLst/>
          </a:prstGeom>
        </p:spPr>
        <p:txBody>
          <a:bodyPr wrap="square">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Both the pathways are involved in the movement across the root. Water flows via </a:t>
            </a:r>
            <a:r>
              <a:rPr lang="en-US" sz="2800" dirty="0" err="1" smtClean="0">
                <a:latin typeface="Times New Roman" panose="02020603050405020304" pitchFamily="18" charset="0"/>
                <a:cs typeface="Times New Roman" panose="02020603050405020304" pitchFamily="18" charset="0"/>
              </a:rPr>
              <a:t>apoplast</a:t>
            </a:r>
            <a:r>
              <a:rPr lang="en-US" sz="2800" dirty="0" smtClean="0">
                <a:latin typeface="Times New Roman" panose="02020603050405020304" pitchFamily="18" charset="0"/>
                <a:cs typeface="Times New Roman" panose="02020603050405020304" pitchFamily="18" charset="0"/>
              </a:rPr>
              <a:t> in </a:t>
            </a:r>
            <a:r>
              <a:rPr lang="en-US" sz="2800" dirty="0">
                <a:latin typeface="Times New Roman" panose="02020603050405020304" pitchFamily="18" charset="0"/>
                <a:cs typeface="Times New Roman" panose="02020603050405020304" pitchFamily="18" charset="0"/>
              </a:rPr>
              <a:t>the cortex. It enters the </a:t>
            </a:r>
            <a:r>
              <a:rPr lang="en-US" sz="2800" dirty="0" err="1">
                <a:latin typeface="Times New Roman" panose="02020603050405020304" pitchFamily="18" charset="0"/>
                <a:cs typeface="Times New Roman" panose="02020603050405020304" pitchFamily="18" charset="0"/>
              </a:rPr>
              <a:t>symplast</a:t>
            </a:r>
            <a:r>
              <a:rPr lang="en-US" sz="2800" dirty="0">
                <a:latin typeface="Times New Roman" panose="02020603050405020304" pitchFamily="18" charset="0"/>
                <a:cs typeface="Times New Roman" panose="02020603050405020304" pitchFamily="18" charset="0"/>
              </a:rPr>
              <a:t> pathway in the endodermis where walls are impervious </a:t>
            </a:r>
            <a:r>
              <a:rPr lang="en-US" sz="2800" dirty="0" smtClean="0">
                <a:latin typeface="Times New Roman" panose="02020603050405020304" pitchFamily="18" charset="0"/>
                <a:cs typeface="Times New Roman" panose="02020603050405020304" pitchFamily="18" charset="0"/>
              </a:rPr>
              <a:t>to flow </a:t>
            </a:r>
            <a:r>
              <a:rPr lang="en-US" sz="2800" dirty="0">
                <a:latin typeface="Times New Roman" panose="02020603050405020304" pitchFamily="18" charset="0"/>
                <a:cs typeface="Times New Roman" panose="02020603050405020304" pitchFamily="18" charset="0"/>
              </a:rPr>
              <a:t>of water due to the presence of </a:t>
            </a:r>
            <a:r>
              <a:rPr lang="en-US" sz="2800" dirty="0" err="1">
                <a:latin typeface="Times New Roman" panose="02020603050405020304" pitchFamily="18" charset="0"/>
                <a:cs typeface="Times New Roman" panose="02020603050405020304" pitchFamily="18" charset="0"/>
              </a:rPr>
              <a:t>casparian</a:t>
            </a:r>
            <a:r>
              <a:rPr lang="en-US" sz="2800" dirty="0">
                <a:latin typeface="Times New Roman" panose="02020603050405020304" pitchFamily="18" charset="0"/>
                <a:cs typeface="Times New Roman" panose="02020603050405020304" pitchFamily="18" charset="0"/>
              </a:rPr>
              <a:t> strips</a:t>
            </a:r>
            <a:r>
              <a:rPr lang="en-US" sz="2800" dirty="0" smtClean="0">
                <a:latin typeface="Times New Roman" panose="02020603050405020304" pitchFamily="18" charset="0"/>
                <a:cs typeface="Times New Roman" panose="02020603050405020304" pitchFamily="18" charset="0"/>
              </a:rPr>
              <a:t>.</a:t>
            </a:r>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Here, only </a:t>
            </a:r>
            <a:r>
              <a:rPr lang="en-US" sz="2800" dirty="0" err="1">
                <a:latin typeface="Times New Roman" panose="02020603050405020304" pitchFamily="18" charset="0"/>
                <a:cs typeface="Times New Roman" panose="02020603050405020304" pitchFamily="18" charset="0"/>
              </a:rPr>
              <a:t>plasmodesmata</a:t>
            </a:r>
            <a:r>
              <a:rPr lang="en-US" sz="2800" dirty="0">
                <a:latin typeface="Times New Roman" panose="02020603050405020304" pitchFamily="18" charset="0"/>
                <a:cs typeface="Times New Roman" panose="02020603050405020304" pitchFamily="18" charset="0"/>
              </a:rPr>
              <a:t> are helpful to allow passage of water into </a:t>
            </a:r>
            <a:r>
              <a:rPr lang="en-US" sz="2800" dirty="0" err="1">
                <a:latin typeface="Times New Roman" panose="02020603050405020304" pitchFamily="18" charset="0"/>
                <a:cs typeface="Times New Roman" panose="02020603050405020304" pitchFamily="18" charset="0"/>
              </a:rPr>
              <a:t>pericycle</a:t>
            </a:r>
            <a:r>
              <a:rPr lang="en-US" sz="2800" dirty="0">
                <a:latin typeface="Times New Roman" panose="02020603050405020304" pitchFamily="18" charset="0"/>
                <a:cs typeface="Times New Roman" panose="02020603050405020304" pitchFamily="18" charset="0"/>
              </a:rPr>
              <a:t> from </a:t>
            </a:r>
            <a:r>
              <a:rPr lang="en-US" sz="2800" dirty="0" smtClean="0">
                <a:latin typeface="Times New Roman" panose="02020603050405020304" pitchFamily="18" charset="0"/>
                <a:cs typeface="Times New Roman" panose="02020603050405020304" pitchFamily="18" charset="0"/>
              </a:rPr>
              <a:t>where it </a:t>
            </a:r>
            <a:r>
              <a:rPr lang="en-US" sz="2800" dirty="0">
                <a:latin typeface="Times New Roman" panose="02020603050405020304" pitchFamily="18" charset="0"/>
                <a:cs typeface="Times New Roman" panose="02020603050405020304" pitchFamily="18" charset="0"/>
              </a:rPr>
              <a:t>enters the xylem. Mineral nutrients also have the same pathway as that of water. However</a:t>
            </a:r>
            <a:r>
              <a:rPr lang="en-US" sz="2800" dirty="0" smtClean="0">
                <a:latin typeface="Times New Roman" panose="02020603050405020304" pitchFamily="18" charset="0"/>
                <a:cs typeface="Times New Roman" panose="02020603050405020304" pitchFamily="18" charset="0"/>
              </a:rPr>
              <a:t>, their </a:t>
            </a:r>
            <a:r>
              <a:rPr lang="en-US" sz="2800" dirty="0">
                <a:latin typeface="Times New Roman" panose="02020603050405020304" pitchFamily="18" charset="0"/>
                <a:cs typeface="Times New Roman" panose="02020603050405020304" pitchFamily="18" charset="0"/>
              </a:rPr>
              <a:t>absorption and passage into </a:t>
            </a:r>
            <a:r>
              <a:rPr lang="en-US" sz="2800" dirty="0" err="1">
                <a:latin typeface="Times New Roman" panose="02020603050405020304" pitchFamily="18" charset="0"/>
                <a:cs typeface="Times New Roman" panose="02020603050405020304" pitchFamily="18" charset="0"/>
              </a:rPr>
              <a:t>symplast</a:t>
            </a:r>
            <a:r>
              <a:rPr lang="en-US" sz="2800" dirty="0">
                <a:latin typeface="Times New Roman" panose="02020603050405020304" pitchFamily="18" charset="0"/>
                <a:cs typeface="Times New Roman" panose="02020603050405020304" pitchFamily="18" charset="0"/>
              </a:rPr>
              <a:t> mostly occurs through active absorption. Once </a:t>
            </a:r>
            <a:r>
              <a:rPr lang="en-US" sz="2800" dirty="0" smtClean="0">
                <a:latin typeface="Times New Roman" panose="02020603050405020304" pitchFamily="18" charset="0"/>
                <a:cs typeface="Times New Roman" panose="02020603050405020304" pitchFamily="18" charset="0"/>
              </a:rPr>
              <a:t>inside the </a:t>
            </a:r>
            <a:r>
              <a:rPr lang="en-US" sz="2800" dirty="0">
                <a:latin typeface="Times New Roman" panose="02020603050405020304" pitchFamily="18" charset="0"/>
                <a:cs typeface="Times New Roman" panose="02020603050405020304" pitchFamily="18" charset="0"/>
              </a:rPr>
              <a:t>xylem, the movement is purely along the pressure gradient.</a:t>
            </a:r>
          </a:p>
        </p:txBody>
      </p:sp>
    </p:spTree>
    <p:extLst>
      <p:ext uri="{BB962C8B-B14F-4D97-AF65-F5344CB8AC3E}">
        <p14:creationId xmlns:p14="http://schemas.microsoft.com/office/powerpoint/2010/main" val="1390639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082" y="844061"/>
            <a:ext cx="10044953" cy="5262979"/>
          </a:xfrm>
          <a:prstGeom prst="rect">
            <a:avLst/>
          </a:prstGeom>
        </p:spPr>
        <p:txBody>
          <a:bodyPr wrap="square">
            <a:spAutoFit/>
          </a:bodyPr>
          <a:lstStyle/>
          <a:p>
            <a:pPr algn="just"/>
            <a:r>
              <a:rPr lang="en-US" sz="2800" dirty="0" err="1">
                <a:latin typeface="Arial Black" panose="020B0A04020102020204" pitchFamily="34" charset="0"/>
                <a:cs typeface="Times New Roman" panose="02020603050405020304" pitchFamily="18" charset="0"/>
              </a:rPr>
              <a:t>Mycorrhizal</a:t>
            </a:r>
            <a:r>
              <a:rPr lang="en-US" sz="2800" dirty="0">
                <a:latin typeface="Arial Black" panose="020B0A04020102020204" pitchFamily="34" charset="0"/>
                <a:cs typeface="Times New Roman" panose="02020603050405020304" pitchFamily="18" charset="0"/>
              </a:rPr>
              <a:t> Water </a:t>
            </a:r>
            <a:r>
              <a:rPr lang="en-US" sz="2800" dirty="0" smtClean="0">
                <a:latin typeface="Arial Black" panose="020B0A04020102020204" pitchFamily="34" charset="0"/>
                <a:cs typeface="Times New Roman" panose="02020603050405020304" pitchFamily="18" charset="0"/>
              </a:rPr>
              <a:t>Absorption:</a:t>
            </a:r>
          </a:p>
          <a:p>
            <a:pPr algn="just"/>
            <a:endParaRPr lang="en-US"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In mycorrhiza a large number of fungal hyphae are associated with the young roots. </a:t>
            </a:r>
            <a:r>
              <a:rPr lang="en-US" sz="2800" dirty="0" smtClean="0">
                <a:latin typeface="Times New Roman" panose="02020603050405020304" pitchFamily="18" charset="0"/>
                <a:cs typeface="Times New Roman" panose="02020603050405020304" pitchFamily="18" charset="0"/>
              </a:rPr>
              <a:t>The fungal </a:t>
            </a:r>
            <a:r>
              <a:rPr lang="en-US" sz="2800" dirty="0">
                <a:latin typeface="Times New Roman" panose="02020603050405020304" pitchFamily="18" charset="0"/>
                <a:cs typeface="Times New Roman" panose="02020603050405020304" pitchFamily="18" charset="0"/>
              </a:rPr>
              <a:t>hyphae extend to sufficient distance into the soil. They have a large surface area. </a:t>
            </a:r>
            <a:r>
              <a:rPr lang="en-US" sz="2800" dirty="0" smtClean="0">
                <a:latin typeface="Times New Roman" panose="02020603050405020304" pitchFamily="18" charset="0"/>
                <a:cs typeface="Times New Roman" panose="02020603050405020304" pitchFamily="18" charset="0"/>
              </a:rPr>
              <a:t>The hyphae </a:t>
            </a:r>
            <a:r>
              <a:rPr lang="en-US" sz="2800" dirty="0">
                <a:latin typeface="Times New Roman" panose="02020603050405020304" pitchFamily="18" charset="0"/>
                <a:cs typeface="Times New Roman" panose="02020603050405020304" pitchFamily="18" charset="0"/>
              </a:rPr>
              <a:t>are </a:t>
            </a:r>
            <a:r>
              <a:rPr lang="en-US" sz="2800" dirty="0" err="1">
                <a:latin typeface="Times New Roman" panose="02020603050405020304" pitchFamily="18" charset="0"/>
                <a:cs typeface="Times New Roman" panose="02020603050405020304" pitchFamily="18" charset="0"/>
              </a:rPr>
              <a:t>specialised</a:t>
            </a:r>
            <a:r>
              <a:rPr lang="en-US" sz="2800" dirty="0">
                <a:latin typeface="Times New Roman" panose="02020603050405020304" pitchFamily="18" charset="0"/>
                <a:cs typeface="Times New Roman" panose="02020603050405020304" pitchFamily="18" charset="0"/>
              </a:rPr>
              <a:t> to absorb both water and minerals</a:t>
            </a:r>
            <a:r>
              <a:rPr lang="en-US" sz="2800" dirty="0" smtClean="0">
                <a:latin typeface="Times New Roman" panose="02020603050405020304" pitchFamily="18" charset="0"/>
                <a:cs typeface="Times New Roman" panose="02020603050405020304" pitchFamily="18" charset="0"/>
              </a:rPr>
              <a:t>.</a:t>
            </a:r>
          </a:p>
          <a:p>
            <a:pPr algn="just"/>
            <a:endParaRPr lang="en-US"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two are handed over to the root which provides the fungus with both sugars </a:t>
            </a:r>
            <a:r>
              <a:rPr lang="en-US" sz="2800">
                <a:latin typeface="Times New Roman" panose="02020603050405020304" pitchFamily="18" charset="0"/>
                <a:cs typeface="Times New Roman" panose="02020603050405020304" pitchFamily="18" charset="0"/>
              </a:rPr>
              <a:t>and </a:t>
            </a:r>
            <a:r>
              <a:rPr lang="en-US" sz="2800" smtClean="0">
                <a:latin typeface="Times New Roman" panose="02020603050405020304" pitchFamily="18" charset="0"/>
                <a:cs typeface="Times New Roman" panose="02020603050405020304" pitchFamily="18" charset="0"/>
              </a:rPr>
              <a:t>N containing </a:t>
            </a:r>
            <a:r>
              <a:rPr lang="en-US" sz="2800" dirty="0">
                <a:latin typeface="Times New Roman" panose="02020603050405020304" pitchFamily="18" charset="0"/>
                <a:cs typeface="Times New Roman" panose="02020603050405020304" pitchFamily="18" charset="0"/>
              </a:rPr>
              <a:t>compounds. </a:t>
            </a:r>
            <a:r>
              <a:rPr lang="en-US" sz="2800" dirty="0" err="1">
                <a:latin typeface="Times New Roman" panose="02020603050405020304" pitchFamily="18" charset="0"/>
                <a:cs typeface="Times New Roman" panose="02020603050405020304" pitchFamily="18" charset="0"/>
              </a:rPr>
              <a:t>Mycorrhizal</a:t>
            </a:r>
            <a:r>
              <a:rPr lang="en-US" sz="2800" dirty="0">
                <a:latin typeface="Times New Roman" panose="02020603050405020304" pitchFamily="18" charset="0"/>
                <a:cs typeface="Times New Roman" panose="02020603050405020304" pitchFamily="18" charset="0"/>
              </a:rPr>
              <a:t> association between fungus and root is often obligate. </a:t>
            </a:r>
            <a:r>
              <a:rPr lang="en-US" sz="2800" dirty="0" err="1">
                <a:latin typeface="Times New Roman" panose="02020603050405020304" pitchFamily="18" charset="0"/>
                <a:cs typeface="Times New Roman" panose="02020603050405020304" pitchFamily="18" charset="0"/>
              </a:rPr>
              <a:t>Pinus</a:t>
            </a:r>
            <a:r>
              <a:rPr lang="en-US" sz="2800" dirty="0">
                <a:latin typeface="Times New Roman" panose="02020603050405020304" pitchFamily="18" charset="0"/>
                <a:cs typeface="Times New Roman" panose="02020603050405020304" pitchFamily="18" charset="0"/>
              </a:rPr>
              <a:t> and orchid seeds do not germinate and establish themselves into plants without </a:t>
            </a:r>
            <a:r>
              <a:rPr lang="en-US" sz="2800" dirty="0" err="1">
                <a:latin typeface="Times New Roman" panose="02020603050405020304" pitchFamily="18" charset="0"/>
                <a:cs typeface="Times New Roman" panose="02020603050405020304" pitchFamily="18" charset="0"/>
              </a:rPr>
              <a:t>mycorrhizal</a:t>
            </a:r>
            <a:r>
              <a:rPr lang="en-US" sz="2800" dirty="0">
                <a:latin typeface="Times New Roman" panose="02020603050405020304" pitchFamily="18" charset="0"/>
                <a:cs typeface="Times New Roman" panose="02020603050405020304" pitchFamily="18" charset="0"/>
              </a:rPr>
              <a:t> association.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717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9" y="201705"/>
            <a:ext cx="11403106" cy="3970318"/>
          </a:xfrm>
          <a:prstGeom prst="rect">
            <a:avLst/>
          </a:prstGeom>
        </p:spPr>
        <p:txBody>
          <a:bodyPr wrap="square">
            <a:spAutoFit/>
          </a:bodyPr>
          <a:lstStyle/>
          <a:p>
            <a:pPr algn="just"/>
            <a:r>
              <a:rPr lang="en-US" sz="2800" dirty="0" smtClean="0">
                <a:latin typeface="Arial Black" panose="020B0A04020102020204" pitchFamily="34" charset="0"/>
                <a:cs typeface="Times New Roman" panose="02020603050405020304" pitchFamily="18" charset="0"/>
              </a:rPr>
              <a:t>Mechanism of Water Absorption:</a:t>
            </a:r>
          </a:p>
          <a:p>
            <a:pPr algn="just"/>
            <a:r>
              <a:rPr lang="en-US" sz="2800" dirty="0" smtClean="0">
                <a:latin typeface="Times New Roman" panose="02020603050405020304" pitchFamily="18" charset="0"/>
                <a:cs typeface="Times New Roman" panose="02020603050405020304" pitchFamily="18" charset="0"/>
              </a:rPr>
              <a:t>	The actual absorption of water when a root hair is in contact with a number of cortical cells of the root and xylem vessel, water will enter the root hair, pass from there into the cortical cells and finally into the xylem if there be a gradient of water potential from the root hairs to the xylem vessels. It is the gradient of water potential from the root hair to the xylem vessels that is essential for the absorption of water by the roots.</a:t>
            </a:r>
          </a:p>
          <a:p>
            <a:pPr algn="just"/>
            <a:r>
              <a:rPr lang="en-US" sz="2800" dirty="0" smtClean="0">
                <a:latin typeface="Times New Roman" panose="02020603050405020304" pitchFamily="18" charset="0"/>
                <a:cs typeface="Times New Roman" panose="02020603050405020304" pitchFamily="18" charset="0"/>
              </a:rPr>
              <a:t>	The mechanism of water absorption can be explained by two approaches.</a:t>
            </a:r>
            <a:endParaRPr lang="en-IN"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235" y="3590365"/>
            <a:ext cx="6979024" cy="3267635"/>
          </a:xfrm>
          <a:prstGeom prst="rect">
            <a:avLst/>
          </a:prstGeom>
        </p:spPr>
      </p:pic>
    </p:spTree>
    <p:extLst>
      <p:ext uri="{BB962C8B-B14F-4D97-AF65-F5344CB8AC3E}">
        <p14:creationId xmlns:p14="http://schemas.microsoft.com/office/powerpoint/2010/main" val="3558829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517" y="471571"/>
            <a:ext cx="11618257" cy="1384995"/>
          </a:xfrm>
          <a:prstGeom prst="rect">
            <a:avLst/>
          </a:prstGeom>
        </p:spPr>
        <p:txBody>
          <a:bodyPr wrap="square">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absorption of water by plants is also known as water uptake. Terrestrial plants </a:t>
            </a:r>
            <a:r>
              <a:rPr lang="en-US" sz="2800" dirty="0" smtClean="0">
                <a:latin typeface="Times New Roman" panose="02020603050405020304" pitchFamily="18" charset="0"/>
                <a:cs typeface="Times New Roman" panose="02020603050405020304" pitchFamily="18" charset="0"/>
              </a:rPr>
              <a:t>usually absorb </a:t>
            </a:r>
            <a:r>
              <a:rPr lang="en-US" sz="2800" dirty="0">
                <a:latin typeface="Times New Roman" panose="02020603050405020304" pitchFamily="18" charset="0"/>
                <a:cs typeface="Times New Roman" panose="02020603050405020304" pitchFamily="18" charset="0"/>
              </a:rPr>
              <a:t>water through the root hairs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Water absorption is of two type’s passive and active (Renner, 1912, 1915).</a:t>
            </a:r>
          </a:p>
        </p:txBody>
      </p:sp>
      <p:sp>
        <p:nvSpPr>
          <p:cNvPr id="3" name="Rectangle 2"/>
          <p:cNvSpPr/>
          <p:nvPr/>
        </p:nvSpPr>
        <p:spPr>
          <a:xfrm>
            <a:off x="376518" y="2044825"/>
            <a:ext cx="11618257" cy="4401205"/>
          </a:xfrm>
          <a:prstGeom prst="rect">
            <a:avLst/>
          </a:prstGeom>
        </p:spPr>
        <p:txBody>
          <a:bodyPr wrap="square">
            <a:spAutoFit/>
          </a:bodyPr>
          <a:lstStyle/>
          <a:p>
            <a:r>
              <a:rPr lang="en-US" sz="2800" dirty="0">
                <a:latin typeface="Arial Black" panose="020B0A04020102020204" pitchFamily="34" charset="0"/>
                <a:cs typeface="Times New Roman" panose="02020603050405020304" pitchFamily="18" charset="0"/>
              </a:rPr>
              <a:t>1. Passive Water Absorption</a:t>
            </a:r>
          </a:p>
          <a:p>
            <a:r>
              <a:rPr lang="en-US" sz="2800" dirty="0">
                <a:latin typeface="Times New Roman" panose="02020603050405020304" pitchFamily="18" charset="0"/>
                <a:cs typeface="Times New Roman" panose="02020603050405020304" pitchFamily="18" charset="0"/>
              </a:rPr>
              <a:t>The force for this type of water absorption originates in the aerial parts of the plant due to loss </a:t>
            </a:r>
            <a:r>
              <a:rPr lang="en-US" sz="2800" dirty="0" smtClean="0">
                <a:latin typeface="Times New Roman" panose="02020603050405020304" pitchFamily="18" charset="0"/>
                <a:cs typeface="Times New Roman" panose="02020603050405020304" pitchFamily="18" charset="0"/>
              </a:rPr>
              <a:t>of water </a:t>
            </a:r>
            <a:r>
              <a:rPr lang="en-US" sz="2800" dirty="0">
                <a:latin typeface="Times New Roman" panose="02020603050405020304" pitchFamily="18" charset="0"/>
                <a:cs typeface="Times New Roman" panose="02020603050405020304" pitchFamily="18" charset="0"/>
              </a:rPr>
              <a:t>in transpiration. This creates a tension or low water potential of several atmospheres in </a:t>
            </a:r>
            <a:r>
              <a:rPr lang="en-US" sz="2800" dirty="0" smtClean="0">
                <a:latin typeface="Times New Roman" panose="02020603050405020304" pitchFamily="18" charset="0"/>
                <a:cs typeface="Times New Roman" panose="02020603050405020304" pitchFamily="18" charset="0"/>
              </a:rPr>
              <a:t>the xylem </a:t>
            </a:r>
            <a:r>
              <a:rPr lang="en-US" sz="2800" dirty="0">
                <a:latin typeface="Times New Roman" panose="02020603050405020304" pitchFamily="18" charset="0"/>
                <a:cs typeface="Times New Roman" panose="02020603050405020304" pitchFamily="18" charset="0"/>
              </a:rPr>
              <a:t>channels. Creation of tension in the xylem channels of the plant is evident from:</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 negative pressure is commonly found in the xylem sap. It is because of it </a:t>
            </a:r>
            <a:r>
              <a:rPr lang="en-US" sz="2800" dirty="0" smtClean="0">
                <a:latin typeface="Times New Roman" panose="02020603050405020304" pitchFamily="18" charset="0"/>
                <a:cs typeface="Times New Roman" panose="02020603050405020304" pitchFamily="18" charset="0"/>
              </a:rPr>
              <a:t>    that </a:t>
            </a:r>
            <a:r>
              <a:rPr lang="en-US" sz="2800" dirty="0">
                <a:latin typeface="Times New Roman" panose="02020603050405020304" pitchFamily="18" charset="0"/>
                <a:cs typeface="Times New Roman" panose="02020603050405020304" pitchFamily="18" charset="0"/>
              </a:rPr>
              <a:t>water </a:t>
            </a:r>
            <a:r>
              <a:rPr lang="en-US" sz="2800" dirty="0" smtClean="0">
                <a:latin typeface="Times New Roman" panose="02020603050405020304" pitchFamily="18" charset="0"/>
                <a:cs typeface="Times New Roman" panose="02020603050405020304" pitchFamily="18" charset="0"/>
              </a:rPr>
              <a:t>does not </a:t>
            </a:r>
            <a:r>
              <a:rPr lang="en-US" sz="2800" dirty="0">
                <a:latin typeface="Times New Roman" panose="02020603050405020304" pitchFamily="18" charset="0"/>
                <a:cs typeface="Times New Roman" panose="02020603050405020304" pitchFamily="18" charset="0"/>
              </a:rPr>
              <a:t>spill out if a cut is given to a shoot.</a:t>
            </a:r>
          </a:p>
          <a:p>
            <a:r>
              <a:rPr lang="en-US" sz="2800" dirty="0">
                <a:latin typeface="Times New Roman" panose="02020603050405020304" pitchFamily="18" charset="0"/>
                <a:cs typeface="Times New Roman" panose="02020603050405020304" pitchFamily="18" charset="0"/>
              </a:rPr>
              <a:t>(ii) Water can be absorbed by a shoot even in the absence of the root system.</a:t>
            </a:r>
          </a:p>
          <a:p>
            <a:r>
              <a:rPr lang="en-US" sz="2800" dirty="0">
                <a:latin typeface="Times New Roman" panose="02020603050405020304" pitchFamily="18" charset="0"/>
                <a:cs typeface="Times New Roman" panose="02020603050405020304" pitchFamily="18" charset="0"/>
              </a:rPr>
              <a:t>(iii) The rate of water absorption is approximately equal to the rate of transpiration.</a:t>
            </a:r>
          </a:p>
        </p:txBody>
      </p:sp>
    </p:spTree>
    <p:extLst>
      <p:ext uri="{BB962C8B-B14F-4D97-AF65-F5344CB8AC3E}">
        <p14:creationId xmlns:p14="http://schemas.microsoft.com/office/powerpoint/2010/main" val="2365488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467596"/>
            <a:ext cx="11658600" cy="5693866"/>
          </a:xfrm>
          <a:prstGeom prst="rect">
            <a:avLst/>
          </a:prstGeom>
        </p:spPr>
        <p:txBody>
          <a:bodyPr wrap="square">
            <a:spAutoFit/>
          </a:bodyPr>
          <a:lstStyle/>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Root hairs function as tiny osmotic systems. Each root hair has a thin permeable cell wall, </a:t>
            </a:r>
            <a:r>
              <a:rPr lang="en-US" sz="2800" dirty="0" smtClean="0">
                <a:latin typeface="Times New Roman" panose="02020603050405020304" pitchFamily="18" charset="0"/>
                <a:cs typeface="Times New Roman" panose="02020603050405020304" pitchFamily="18" charset="0"/>
              </a:rPr>
              <a:t>a semipermeable </a:t>
            </a:r>
            <a:r>
              <a:rPr lang="en-US" sz="2800" dirty="0">
                <a:latin typeface="Times New Roman" panose="02020603050405020304" pitchFamily="18" charset="0"/>
                <a:cs typeface="Times New Roman" panose="02020603050405020304" pitchFamily="18" charset="0"/>
              </a:rPr>
              <a:t>cytoplasm and an osmotically active cell sap present in the central vacuole</a:t>
            </a:r>
            <a:r>
              <a:rPr lang="en-US" sz="2800" dirty="0" smtClean="0">
                <a:latin typeface="Times New Roman" panose="02020603050405020304" pitchFamily="18" charset="0"/>
                <a:cs typeface="Times New Roman" panose="02020603050405020304" pitchFamily="18" charset="0"/>
              </a:rPr>
              <a:t>. Because </a:t>
            </a:r>
            <a:r>
              <a:rPr lang="en-US" sz="2800" dirty="0">
                <a:latin typeface="Times New Roman" panose="02020603050405020304" pitchFamily="18" charset="0"/>
                <a:cs typeface="Times New Roman" panose="02020603050405020304" pitchFamily="18" charset="0"/>
              </a:rPr>
              <a:t>of the latter a root hair cell has a water potential of -3 to -8 bars</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Water potential of the soil water is .1 to 3 bars. As a result water of the soil passes into </a:t>
            </a:r>
            <a:r>
              <a:rPr lang="en-US" sz="2800" dirty="0" smtClean="0">
                <a:latin typeface="Times New Roman" panose="02020603050405020304" pitchFamily="18" charset="0"/>
                <a:cs typeface="Times New Roman" panose="02020603050405020304" pitchFamily="18" charset="0"/>
              </a:rPr>
              <a:t>the root </a:t>
            </a:r>
            <a:r>
              <a:rPr lang="en-US" sz="2800" dirty="0">
                <a:latin typeface="Times New Roman" panose="02020603050405020304" pitchFamily="18" charset="0"/>
                <a:cs typeface="Times New Roman" panose="02020603050405020304" pitchFamily="18" charset="0"/>
              </a:rPr>
              <a:t>hair cell. However, water does not pass into its vacuole. Instead it passes into </a:t>
            </a:r>
            <a:r>
              <a:rPr lang="en-US" sz="2800" dirty="0" err="1">
                <a:latin typeface="Times New Roman" panose="02020603050405020304" pitchFamily="18" charset="0"/>
                <a:cs typeface="Times New Roman" panose="02020603050405020304" pitchFamily="18" charset="0"/>
              </a:rPr>
              <a:t>apoplast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a:t>
            </a:r>
            <a:r>
              <a:rPr lang="en-US" sz="2800" dirty="0" err="1" smtClean="0">
                <a:latin typeface="Times New Roman" panose="02020603050405020304" pitchFamily="18" charset="0"/>
                <a:cs typeface="Times New Roman" panose="02020603050405020304" pitchFamily="18" charset="0"/>
              </a:rPr>
              <a:t>symplast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cortical, endodermal and </a:t>
            </a:r>
            <a:r>
              <a:rPr lang="en-US" sz="2800" dirty="0" err="1">
                <a:latin typeface="Times New Roman" panose="02020603050405020304" pitchFamily="18" charset="0"/>
                <a:cs typeface="Times New Roman" panose="02020603050405020304" pitchFamily="18" charset="0"/>
              </a:rPr>
              <a:t>pericycle</a:t>
            </a:r>
            <a:r>
              <a:rPr lang="en-US" sz="2800" dirty="0">
                <a:latin typeface="Times New Roman" panose="02020603050405020304" pitchFamily="18" charset="0"/>
                <a:cs typeface="Times New Roman" panose="02020603050405020304" pitchFamily="18" charset="0"/>
              </a:rPr>
              <a:t> cells and enter the xylem channels </a:t>
            </a:r>
            <a:r>
              <a:rPr lang="en-US" sz="2800" dirty="0" smtClean="0">
                <a:latin typeface="Times New Roman" panose="02020603050405020304" pitchFamily="18" charset="0"/>
                <a:cs typeface="Times New Roman" panose="02020603050405020304" pitchFamily="18" charset="0"/>
              </a:rPr>
              <a:t>passively because </a:t>
            </a:r>
            <a:r>
              <a:rPr lang="en-US" sz="2800" dirty="0">
                <a:latin typeface="Times New Roman" panose="02020603050405020304" pitchFamily="18" charset="0"/>
                <a:cs typeface="Times New Roman" panose="02020603050405020304" pitchFamily="18" charset="0"/>
              </a:rPr>
              <a:t>of the very low water potential due to tension under which water is present in them</a:t>
            </a:r>
            <a:r>
              <a:rPr lang="en-US" sz="2800" dirty="0" smtClean="0">
                <a:latin typeface="Times New Roman" panose="02020603050405020304" pitchFamily="18" charset="0"/>
                <a:cs typeface="Times New Roman" panose="02020603050405020304" pitchFamily="18" charset="0"/>
              </a:rPr>
              <a:t>, caused </a:t>
            </a:r>
            <a:r>
              <a:rPr lang="en-US" sz="2800" dirty="0">
                <a:latin typeface="Times New Roman" panose="02020603050405020304" pitchFamily="18" charset="0"/>
                <a:cs typeface="Times New Roman" panose="02020603050405020304" pitchFamily="18" charset="0"/>
              </a:rPr>
              <a:t>by transpiration in the aerial parts. A gradient of water potential </a:t>
            </a:r>
            <a:r>
              <a:rPr lang="en-US" sz="2800" dirty="0" smtClean="0">
                <a:latin typeface="Times New Roman" panose="02020603050405020304" pitchFamily="18" charset="0"/>
                <a:cs typeface="Times New Roman" panose="02020603050405020304" pitchFamily="18" charset="0"/>
              </a:rPr>
              <a:t>exists            between </a:t>
            </a:r>
            <a:r>
              <a:rPr lang="en-US" sz="2800" dirty="0">
                <a:latin typeface="Times New Roman" panose="02020603050405020304" pitchFamily="18" charset="0"/>
                <a:cs typeface="Times New Roman" panose="02020603050405020304" pitchFamily="18" charset="0"/>
              </a:rPr>
              <a:t>root hair cell, cortical cell</a:t>
            </a:r>
            <a:r>
              <a:rPr lang="en-US" dirty="0"/>
              <a:t>, </a:t>
            </a:r>
            <a:r>
              <a:rPr lang="en-US" sz="2800" dirty="0">
                <a:latin typeface="Times New Roman" panose="02020603050405020304" pitchFamily="18" charset="0"/>
                <a:cs typeface="Times New Roman" panose="02020603050405020304" pitchFamily="18" charset="0"/>
              </a:rPr>
              <a:t>endodermal, </a:t>
            </a:r>
            <a:r>
              <a:rPr lang="en-US" sz="2800" dirty="0" err="1">
                <a:latin typeface="Times New Roman" panose="02020603050405020304" pitchFamily="18" charset="0"/>
                <a:cs typeface="Times New Roman" panose="02020603050405020304" pitchFamily="18" charset="0"/>
              </a:rPr>
              <a:t>pericycle</a:t>
            </a:r>
            <a:r>
              <a:rPr lang="en-US" sz="2800" dirty="0">
                <a:latin typeface="Times New Roman" panose="02020603050405020304" pitchFamily="18" charset="0"/>
                <a:cs typeface="Times New Roman" panose="02020603050405020304" pitchFamily="18" charset="0"/>
              </a:rPr>
              <a:t> and xylem channels so that flow of water is not interrupted</a:t>
            </a:r>
            <a:r>
              <a:rPr lang="en-US" dirty="0"/>
              <a:t>. </a:t>
            </a:r>
            <a:endParaRPr lang="en-IN" dirty="0"/>
          </a:p>
        </p:txBody>
      </p:sp>
    </p:spTree>
    <p:extLst>
      <p:ext uri="{BB962C8B-B14F-4D97-AF65-F5344CB8AC3E}">
        <p14:creationId xmlns:p14="http://schemas.microsoft.com/office/powerpoint/2010/main" val="2806625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739589"/>
            <a:ext cx="8538881" cy="5419164"/>
          </a:xfrm>
          <a:prstGeom prst="rect">
            <a:avLst/>
          </a:prstGeom>
        </p:spPr>
      </p:pic>
    </p:spTree>
    <p:extLst>
      <p:ext uri="{BB962C8B-B14F-4D97-AF65-F5344CB8AC3E}">
        <p14:creationId xmlns:p14="http://schemas.microsoft.com/office/powerpoint/2010/main" val="1615666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495" y="115304"/>
            <a:ext cx="11631706" cy="6986528"/>
          </a:xfrm>
          <a:prstGeom prst="rect">
            <a:avLst/>
          </a:prstGeom>
        </p:spPr>
        <p:txBody>
          <a:bodyPr wrap="square">
            <a:spAutoFit/>
          </a:bodyPr>
          <a:lstStyle/>
          <a:p>
            <a:pPr algn="just"/>
            <a:r>
              <a:rPr lang="en-US" sz="2800" dirty="0">
                <a:latin typeface="Arial Black" panose="020B0A04020102020204" pitchFamily="34" charset="0"/>
                <a:cs typeface="Times New Roman" panose="02020603050405020304" pitchFamily="18" charset="0"/>
              </a:rPr>
              <a:t>2. Active Absorption:</a:t>
            </a:r>
          </a:p>
          <a:p>
            <a:pPr algn="just"/>
            <a:r>
              <a:rPr lang="en-US" sz="2800" dirty="0">
                <a:latin typeface="Times New Roman" panose="02020603050405020304" pitchFamily="18" charset="0"/>
                <a:cs typeface="Times New Roman" panose="02020603050405020304" pitchFamily="18" charset="0"/>
              </a:rPr>
              <a:t>Water is absorbed as a result of activity of root and does not concern with any role of shoot </a:t>
            </a:r>
            <a:r>
              <a:rPr lang="en-US" sz="2800" dirty="0" smtClean="0">
                <a:latin typeface="Times New Roman" panose="02020603050405020304" pitchFamily="18" charset="0"/>
                <a:cs typeface="Times New Roman" panose="02020603050405020304" pitchFamily="18" charset="0"/>
              </a:rPr>
              <a:t>Two theories </a:t>
            </a:r>
            <a:r>
              <a:rPr lang="en-US" sz="2800" dirty="0">
                <a:latin typeface="Times New Roman" panose="02020603050405020304" pitchFamily="18" charset="0"/>
                <a:cs typeface="Times New Roman" panose="02020603050405020304" pitchFamily="18" charset="0"/>
              </a:rPr>
              <a:t>have been put forward to explain the actual </a:t>
            </a:r>
            <a:r>
              <a:rPr lang="en-US" sz="2800" dirty="0" smtClean="0">
                <a:latin typeface="Times New Roman" panose="02020603050405020304" pitchFamily="18" charset="0"/>
                <a:cs typeface="Times New Roman" panose="02020603050405020304" pitchFamily="18" charset="0"/>
              </a:rPr>
              <a:t>mechanism </a:t>
            </a:r>
            <a:r>
              <a:rPr lang="en-US" sz="2800" dirty="0">
                <a:latin typeface="Times New Roman" panose="02020603050405020304" pitchFamily="18" charset="0"/>
                <a:cs typeface="Times New Roman" panose="02020603050405020304" pitchFamily="18" charset="0"/>
              </a:rPr>
              <a:t>of active absorption.</a:t>
            </a:r>
          </a:p>
          <a:p>
            <a:pPr algn="just"/>
            <a:r>
              <a:rPr lang="en-US" sz="2800" dirty="0">
                <a:latin typeface="Times New Roman" panose="02020603050405020304" pitchFamily="18" charset="0"/>
                <a:cs typeface="Times New Roman" panose="02020603050405020304" pitchFamily="18" charset="0"/>
              </a:rPr>
              <a:t>(a) Osmotic theory</a:t>
            </a:r>
          </a:p>
          <a:p>
            <a:pPr algn="just"/>
            <a:r>
              <a:rPr lang="en-US" sz="2800" dirty="0">
                <a:latin typeface="Times New Roman" panose="02020603050405020304" pitchFamily="18" charset="0"/>
                <a:cs typeface="Times New Roman" panose="02020603050405020304" pitchFamily="18" charset="0"/>
              </a:rPr>
              <a:t>(b) Non osmotic theory</a:t>
            </a:r>
          </a:p>
          <a:p>
            <a:pPr algn="just"/>
            <a:r>
              <a:rPr lang="en-US" sz="2800" dirty="0">
                <a:latin typeface="Times New Roman" panose="02020603050405020304" pitchFamily="18" charset="0"/>
                <a:cs typeface="Times New Roman" panose="02020603050405020304" pitchFamily="18" charset="0"/>
              </a:rPr>
              <a:t>(a) Osmotic theory:</a:t>
            </a:r>
          </a:p>
          <a:p>
            <a:pPr algn="just"/>
            <a:r>
              <a:rPr lang="en-US" sz="2800" dirty="0" smtClean="0">
                <a:latin typeface="Times New Roman" panose="02020603050405020304" pitchFamily="18" charset="0"/>
                <a:cs typeface="Times New Roman" panose="02020603050405020304" pitchFamily="18" charset="0"/>
              </a:rPr>
              <a:t>	Proposed </a:t>
            </a:r>
            <a:r>
              <a:rPr lang="en-US" sz="2800" dirty="0">
                <a:latin typeface="Times New Roman" panose="02020603050405020304" pitchFamily="18" charset="0"/>
                <a:cs typeface="Times New Roman" panose="02020603050405020304" pitchFamily="18" charset="0"/>
              </a:rPr>
              <a:t>by Atkins and Priestley. Water is absorbed due to osmotic difference between soil </a:t>
            </a:r>
            <a:r>
              <a:rPr lang="en-US" sz="2800" dirty="0" smtClean="0">
                <a:latin typeface="Times New Roman" panose="02020603050405020304" pitchFamily="18" charset="0"/>
                <a:cs typeface="Times New Roman" panose="02020603050405020304" pitchFamily="18" charset="0"/>
              </a:rPr>
              <a:t>water and </a:t>
            </a:r>
            <a:r>
              <a:rPr lang="en-US" sz="2800" dirty="0">
                <a:latin typeface="Times New Roman" panose="02020603050405020304" pitchFamily="18" charset="0"/>
                <a:cs typeface="Times New Roman" panose="02020603050405020304" pitchFamily="18" charset="0"/>
              </a:rPr>
              <a:t>that of </a:t>
            </a:r>
            <a:r>
              <a:rPr lang="en-US" sz="2800" dirty="0" err="1">
                <a:latin typeface="Times New Roman" panose="02020603050405020304" pitchFamily="18" charset="0"/>
                <a:cs typeface="Times New Roman" panose="02020603050405020304" pitchFamily="18" charset="0"/>
              </a:rPr>
              <a:t>tonoplasm</a:t>
            </a:r>
            <a:r>
              <a:rPr lang="en-US" sz="2800" dirty="0">
                <a:latin typeface="Times New Roman" panose="02020603050405020304" pitchFamily="18" charset="0"/>
                <a:cs typeface="Times New Roman" panose="02020603050405020304" pitchFamily="18" charset="0"/>
              </a:rPr>
              <a:t>. D.P.D. of root hair is increased due to high O.P and low TP of root water </a:t>
            </a:r>
            <a:r>
              <a:rPr lang="en-US" sz="2800" dirty="0" smtClean="0">
                <a:latin typeface="Times New Roman" panose="02020603050405020304" pitchFamily="18" charset="0"/>
                <a:cs typeface="Times New Roman" panose="02020603050405020304" pitchFamily="18" charset="0"/>
              </a:rPr>
              <a:t>is absorbed </a:t>
            </a:r>
            <a:r>
              <a:rPr lang="en-US" sz="2800" dirty="0">
                <a:latin typeface="Times New Roman" panose="02020603050405020304" pitchFamily="18" charset="0"/>
                <a:cs typeface="Times New Roman" panose="02020603050405020304" pitchFamily="18" charset="0"/>
              </a:rPr>
              <a:t>by endosmosis TP of root hair increase and D.P.D. decreases water moves from root hair to</a:t>
            </a:r>
          </a:p>
          <a:p>
            <a:pPr algn="just"/>
            <a:r>
              <a:rPr lang="en-US" sz="2800" dirty="0">
                <a:latin typeface="Times New Roman" panose="02020603050405020304" pitchFamily="18" charset="0"/>
                <a:cs typeface="Times New Roman" panose="02020603050405020304" pitchFamily="18" charset="0"/>
              </a:rPr>
              <a:t>inner cells and finally reaches into the xylem.</a:t>
            </a:r>
          </a:p>
          <a:p>
            <a:pPr algn="just"/>
            <a:r>
              <a:rPr lang="en-US" sz="2800" dirty="0">
                <a:latin typeface="Times New Roman" panose="02020603050405020304" pitchFamily="18" charset="0"/>
                <a:cs typeface="Times New Roman" panose="02020603050405020304" pitchFamily="18" charset="0"/>
              </a:rPr>
              <a:t>(b) Non Osmotic theory:</a:t>
            </a:r>
          </a:p>
          <a:p>
            <a:pPr algn="just"/>
            <a:r>
              <a:rPr lang="en-US" sz="2800" dirty="0">
                <a:latin typeface="Times New Roman" panose="02020603050405020304" pitchFamily="18" charset="0"/>
                <a:cs typeface="Times New Roman" panose="02020603050405020304" pitchFamily="18" charset="0"/>
              </a:rPr>
              <a:t>Proposed by </a:t>
            </a:r>
            <a:r>
              <a:rPr lang="en-US" sz="2800" dirty="0" err="1">
                <a:latin typeface="Times New Roman" panose="02020603050405020304" pitchFamily="18" charset="0"/>
                <a:cs typeface="Times New Roman" panose="02020603050405020304" pitchFamily="18" charset="0"/>
              </a:rPr>
              <a:t>Thimann</a:t>
            </a:r>
            <a:r>
              <a:rPr lang="en-US" sz="2800" dirty="0">
                <a:latin typeface="Times New Roman" panose="02020603050405020304" pitchFamily="18" charset="0"/>
                <a:cs typeface="Times New Roman" panose="02020603050405020304" pitchFamily="18" charset="0"/>
              </a:rPr>
              <a:t> and Kramer. Water absorption is an active process occurs due to non </a:t>
            </a:r>
            <a:r>
              <a:rPr lang="en-US" sz="2800" dirty="0" smtClean="0">
                <a:latin typeface="Times New Roman" panose="02020603050405020304" pitchFamily="18" charset="0"/>
                <a:cs typeface="Times New Roman" panose="02020603050405020304" pitchFamily="18" charset="0"/>
              </a:rPr>
              <a:t>osmotic reason </a:t>
            </a:r>
            <a:r>
              <a:rPr lang="en-US" sz="2800" dirty="0">
                <a:latin typeface="Times New Roman" panose="02020603050405020304" pitchFamily="18" charset="0"/>
                <a:cs typeface="Times New Roman" panose="02020603050405020304" pitchFamily="18" charset="0"/>
              </a:rPr>
              <a:t>against the DPD. Process require energy (ATP) comes from respiration.</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531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0" y="280645"/>
            <a:ext cx="11604811" cy="6555641"/>
          </a:xfrm>
          <a:prstGeom prst="rect">
            <a:avLst/>
          </a:prstGeom>
        </p:spPr>
        <p:txBody>
          <a:bodyPr wrap="square">
            <a:spAutoFit/>
          </a:bodyPr>
          <a:lstStyle/>
          <a:p>
            <a:pPr algn="just"/>
            <a:r>
              <a:rPr lang="en-US" sz="2800" dirty="0" smtClean="0">
                <a:latin typeface="Arial Black" panose="020B0A04020102020204" pitchFamily="34" charset="0"/>
                <a:cs typeface="Times New Roman" panose="02020603050405020304" pitchFamily="18" charset="0"/>
              </a:rPr>
              <a:t>(b</a:t>
            </a:r>
            <a:r>
              <a:rPr lang="en-US" sz="2800" dirty="0">
                <a:latin typeface="Arial Black" panose="020B0A04020102020204" pitchFamily="34" charset="0"/>
                <a:cs typeface="Times New Roman" panose="02020603050405020304" pitchFamily="18" charset="0"/>
              </a:rPr>
              <a:t>) Non Osmotic theory:</a:t>
            </a:r>
          </a:p>
          <a:p>
            <a:pPr algn="just"/>
            <a:r>
              <a:rPr lang="en-US" sz="2800" dirty="0" smtClean="0">
                <a:latin typeface="Times New Roman" panose="02020603050405020304" pitchFamily="18" charset="0"/>
                <a:cs typeface="Times New Roman" panose="02020603050405020304" pitchFamily="18" charset="0"/>
              </a:rPr>
              <a:t>	Proposed </a:t>
            </a:r>
            <a:r>
              <a:rPr lang="en-US" sz="2800" dirty="0">
                <a:latin typeface="Times New Roman" panose="02020603050405020304" pitchFamily="18" charset="0"/>
                <a:cs typeface="Times New Roman" panose="02020603050405020304" pitchFamily="18" charset="0"/>
              </a:rPr>
              <a:t>by </a:t>
            </a:r>
            <a:r>
              <a:rPr lang="en-US" sz="2800" dirty="0" err="1">
                <a:latin typeface="Times New Roman" panose="02020603050405020304" pitchFamily="18" charset="0"/>
                <a:cs typeface="Times New Roman" panose="02020603050405020304" pitchFamily="18" charset="0"/>
              </a:rPr>
              <a:t>Thimann</a:t>
            </a:r>
            <a:r>
              <a:rPr lang="en-US" sz="2800" dirty="0">
                <a:latin typeface="Times New Roman" panose="02020603050405020304" pitchFamily="18" charset="0"/>
                <a:cs typeface="Times New Roman" panose="02020603050405020304" pitchFamily="18" charset="0"/>
              </a:rPr>
              <a:t> and Kramer. Water absorption is an active process occurs due to non </a:t>
            </a:r>
            <a:r>
              <a:rPr lang="en-US" sz="2800" dirty="0" smtClean="0">
                <a:latin typeface="Times New Roman" panose="02020603050405020304" pitchFamily="18" charset="0"/>
                <a:cs typeface="Times New Roman" panose="02020603050405020304" pitchFamily="18" charset="0"/>
              </a:rPr>
              <a:t>osmotic reason </a:t>
            </a:r>
            <a:r>
              <a:rPr lang="en-US" sz="2800" dirty="0">
                <a:latin typeface="Times New Roman" panose="02020603050405020304" pitchFamily="18" charset="0"/>
                <a:cs typeface="Times New Roman" panose="02020603050405020304" pitchFamily="18" charset="0"/>
              </a:rPr>
              <a:t>against the DPD. Process require energy (ATP) comes from respiration</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1. Operate in very slowly transpiring plants.</a:t>
            </a:r>
          </a:p>
          <a:p>
            <a:pPr algn="just"/>
            <a:r>
              <a:rPr lang="en-US" sz="2800" dirty="0">
                <a:latin typeface="Times New Roman" panose="02020603050405020304" pitchFamily="18" charset="0"/>
                <a:cs typeface="Times New Roman" panose="02020603050405020304" pitchFamily="18" charset="0"/>
              </a:rPr>
              <a:t>2. Occurs against the D.P.D. gradient and requires the expenditure of energy  </a:t>
            </a:r>
            <a:r>
              <a:rPr lang="en-US" sz="2800" dirty="0" smtClean="0">
                <a:latin typeface="Times New Roman" panose="02020603050405020304" pitchFamily="18" charset="0"/>
                <a:cs typeface="Times New Roman" panose="02020603050405020304" pitchFamily="18" charset="0"/>
              </a:rPr>
              <a:t>  	released from respiration.</a:t>
            </a:r>
          </a:p>
          <a:p>
            <a:pPr algn="just"/>
            <a:r>
              <a:rPr lang="en-US" sz="2800" dirty="0">
                <a:latin typeface="Times New Roman" panose="02020603050405020304" pitchFamily="18" charset="0"/>
                <a:cs typeface="Times New Roman" panose="02020603050405020304" pitchFamily="18" charset="0"/>
              </a:rPr>
              <a:t>3. There may be some carrier substances in the wall of root cells, which bind </a:t>
            </a:r>
            <a:r>
              <a:rPr lang="en-US" sz="2800" dirty="0" smtClean="0">
                <a:latin typeface="Times New Roman" panose="02020603050405020304" pitchFamily="18" charset="0"/>
                <a:cs typeface="Times New Roman" panose="02020603050405020304" pitchFamily="18" charset="0"/>
              </a:rPr>
              <a:t>      with </a:t>
            </a:r>
            <a:r>
              <a:rPr lang="en-US" sz="2800" dirty="0">
                <a:latin typeface="Times New Roman" panose="02020603050405020304" pitchFamily="18" charset="0"/>
                <a:cs typeface="Times New Roman" panose="02020603050405020304" pitchFamily="18" charset="0"/>
              </a:rPr>
              <a:t>water and carry, it to the inner tissue, (certain bacteria in higher plants</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4. Auxin increases rate of the transpiration as well as water absorption. </a:t>
            </a:r>
            <a:endParaRPr lang="en-US" sz="2800" dirty="0" smtClean="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Root </a:t>
            </a:r>
            <a:r>
              <a:rPr lang="en-US" sz="2800" dirty="0">
                <a:latin typeface="Times New Roman" panose="02020603050405020304" pitchFamily="18" charset="0"/>
                <a:cs typeface="Times New Roman" panose="02020603050405020304" pitchFamily="18" charset="0"/>
              </a:rPr>
              <a:t>pressure, guttation and bleeding are the manifestation of active water absorption. The available evidence indicates that passive absorption accounts for most of the water absorbed by plants. Active absorption is important only in slowly transpiring plants growing in soil near field capacity.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163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12" y="147917"/>
            <a:ext cx="11833412" cy="6555641"/>
          </a:xfrm>
          <a:prstGeom prst="rect">
            <a:avLst/>
          </a:prstGeom>
        </p:spPr>
        <p:txBody>
          <a:bodyPr wrap="square">
            <a:spAutoFit/>
          </a:bodyPr>
          <a:lstStyle/>
          <a:p>
            <a:pPr algn="just"/>
            <a:r>
              <a:rPr lang="en-US" sz="2800" dirty="0">
                <a:latin typeface="Arial Black" panose="020B0A04020102020204" pitchFamily="34" charset="0"/>
                <a:cs typeface="Times New Roman" panose="02020603050405020304" pitchFamily="18" charset="0"/>
              </a:rPr>
              <a:t>Environmental conditions influencing Absorption of </a:t>
            </a:r>
            <a:r>
              <a:rPr lang="en-US" sz="2800" dirty="0" smtClean="0">
                <a:latin typeface="Arial Black" panose="020B0A04020102020204" pitchFamily="34" charset="0"/>
                <a:cs typeface="Times New Roman" panose="02020603050405020304" pitchFamily="18" charset="0"/>
              </a:rPr>
              <a:t>Water:</a:t>
            </a:r>
          </a:p>
          <a:p>
            <a:pPr algn="just"/>
            <a:r>
              <a:rPr lang="en-US" sz="2800" b="1" dirty="0" err="1" smtClean="0">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 Available Soil Water</a:t>
            </a: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Sufficient </a:t>
            </a:r>
            <a:r>
              <a:rPr lang="en-US" sz="2800" dirty="0">
                <a:latin typeface="Times New Roman" panose="02020603050405020304" pitchFamily="18" charset="0"/>
                <a:cs typeface="Times New Roman" panose="02020603050405020304" pitchFamily="18" charset="0"/>
              </a:rPr>
              <a:t>amount of water should be present in the soil in such form which can easily </a:t>
            </a:r>
            <a:r>
              <a:rPr lang="en-US" sz="2800" dirty="0" smtClean="0">
                <a:latin typeface="Times New Roman" panose="02020603050405020304" pitchFamily="18" charset="0"/>
                <a:cs typeface="Times New Roman" panose="02020603050405020304" pitchFamily="18" charset="0"/>
              </a:rPr>
              <a:t>be absorbed </a:t>
            </a:r>
            <a:r>
              <a:rPr lang="en-US" sz="2800" dirty="0">
                <a:latin typeface="Times New Roman" panose="02020603050405020304" pitchFamily="18" charset="0"/>
                <a:cs typeface="Times New Roman" panose="02020603050405020304" pitchFamily="18" charset="0"/>
              </a:rPr>
              <a:t>by the plants. Usually the plants absorb capillary water i.e., water present in films </a:t>
            </a:r>
            <a:r>
              <a:rPr lang="en-US" sz="2800" dirty="0" smtClean="0">
                <a:latin typeface="Times New Roman" panose="02020603050405020304" pitchFamily="18" charset="0"/>
                <a:cs typeface="Times New Roman" panose="02020603050405020304" pitchFamily="18" charset="0"/>
              </a:rPr>
              <a:t>in between </a:t>
            </a:r>
            <a:r>
              <a:rPr lang="en-US" sz="2800" dirty="0">
                <a:latin typeface="Times New Roman" panose="02020603050405020304" pitchFamily="18" charset="0"/>
                <a:cs typeface="Times New Roman" panose="02020603050405020304" pitchFamily="18" charset="0"/>
              </a:rPr>
              <a:t>soil particles. Other forms of water in the soil e.g., hygroscopic water, combined-water</a:t>
            </a:r>
            <a:r>
              <a:rPr lang="en-US" sz="2800" dirty="0" smtClean="0">
                <a:latin typeface="Times New Roman" panose="02020603050405020304" pitchFamily="18" charset="0"/>
                <a:cs typeface="Times New Roman" panose="02020603050405020304" pitchFamily="18" charset="0"/>
              </a:rPr>
              <a:t>, gravitational </a:t>
            </a:r>
            <a:r>
              <a:rPr lang="en-US" sz="2800" dirty="0">
                <a:latin typeface="Times New Roman" panose="02020603050405020304" pitchFamily="18" charset="0"/>
                <a:cs typeface="Times New Roman" panose="02020603050405020304" pitchFamily="18" charset="0"/>
              </a:rPr>
              <a:t>water etc. are not easily available to plants. Increased amount of water in the </a:t>
            </a:r>
            <a:r>
              <a:rPr lang="en-US" sz="2800" dirty="0" smtClean="0">
                <a:latin typeface="Times New Roman" panose="02020603050405020304" pitchFamily="18" charset="0"/>
                <a:cs typeface="Times New Roman" panose="02020603050405020304" pitchFamily="18" charset="0"/>
              </a:rPr>
              <a:t>soil beyond </a:t>
            </a:r>
            <a:r>
              <a:rPr lang="en-US" sz="2800" dirty="0">
                <a:latin typeface="Times New Roman" panose="02020603050405020304" pitchFamily="18" charset="0"/>
                <a:cs typeface="Times New Roman" panose="02020603050405020304" pitchFamily="18" charset="0"/>
              </a:rPr>
              <a:t>a certain limit results in poor aeration of the soil which retards metabolic activities </a:t>
            </a:r>
            <a:r>
              <a:rPr lang="en-US" sz="2800" dirty="0" smtClean="0">
                <a:latin typeface="Times New Roman" panose="02020603050405020304" pitchFamily="18" charset="0"/>
                <a:cs typeface="Times New Roman" panose="02020603050405020304" pitchFamily="18" charset="0"/>
              </a:rPr>
              <a:t>of root </a:t>
            </a:r>
            <a:r>
              <a:rPr lang="en-US" sz="2800" dirty="0">
                <a:latin typeface="Times New Roman" panose="02020603050405020304" pitchFamily="18" charset="0"/>
                <a:cs typeface="Times New Roman" panose="02020603050405020304" pitchFamily="18" charset="0"/>
              </a:rPr>
              <a:t>cells like respiration and hence, the rate of water absorption is also retarded.</a:t>
            </a:r>
          </a:p>
          <a:p>
            <a:pPr algn="just"/>
            <a:r>
              <a:rPr lang="en-US" sz="2800" b="1" dirty="0">
                <a:latin typeface="Times New Roman" panose="02020603050405020304" pitchFamily="18" charset="0"/>
                <a:cs typeface="Times New Roman" panose="02020603050405020304" pitchFamily="18" charset="0"/>
              </a:rPr>
              <a:t>ii. Concentration of the Soil Solution</a:t>
            </a:r>
          </a:p>
          <a:p>
            <a:pPr algn="just"/>
            <a:r>
              <a:rPr lang="en-US" sz="2800" dirty="0">
                <a:latin typeface="Times New Roman" panose="02020603050405020304" pitchFamily="18" charset="0"/>
                <a:cs typeface="Times New Roman" panose="02020603050405020304" pitchFamily="18" charset="0"/>
              </a:rPr>
              <a:t> Increased concentration of soil solution (due to the presence of more salts in the soil) results in higher osmotic pressure. If the O.P. of soil solution will become higher than the O.P. of cell sap in root cells, the water absorption particularly the osmotic absorption of water will be greatly suppressed. Therefore, absorption of water is poor in alkaline soils and marshes.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583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1" y="100496"/>
            <a:ext cx="11430000" cy="6555641"/>
          </a:xfrm>
          <a:prstGeom prst="rect">
            <a:avLst/>
          </a:prstGeom>
        </p:spPr>
        <p:txBody>
          <a:bodyPr wrap="square">
            <a:spAutoFit/>
          </a:bodyPr>
          <a:lstStyle/>
          <a:p>
            <a:pPr marL="5143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The functional study of live processes is termed as physiology.</a:t>
            </a:r>
          </a:p>
          <a:p>
            <a:pPr marL="5143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Plant physiology deals with water relations (such as diffusion, osmosis, absorption, transpiration, and ascent of sap), photosynthesis, respiration, photorespiration, growth hormones, movements and locomotion, </a:t>
            </a:r>
            <a:r>
              <a:rPr lang="en-US" sz="2800" dirty="0" err="1" smtClean="0">
                <a:latin typeface="Times New Roman" panose="02020603050405020304" pitchFamily="18" charset="0"/>
                <a:cs typeface="Times New Roman" panose="02020603050405020304" pitchFamily="18" charset="0"/>
              </a:rPr>
              <a:t>vernalization</a:t>
            </a:r>
            <a:r>
              <a:rPr lang="en-US" sz="2800" dirty="0" smtClean="0">
                <a:latin typeface="Times New Roman" panose="02020603050405020304" pitchFamily="18" charset="0"/>
                <a:cs typeface="Times New Roman" panose="02020603050405020304" pitchFamily="18" charset="0"/>
              </a:rPr>
              <a:t> and seed germination.</a:t>
            </a:r>
          </a:p>
          <a:p>
            <a:pPr marL="5143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Plant absorbs water and soluble mineral salts from soil by means of root system.</a:t>
            </a:r>
          </a:p>
          <a:p>
            <a:pPr marL="5143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The unicellular hairs present on the roots facilitate the absorption.</a:t>
            </a:r>
          </a:p>
          <a:p>
            <a:pPr marL="5143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Plant cells comprises of cell wall and protoplast.</a:t>
            </a:r>
          </a:p>
          <a:p>
            <a:pPr marL="5143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The term protoplast is usually used to refer collectively to the plasma membrane and protoplasm.</a:t>
            </a:r>
          </a:p>
          <a:p>
            <a:pPr marL="5143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Normally, the plant cell comprises of three components:</a:t>
            </a:r>
          </a:p>
          <a:p>
            <a:pPr marL="1485900" lvl="2" indent="-571500" algn="just">
              <a:buFont typeface="+mj-lt"/>
              <a:buAutoNum type="romanLcPeriod"/>
            </a:pPr>
            <a:r>
              <a:rPr lang="en-US" sz="2800" dirty="0" smtClean="0">
                <a:latin typeface="Times New Roman" panose="02020603050405020304" pitchFamily="18" charset="0"/>
                <a:cs typeface="Times New Roman" panose="02020603050405020304" pitchFamily="18" charset="0"/>
              </a:rPr>
              <a:t>Vacuole</a:t>
            </a:r>
          </a:p>
          <a:p>
            <a:pPr marL="1485900" lvl="2" indent="-571500" algn="just">
              <a:buFont typeface="+mj-lt"/>
              <a:buAutoNum type="romanLcPeriod"/>
            </a:pPr>
            <a:r>
              <a:rPr lang="en-US" sz="2800" dirty="0" smtClean="0">
                <a:latin typeface="Times New Roman" panose="02020603050405020304" pitchFamily="18" charset="0"/>
                <a:cs typeface="Times New Roman" panose="02020603050405020304" pitchFamily="18" charset="0"/>
              </a:rPr>
              <a:t>Protoplasm</a:t>
            </a:r>
          </a:p>
          <a:p>
            <a:pPr marL="1485900" lvl="2" indent="-571500" algn="just">
              <a:buFont typeface="+mj-lt"/>
              <a:buAutoNum type="romanLcPeriod"/>
            </a:pPr>
            <a:r>
              <a:rPr lang="en-US" sz="2800" dirty="0" smtClean="0">
                <a:latin typeface="Times New Roman" panose="02020603050405020304" pitchFamily="18" charset="0"/>
                <a:cs typeface="Times New Roman" panose="02020603050405020304" pitchFamily="18" charset="0"/>
              </a:rPr>
              <a:t>Cell wall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175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672" y="602066"/>
            <a:ext cx="11147611" cy="5693866"/>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iii. Soil Air</a:t>
            </a: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Absorption </a:t>
            </a:r>
            <a:r>
              <a:rPr lang="en-US" sz="2800" dirty="0">
                <a:latin typeface="Times New Roman" panose="02020603050405020304" pitchFamily="18" charset="0"/>
                <a:cs typeface="Times New Roman" panose="02020603050405020304" pitchFamily="18" charset="0"/>
              </a:rPr>
              <a:t>of water is retarded in poorly aerated soils because in such soils deficiency of O1 and consequently the accumulation of CO2 will retard the metabolic activities of the roots </a:t>
            </a:r>
            <a:r>
              <a:rPr lang="en-US" sz="2800" dirty="0" smtClean="0">
                <a:latin typeface="Times New Roman" panose="02020603050405020304" pitchFamily="18" charset="0"/>
                <a:cs typeface="Times New Roman" panose="02020603050405020304" pitchFamily="18" charset="0"/>
              </a:rPr>
              <a:t>like respiration</a:t>
            </a:r>
            <a:r>
              <a:rPr lang="en-US" sz="2800" dirty="0">
                <a:latin typeface="Times New Roman" panose="02020603050405020304" pitchFamily="18" charset="0"/>
                <a:cs typeface="Times New Roman" panose="02020603050405020304" pitchFamily="18" charset="0"/>
              </a:rPr>
              <a:t>. This also inhibits rapid growth and elongation of the roots so that they are </a:t>
            </a:r>
            <a:r>
              <a:rPr lang="en-US" sz="2800" dirty="0" smtClean="0">
                <a:latin typeface="Times New Roman" panose="02020603050405020304" pitchFamily="18" charset="0"/>
                <a:cs typeface="Times New Roman" panose="02020603050405020304" pitchFamily="18" charset="0"/>
              </a:rPr>
              <a:t>deprived of </a:t>
            </a:r>
            <a:r>
              <a:rPr lang="en-US" sz="2800" dirty="0">
                <a:latin typeface="Times New Roman" panose="02020603050405020304" pitchFamily="18" charset="0"/>
                <a:cs typeface="Times New Roman" panose="02020603050405020304" pitchFamily="18" charset="0"/>
              </a:rPr>
              <a:t>the fresh supply of water in the soil. Water logged soils are poorly aerated and hence, </a:t>
            </a:r>
            <a:r>
              <a:rPr lang="en-US" sz="2800" dirty="0" smtClean="0">
                <a:latin typeface="Times New Roman" panose="02020603050405020304" pitchFamily="18" charset="0"/>
                <a:cs typeface="Times New Roman" panose="02020603050405020304" pitchFamily="18" charset="0"/>
              </a:rPr>
              <a:t>are physiologically </a:t>
            </a:r>
            <a:r>
              <a:rPr lang="en-US" sz="2800" dirty="0">
                <a:latin typeface="Times New Roman" panose="02020603050405020304" pitchFamily="18" charset="0"/>
                <a:cs typeface="Times New Roman" panose="02020603050405020304" pitchFamily="18" charset="0"/>
              </a:rPr>
              <a:t>dry. They are not good for absorption of water</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iv. Soil Temperature</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Increase in soil temperature up to about 30°C favors water absorption. At higher temperatures water absorption is decreased. At low temp, also water absorption decreases so </a:t>
            </a:r>
            <a:r>
              <a:rPr lang="en-US" sz="2800" dirty="0" smtClean="0">
                <a:latin typeface="Times New Roman" panose="02020603050405020304" pitchFamily="18" charset="0"/>
                <a:cs typeface="Times New Roman" panose="02020603050405020304" pitchFamily="18" charset="0"/>
              </a:rPr>
              <a:t>much so </a:t>
            </a:r>
            <a:r>
              <a:rPr lang="en-US" sz="2800" dirty="0">
                <a:latin typeface="Times New Roman" panose="02020603050405020304" pitchFamily="18" charset="0"/>
                <a:cs typeface="Times New Roman" panose="02020603050405020304" pitchFamily="18" charset="0"/>
              </a:rPr>
              <a:t>that at about 0°C it is almost checked.</a:t>
            </a:r>
          </a:p>
        </p:txBody>
      </p:sp>
    </p:spTree>
    <p:extLst>
      <p:ext uri="{BB962C8B-B14F-4D97-AF65-F5344CB8AC3E}">
        <p14:creationId xmlns:p14="http://schemas.microsoft.com/office/powerpoint/2010/main" val="2538459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0164" y="1359078"/>
            <a:ext cx="8135471" cy="3970318"/>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This is probably because at low </a:t>
            </a:r>
            <a:r>
              <a:rPr lang="en-US" sz="2800" b="1" dirty="0" smtClean="0">
                <a:latin typeface="Times New Roman" panose="02020603050405020304" pitchFamily="18" charset="0"/>
                <a:cs typeface="Times New Roman" panose="02020603050405020304" pitchFamily="18" charset="0"/>
              </a:rPr>
              <a:t>temperature-</a:t>
            </a:r>
          </a:p>
          <a:p>
            <a:endParaRPr lang="en-US" sz="2800" dirty="0">
              <a:latin typeface="Times New Roman" panose="02020603050405020304" pitchFamily="18" charset="0"/>
              <a:cs typeface="Times New Roman" panose="02020603050405020304" pitchFamily="18" charset="0"/>
            </a:endParaRPr>
          </a:p>
          <a:p>
            <a:pPr marL="571500" indent="-571500">
              <a:buAutoNum type="romanLcParenBoth"/>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viscosity of water and protoplasm is increased</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(ii) Permeability of cell membranes is decreased</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(iii) Metabolic activities of root cells are decreased, </a:t>
            </a:r>
            <a:r>
              <a:rPr lang="en-US" sz="2800" dirty="0" smtClean="0">
                <a:latin typeface="Times New Roman" panose="02020603050405020304" pitchFamily="18" charset="0"/>
                <a:cs typeface="Times New Roman" panose="02020603050405020304" pitchFamily="18" charset="0"/>
              </a:rPr>
              <a:t>and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(iv) Growth and elongation of roots are checked.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684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350179"/>
            <a:ext cx="5876364" cy="571444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966" y="350180"/>
            <a:ext cx="5970494" cy="5714444"/>
          </a:xfrm>
          <a:prstGeom prst="rect">
            <a:avLst/>
          </a:prstGeom>
        </p:spPr>
      </p:pic>
    </p:spTree>
    <p:extLst>
      <p:ext uri="{BB962C8B-B14F-4D97-AF65-F5344CB8AC3E}">
        <p14:creationId xmlns:p14="http://schemas.microsoft.com/office/powerpoint/2010/main" val="2674078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23" y="605118"/>
            <a:ext cx="11698941" cy="5693866"/>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8. 	These compartments are separated from each other by plasma membranes 	i.e., the </a:t>
            </a:r>
            <a:r>
              <a:rPr lang="en-US" sz="2800" dirty="0" err="1" smtClean="0">
                <a:latin typeface="Times New Roman" panose="02020603050405020304" pitchFamily="18" charset="0"/>
                <a:cs typeface="Times New Roman" panose="02020603050405020304" pitchFamily="18" charset="0"/>
              </a:rPr>
              <a:t>tonoplast</a:t>
            </a:r>
            <a:r>
              <a:rPr lang="en-US" sz="2800" dirty="0" smtClean="0">
                <a:latin typeface="Times New Roman" panose="02020603050405020304" pitchFamily="18" charset="0"/>
                <a:cs typeface="Times New Roman" panose="02020603050405020304" pitchFamily="18" charset="0"/>
              </a:rPr>
              <a:t> is found between the vacuole and the protoplasm, 	whereas plasma lemma is found between the protoplasm and the cell wall.</a:t>
            </a:r>
          </a:p>
          <a:p>
            <a:r>
              <a:rPr lang="en-US" sz="2800" dirty="0" smtClean="0">
                <a:latin typeface="Times New Roman" panose="02020603050405020304" pitchFamily="18" charset="0"/>
                <a:cs typeface="Times New Roman" panose="02020603050405020304" pitchFamily="18" charset="0"/>
              </a:rPr>
              <a:t>9. The protoplasm of one cell is connected to the other cell by </a:t>
            </a:r>
            <a:r>
              <a:rPr lang="en-US" sz="2800" dirty="0" err="1" smtClean="0">
                <a:latin typeface="Times New Roman" panose="02020603050405020304" pitchFamily="18" charset="0"/>
                <a:cs typeface="Times New Roman" panose="02020603050405020304" pitchFamily="18" charset="0"/>
              </a:rPr>
              <a:t>plasmodesmata</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The plasma membrane is selectively permeable in nature i.e. it permits 	some materials to pass through and not others.</a:t>
            </a:r>
          </a:p>
          <a:p>
            <a:r>
              <a:rPr lang="en-US" sz="2800" dirty="0" smtClean="0">
                <a:latin typeface="Times New Roman" panose="02020603050405020304" pitchFamily="18" charset="0"/>
                <a:cs typeface="Times New Roman" panose="02020603050405020304" pitchFamily="18" charset="0"/>
              </a:rPr>
              <a:t>10. The water is the most essential factor for the vital functioning of the plants.</a:t>
            </a:r>
          </a:p>
          <a:p>
            <a:r>
              <a:rPr lang="en-US" sz="2800" dirty="0" smtClean="0">
                <a:latin typeface="Times New Roman" panose="02020603050405020304" pitchFamily="18" charset="0"/>
                <a:cs typeface="Times New Roman" panose="02020603050405020304" pitchFamily="18" charset="0"/>
              </a:rPr>
              <a:t>	The plants fail to survive in its absence.</a:t>
            </a:r>
          </a:p>
          <a:p>
            <a:r>
              <a:rPr lang="en-US" sz="2800" dirty="0" smtClean="0">
                <a:latin typeface="Times New Roman" panose="02020603050405020304" pitchFamily="18" charset="0"/>
                <a:cs typeface="Times New Roman" panose="02020603050405020304" pitchFamily="18" charset="0"/>
              </a:rPr>
              <a:t>11. The plant cells become turgid by water and it gives temporary mechanical 	support to the young plants.</a:t>
            </a:r>
          </a:p>
          <a:p>
            <a:r>
              <a:rPr lang="en-US" sz="2800" dirty="0" smtClean="0">
                <a:latin typeface="Times New Roman" panose="02020603050405020304" pitchFamily="18" charset="0"/>
                <a:cs typeface="Times New Roman" panose="02020603050405020304" pitchFamily="18" charset="0"/>
              </a:rPr>
              <a:t>12. The small portion of water absorbed by water is retained in plant cells 	whereas most portion of water goes out of the surface of plants by a vital 	process termed as transpiration.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83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96468"/>
            <a:ext cx="11470342" cy="6986528"/>
          </a:xfrm>
          <a:prstGeom prst="rect">
            <a:avLst/>
          </a:prstGeom>
        </p:spPr>
        <p:txBody>
          <a:bodyPr wrap="square">
            <a:spAutoFit/>
          </a:bodyPr>
          <a:lstStyle/>
          <a:p>
            <a:r>
              <a:rPr lang="en-US" sz="2800" dirty="0" smtClean="0">
                <a:latin typeface="Arial Black" panose="020B0A04020102020204" pitchFamily="34" charset="0"/>
                <a:cs typeface="Times New Roman" panose="02020603050405020304" pitchFamily="18" charset="0"/>
              </a:rPr>
              <a:t>Water potential:</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The potential energy possessed by water is termed as water potential.</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The tendency of water to leave the system is referred to as water potential.</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The term is often used to explain the direction in which the flow of water will take place from one cell to another, or from one part of the plant to another.</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Water always flows from a region of higher water potential to the region of lower water potential.</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Osmotic movement of water involves the particular work done.</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The major driving factor behind this movement is the difference between free energies of water on two sides of the selectively permeable membrane.</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The free energy molecule for water is termed as water potential (</a:t>
            </a:r>
            <a:r>
              <a:rPr lang="en-US" sz="2800" dirty="0" err="1" smtClean="0">
                <a:latin typeface="Times New Roman" panose="02020603050405020304" pitchFamily="18" charset="0"/>
                <a:cs typeface="Times New Roman" panose="02020603050405020304" pitchFamily="18" charset="0"/>
              </a:rPr>
              <a:t>ψw</a:t>
            </a:r>
            <a:r>
              <a:rPr lang="en-US" sz="2800"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Water potential is measured in terms of pressure.</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The unit is Pascal, Pa.</a:t>
            </a:r>
          </a:p>
          <a:p>
            <a:pPr marL="514350" indent="-514350">
              <a:buFont typeface="+mj-lt"/>
              <a:buAutoNum type="arabicPeriod"/>
            </a:pPr>
            <a:r>
              <a:rPr lang="en-IN" sz="2800" dirty="0">
                <a:latin typeface="Times New Roman" panose="02020603050405020304" pitchFamily="18" charset="0"/>
                <a:cs typeface="Times New Roman" panose="02020603050405020304" pitchFamily="18" charset="0"/>
              </a:rPr>
              <a:t>The water potential of pure water is zero at atmospheric pressure.</a:t>
            </a: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08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495" y="302359"/>
            <a:ext cx="11819964" cy="6555641"/>
          </a:xfrm>
          <a:prstGeom prst="rect">
            <a:avLst/>
          </a:prstGeom>
        </p:spPr>
        <p:txBody>
          <a:bodyPr wrap="square">
            <a:spAutoFit/>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Hence, all the solutions at atmospheric pressure have lower water potential than water, that means they have a negative value.</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Water potential </a:t>
            </a:r>
            <a:r>
              <a:rPr lang="en-US" sz="2800" dirty="0" err="1" smtClean="0">
                <a:latin typeface="Times New Roman" panose="02020603050405020304" pitchFamily="18" charset="0"/>
                <a:cs typeface="Times New Roman" panose="02020603050405020304" pitchFamily="18" charset="0"/>
              </a:rPr>
              <a:t>ψw</a:t>
            </a:r>
            <a:r>
              <a:rPr lang="en-US" sz="2800" dirty="0" smtClean="0">
                <a:latin typeface="Times New Roman" panose="02020603050405020304" pitchFamily="18" charset="0"/>
                <a:cs typeface="Times New Roman" panose="02020603050405020304" pitchFamily="18" charset="0"/>
              </a:rPr>
              <a:t> is expressed as the difference between the potential of a solution in a given state and the potential of the same solution in a standard state.</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water potential is lowered by the addition of solutes.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Since the water potential of pure water is 0, all other water potential values will be negative.</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Hence, the movement of water occurs in osmotic or other systems from a region of higher water potential (i.e. less negative) to a region of lower water potential (i.e. more negative).</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Water potential of any solution is affected by three factors:</a:t>
            </a:r>
          </a:p>
          <a:p>
            <a:pPr lvl="3"/>
            <a:r>
              <a:rPr lang="en-US" sz="2800" dirty="0" smtClean="0">
                <a:latin typeface="Times New Roman" panose="02020603050405020304" pitchFamily="18" charset="0"/>
                <a:cs typeface="Times New Roman" panose="02020603050405020304" pitchFamily="18" charset="0"/>
              </a:rPr>
              <a:t>Concentration</a:t>
            </a:r>
          </a:p>
          <a:p>
            <a:pPr lvl="3"/>
            <a:r>
              <a:rPr lang="en-US" sz="2800" dirty="0" smtClean="0">
                <a:latin typeface="Times New Roman" panose="02020603050405020304" pitchFamily="18" charset="0"/>
                <a:cs typeface="Times New Roman" panose="02020603050405020304" pitchFamily="18" charset="0"/>
              </a:rPr>
              <a:t>Pressure</a:t>
            </a:r>
          </a:p>
          <a:p>
            <a:pPr lvl="3"/>
            <a:r>
              <a:rPr lang="en-US" sz="2800" dirty="0" smtClean="0">
                <a:latin typeface="Times New Roman" panose="02020603050405020304" pitchFamily="18" charset="0"/>
                <a:cs typeface="Times New Roman" panose="02020603050405020304" pitchFamily="18" charset="0"/>
              </a:rPr>
              <a:t>Gravity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58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287394"/>
            <a:ext cx="11443447" cy="6124754"/>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Water Potential can be represented by the equation as:</a:t>
            </a:r>
          </a:p>
          <a:p>
            <a:r>
              <a:rPr lang="en-US" sz="2800" b="1" dirty="0" err="1" smtClean="0">
                <a:latin typeface="Times New Roman" panose="02020603050405020304" pitchFamily="18" charset="0"/>
                <a:cs typeface="Times New Roman" panose="02020603050405020304" pitchFamily="18" charset="0"/>
              </a:rPr>
              <a:t>ψw</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ψs</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ψp</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ψg</a:t>
            </a:r>
            <a:endParaRPr lang="en-US" sz="2800" b="1"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b="1" dirty="0" err="1" smtClean="0">
                <a:latin typeface="Times New Roman" panose="02020603050405020304" pitchFamily="18" charset="0"/>
                <a:cs typeface="Times New Roman" panose="02020603050405020304" pitchFamily="18" charset="0"/>
              </a:rPr>
              <a:t>ψs</a:t>
            </a:r>
            <a:r>
              <a:rPr lang="en-US" sz="2800" dirty="0" smtClean="0">
                <a:latin typeface="Times New Roman" panose="02020603050405020304" pitchFamily="18" charset="0"/>
                <a:cs typeface="Times New Roman" panose="02020603050405020304" pitchFamily="18" charset="0"/>
              </a:rPr>
              <a:t> = effect of solutes (i.e. solute potential or osmotic potential). Solutes in a cell decrease the free energy of water, or the water potential.</a:t>
            </a:r>
          </a:p>
          <a:p>
            <a:r>
              <a:rPr lang="en-US" sz="2800" b="1" dirty="0" err="1" smtClean="0">
                <a:latin typeface="Times New Roman" panose="02020603050405020304" pitchFamily="18" charset="0"/>
                <a:cs typeface="Times New Roman" panose="02020603050405020304" pitchFamily="18" charset="0"/>
              </a:rPr>
              <a:t>ψp</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effect of pressure (i.e. pressure potential or hydrostatic pressure). The positive hydrostatic pressure is termed as turgor pressure.</a:t>
            </a:r>
          </a:p>
          <a:p>
            <a:endParaRPr lang="en-US" sz="2800" dirty="0" smtClean="0">
              <a:latin typeface="Times New Roman" panose="02020603050405020304" pitchFamily="18" charset="0"/>
              <a:cs typeface="Times New Roman" panose="02020603050405020304" pitchFamily="18" charset="0"/>
            </a:endParaRPr>
          </a:p>
          <a:p>
            <a:r>
              <a:rPr lang="en-US" sz="2800" b="1" dirty="0" err="1" smtClean="0">
                <a:latin typeface="Times New Roman" panose="02020603050405020304" pitchFamily="18" charset="0"/>
                <a:cs typeface="Times New Roman" panose="02020603050405020304" pitchFamily="18" charset="0"/>
              </a:rPr>
              <a:t>ψg</a:t>
            </a:r>
            <a:r>
              <a:rPr lang="en-US" sz="2800" dirty="0" smtClean="0">
                <a:latin typeface="Times New Roman" panose="02020603050405020304" pitchFamily="18" charset="0"/>
                <a:cs typeface="Times New Roman" panose="02020603050405020304" pitchFamily="18" charset="0"/>
              </a:rPr>
              <a:t>  = effect of gravity (i.e. gravity potential). This term refers to the effect of gravity on water potential. It relies on the height of the water. If the vertical height is less than five meters, the </a:t>
            </a:r>
            <a:r>
              <a:rPr lang="en-US" sz="2800" dirty="0" err="1" smtClean="0">
                <a:latin typeface="Times New Roman" panose="02020603050405020304" pitchFamily="18" charset="0"/>
                <a:cs typeface="Times New Roman" panose="02020603050405020304" pitchFamily="18" charset="0"/>
              </a:rPr>
              <a:t>ψg</a:t>
            </a:r>
            <a:r>
              <a:rPr lang="en-US" sz="2800" dirty="0" smtClean="0">
                <a:latin typeface="Times New Roman" panose="02020603050405020304" pitchFamily="18" charset="0"/>
                <a:cs typeface="Times New Roman" panose="02020603050405020304" pitchFamily="18" charset="0"/>
              </a:rPr>
              <a:t> is negligible.</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 case of plant cell, only </a:t>
            </a:r>
            <a:r>
              <a:rPr lang="en-US" sz="2800" dirty="0" err="1" smtClean="0">
                <a:latin typeface="Times New Roman" panose="02020603050405020304" pitchFamily="18" charset="0"/>
                <a:cs typeface="Times New Roman" panose="02020603050405020304" pitchFamily="18" charset="0"/>
              </a:rPr>
              <a:t>ψs</a:t>
            </a:r>
            <a:r>
              <a:rPr lang="en-US" sz="2800" dirty="0" smtClean="0">
                <a:latin typeface="Times New Roman" panose="02020603050405020304" pitchFamily="18" charset="0"/>
                <a:cs typeface="Times New Roman" panose="02020603050405020304" pitchFamily="18" charset="0"/>
              </a:rPr>
              <a:t> and </a:t>
            </a:r>
            <a:r>
              <a:rPr lang="en-US" sz="2800" dirty="0" err="1" smtClean="0">
                <a:latin typeface="Times New Roman" panose="02020603050405020304" pitchFamily="18" charset="0"/>
                <a:cs typeface="Times New Roman" panose="02020603050405020304" pitchFamily="18" charset="0"/>
              </a:rPr>
              <a:t>ψp</a:t>
            </a:r>
            <a:r>
              <a:rPr lang="en-US" sz="2800" dirty="0" smtClean="0">
                <a:latin typeface="Times New Roman" panose="02020603050405020304" pitchFamily="18" charset="0"/>
                <a:cs typeface="Times New Roman" panose="02020603050405020304" pitchFamily="18" charset="0"/>
              </a:rPr>
              <a:t> are essential and considered i.e., </a:t>
            </a:r>
            <a:r>
              <a:rPr lang="en-US" sz="2800" b="1" dirty="0" err="1" smtClean="0">
                <a:latin typeface="Times New Roman" panose="02020603050405020304" pitchFamily="18" charset="0"/>
                <a:cs typeface="Times New Roman" panose="02020603050405020304" pitchFamily="18" charset="0"/>
              </a:rPr>
              <a:t>ψw</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ψs</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ψp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39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8" y="275307"/>
            <a:ext cx="11389659" cy="6555641"/>
          </a:xfrm>
          <a:prstGeom prst="rect">
            <a:avLst/>
          </a:prstGeom>
        </p:spPr>
        <p:txBody>
          <a:bodyPr wrap="square">
            <a:spAutoFit/>
          </a:bodyPr>
          <a:lstStyle/>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According to the equation, when water moves into the cell from outside, the hydrostatic pressure, i.e. pressure potential (</a:t>
            </a:r>
            <a:r>
              <a:rPr lang="en-US" sz="2800" dirty="0" err="1" smtClean="0">
                <a:latin typeface="Times New Roman" panose="02020603050405020304" pitchFamily="18" charset="0"/>
                <a:cs typeface="Times New Roman" panose="02020603050405020304" pitchFamily="18" charset="0"/>
              </a:rPr>
              <a:t>ψp</a:t>
            </a:r>
            <a:r>
              <a:rPr lang="en-US" sz="2800" dirty="0" smtClean="0">
                <a:latin typeface="Times New Roman" panose="02020603050405020304" pitchFamily="18" charset="0"/>
                <a:cs typeface="Times New Roman" panose="02020603050405020304" pitchFamily="18" charset="0"/>
              </a:rPr>
              <a:t>) increases, that results in an increased water potential (</a:t>
            </a:r>
            <a:r>
              <a:rPr lang="en-US" sz="2800" dirty="0" err="1" smtClean="0">
                <a:latin typeface="Times New Roman" panose="02020603050405020304" pitchFamily="18" charset="0"/>
                <a:cs typeface="Times New Roman" panose="02020603050405020304" pitchFamily="18" charset="0"/>
              </a:rPr>
              <a:t>ψw</a:t>
            </a:r>
            <a:r>
              <a:rPr lang="en-US" sz="2800" dirty="0" smtClean="0">
                <a:latin typeface="Times New Roman" panose="02020603050405020304" pitchFamily="18" charset="0"/>
                <a:cs typeface="Times New Roman" panose="02020603050405020304" pitchFamily="18" charset="0"/>
              </a:rPr>
              <a:t>) of the cell, and the difference between the inside and outside </a:t>
            </a:r>
            <a:r>
              <a:rPr lang="en-US" sz="2800" dirty="0" err="1" smtClean="0">
                <a:latin typeface="Times New Roman" panose="02020603050405020304" pitchFamily="18" charset="0"/>
                <a:cs typeface="Times New Roman" panose="02020603050405020304" pitchFamily="18" charset="0"/>
              </a:rPr>
              <a:t>ψw</a:t>
            </a:r>
            <a:r>
              <a:rPr lang="en-US" sz="2800" dirty="0" smtClean="0">
                <a:latin typeface="Times New Roman" panose="02020603050405020304" pitchFamily="18" charset="0"/>
                <a:cs typeface="Times New Roman" panose="02020603050405020304" pitchFamily="18" charset="0"/>
              </a:rPr>
              <a:t> is decreased.</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On the other hand, the concentration of solute when increases in the cell, the solute potential (</a:t>
            </a:r>
            <a:r>
              <a:rPr lang="en-US" sz="2800" dirty="0" err="1" smtClean="0">
                <a:latin typeface="Times New Roman" panose="02020603050405020304" pitchFamily="18" charset="0"/>
                <a:cs typeface="Times New Roman" panose="02020603050405020304" pitchFamily="18" charset="0"/>
              </a:rPr>
              <a:t>ψs</a:t>
            </a:r>
            <a:r>
              <a:rPr lang="en-US" sz="2800" dirty="0" smtClean="0">
                <a:latin typeface="Times New Roman" panose="02020603050405020304" pitchFamily="18" charset="0"/>
                <a:cs typeface="Times New Roman" panose="02020603050405020304" pitchFamily="18" charset="0"/>
              </a:rPr>
              <a:t>) is lowered, and thus, water potential (</a:t>
            </a:r>
            <a:r>
              <a:rPr lang="en-US" sz="2800" dirty="0" err="1" smtClean="0">
                <a:latin typeface="Times New Roman" panose="02020603050405020304" pitchFamily="18" charset="0"/>
                <a:cs typeface="Times New Roman" panose="02020603050405020304" pitchFamily="18" charset="0"/>
              </a:rPr>
              <a:t>ψw</a:t>
            </a:r>
            <a:r>
              <a:rPr lang="en-US" sz="2800" dirty="0" smtClean="0">
                <a:latin typeface="Times New Roman" panose="02020603050405020304" pitchFamily="18" charset="0"/>
                <a:cs typeface="Times New Roman" panose="02020603050405020304" pitchFamily="18" charset="0"/>
              </a:rPr>
              <a:t>) is reduced.</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Thus, due to water potential gradient the water from outside flows inside the cell.</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The water moves out of the cell if a pressure is applied on the cell.</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The external pressure raises the water potential (</a:t>
            </a:r>
            <a:r>
              <a:rPr lang="en-US" sz="2800" dirty="0" err="1" smtClean="0">
                <a:latin typeface="Times New Roman" panose="02020603050405020304" pitchFamily="18" charset="0"/>
                <a:cs typeface="Times New Roman" panose="02020603050405020304" pitchFamily="18" charset="0"/>
              </a:rPr>
              <a:t>ψw</a:t>
            </a:r>
            <a:r>
              <a:rPr lang="en-US" sz="2800" dirty="0" smtClean="0">
                <a:latin typeface="Times New Roman" panose="02020603050405020304" pitchFamily="18" charset="0"/>
                <a:cs typeface="Times New Roman" panose="02020603050405020304" pitchFamily="18" charset="0"/>
              </a:rPr>
              <a:t> ) of the cell, and hence the difference in water potential inside and outside will be such that water will expel out.</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Hence, the two basic factors that affect the water potential are amount of solute and external pressure.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23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46" y="134141"/>
            <a:ext cx="11672047" cy="6555641"/>
          </a:xfrm>
          <a:prstGeom prst="rect">
            <a:avLst/>
          </a:prstGeom>
        </p:spPr>
        <p:txBody>
          <a:bodyPr wrap="square">
            <a:spAutoFit/>
          </a:bodyPr>
          <a:lstStyle/>
          <a:p>
            <a:pPr algn="just"/>
            <a:r>
              <a:rPr lang="en-US" sz="2800" dirty="0">
                <a:latin typeface="Arial Black" panose="020B0A04020102020204" pitchFamily="34" charset="0"/>
                <a:cs typeface="Times New Roman" panose="02020603050405020304" pitchFamily="18" charset="0"/>
              </a:rPr>
              <a:t>1. Diffusion: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diffusion is a passive movement of individual molecules in all directions from a region of higher concentration to a region of lower concentration.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flow of molecules is directly proportional to the difference in concentration.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Diffusion is more faster in gases than in liquids.</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case of diffusion, the movement is random and is independent of each other.</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occurs along concentration gradient and kinetic energy and converts solvent into solution.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imaginary potential of solute particles to diffuse from its higher concentration to lower concentration is termed as diffusion pressure (DP).</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Its value is always greater for a pure solvent than its solution.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If sugar solution is made in water, then diffusion pressure is lower than that of water</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708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2756</Words>
  <Application>Microsoft Office PowerPoint</Application>
  <PresentationFormat>Widescreen</PresentationFormat>
  <Paragraphs>202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Calibri Light</vt:lpstr>
      <vt:lpstr>Times New Roman</vt:lpstr>
      <vt:lpstr>Office Theme</vt:lpstr>
      <vt:lpstr>Plant physiology  and  Water relations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Absorption of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Habibur Rahman</cp:lastModifiedBy>
  <cp:revision>33</cp:revision>
  <dcterms:created xsi:type="dcterms:W3CDTF">2021-07-22T09:52:36Z</dcterms:created>
  <dcterms:modified xsi:type="dcterms:W3CDTF">2021-07-24T08:21:14Z</dcterms:modified>
</cp:coreProperties>
</file>