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2" r:id="rId4"/>
    <p:sldId id="274" r:id="rId5"/>
    <p:sldId id="260" r:id="rId6"/>
    <p:sldId id="268" r:id="rId7"/>
    <p:sldId id="261" r:id="rId8"/>
    <p:sldId id="269" r:id="rId9"/>
    <p:sldId id="262" r:id="rId10"/>
    <p:sldId id="266" r:id="rId11"/>
    <p:sldId id="270" r:id="rId12"/>
    <p:sldId id="267"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4D7B44-9653-467B-8F13-F8396226A57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1B5CA22-4D8E-44DC-B407-F7223EEEBC78}">
      <dgm:prSet/>
      <dgm:spPr/>
      <dgm:t>
        <a:bodyPr/>
        <a:lstStyle/>
        <a:p>
          <a:r>
            <a:rPr lang="en-US"/>
            <a:t>Vegetative Structure:</a:t>
          </a:r>
        </a:p>
      </dgm:t>
    </dgm:pt>
    <dgm:pt modelId="{F9C736BB-1600-4A8A-918F-1259618042CD}" type="parTrans" cxnId="{0410153B-0201-4D15-BEB1-4020560DAC6F}">
      <dgm:prSet/>
      <dgm:spPr/>
      <dgm:t>
        <a:bodyPr/>
        <a:lstStyle/>
        <a:p>
          <a:endParaRPr lang="en-US"/>
        </a:p>
      </dgm:t>
    </dgm:pt>
    <dgm:pt modelId="{D1210014-EAF4-4B72-B61E-8C213C12B3F3}" type="sibTrans" cxnId="{0410153B-0201-4D15-BEB1-4020560DAC6F}">
      <dgm:prSet/>
      <dgm:spPr/>
      <dgm:t>
        <a:bodyPr/>
        <a:lstStyle/>
        <a:p>
          <a:endParaRPr lang="en-US"/>
        </a:p>
      </dgm:t>
    </dgm:pt>
    <dgm:pt modelId="{A27A1853-A936-4443-BD16-09C9060E1673}">
      <dgm:prSet/>
      <dgm:spPr/>
      <dgm:t>
        <a:bodyPr/>
        <a:lstStyle/>
        <a:p>
          <a:r>
            <a:rPr lang="en-US" b="0" i="0" dirty="0"/>
            <a:t>The fungus is Unicellular.</a:t>
          </a:r>
          <a:endParaRPr lang="en-US" dirty="0"/>
        </a:p>
      </dgm:t>
    </dgm:pt>
    <dgm:pt modelId="{EF44F5BE-0584-4DF4-926B-4A1DE0789351}" type="parTrans" cxnId="{34D632F1-000C-4228-A92B-E903379C1E28}">
      <dgm:prSet/>
      <dgm:spPr/>
      <dgm:t>
        <a:bodyPr/>
        <a:lstStyle/>
        <a:p>
          <a:endParaRPr lang="en-US"/>
        </a:p>
      </dgm:t>
    </dgm:pt>
    <dgm:pt modelId="{CABFE783-B7AB-49B4-88A9-E525F69F5201}" type="sibTrans" cxnId="{34D632F1-000C-4228-A92B-E903379C1E28}">
      <dgm:prSet/>
      <dgm:spPr/>
      <dgm:t>
        <a:bodyPr/>
        <a:lstStyle/>
        <a:p>
          <a:endParaRPr lang="en-US"/>
        </a:p>
      </dgm:t>
    </dgm:pt>
    <dgm:pt modelId="{4EEFE87A-8CA3-4BF4-A04D-D377C2619333}">
      <dgm:prSet/>
      <dgm:spPr/>
      <dgm:t>
        <a:bodyPr/>
        <a:lstStyle/>
        <a:p>
          <a:r>
            <a:rPr lang="en-US" b="0" i="0" dirty="0"/>
            <a:t>The thallus is endobiotic and holocarpic.</a:t>
          </a:r>
          <a:endParaRPr lang="en-US" dirty="0"/>
        </a:p>
      </dgm:t>
    </dgm:pt>
    <dgm:pt modelId="{80855978-475C-4FCA-A222-EEA6D28CC93A}" type="parTrans" cxnId="{9D37585F-E379-4328-8B6F-37E3D9EFBC07}">
      <dgm:prSet/>
      <dgm:spPr/>
      <dgm:t>
        <a:bodyPr/>
        <a:lstStyle/>
        <a:p>
          <a:endParaRPr lang="en-US"/>
        </a:p>
      </dgm:t>
    </dgm:pt>
    <dgm:pt modelId="{6222AB74-76BB-4282-82B4-0C393C46C918}" type="sibTrans" cxnId="{9D37585F-E379-4328-8B6F-37E3D9EFBC07}">
      <dgm:prSet/>
      <dgm:spPr/>
      <dgm:t>
        <a:bodyPr/>
        <a:lstStyle/>
        <a:p>
          <a:endParaRPr lang="en-US"/>
        </a:p>
      </dgm:t>
    </dgm:pt>
    <dgm:pt modelId="{D533E956-727A-4F32-80EE-14FB6A4433FE}">
      <dgm:prSet/>
      <dgm:spPr/>
      <dgm:t>
        <a:bodyPr/>
        <a:lstStyle/>
        <a:p>
          <a:r>
            <a:rPr lang="en-US" b="0" i="0" dirty="0"/>
            <a:t>Monocentric thallus body.</a:t>
          </a:r>
          <a:endParaRPr lang="en-US" dirty="0"/>
        </a:p>
      </dgm:t>
    </dgm:pt>
    <dgm:pt modelId="{9C9031B9-5EB5-44FF-9673-0B19D791BF82}" type="parTrans" cxnId="{E71DE42F-7A75-4D1D-9B85-C36FCCE90D78}">
      <dgm:prSet/>
      <dgm:spPr/>
      <dgm:t>
        <a:bodyPr/>
        <a:lstStyle/>
        <a:p>
          <a:endParaRPr lang="en-US"/>
        </a:p>
      </dgm:t>
    </dgm:pt>
    <dgm:pt modelId="{1C5BFAC1-DC3E-4BF9-8CE7-5EBB9F1923F0}" type="sibTrans" cxnId="{E71DE42F-7A75-4D1D-9B85-C36FCCE90D78}">
      <dgm:prSet/>
      <dgm:spPr/>
      <dgm:t>
        <a:bodyPr/>
        <a:lstStyle/>
        <a:p>
          <a:endParaRPr lang="en-US"/>
        </a:p>
      </dgm:t>
    </dgm:pt>
    <dgm:pt modelId="{E5D02E3F-B10B-4E10-8595-546AEE00D8E1}" type="pres">
      <dgm:prSet presAssocID="{FB4D7B44-9653-467B-8F13-F8396226A57C}" presName="vert0" presStyleCnt="0">
        <dgm:presLayoutVars>
          <dgm:dir/>
          <dgm:animOne val="branch"/>
          <dgm:animLvl val="lvl"/>
        </dgm:presLayoutVars>
      </dgm:prSet>
      <dgm:spPr/>
    </dgm:pt>
    <dgm:pt modelId="{1DC43BDA-FCE3-457C-85B4-F79A6D5CA4D2}" type="pres">
      <dgm:prSet presAssocID="{71B5CA22-4D8E-44DC-B407-F7223EEEBC78}" presName="thickLine" presStyleLbl="alignNode1" presStyleIdx="0" presStyleCnt="4"/>
      <dgm:spPr/>
    </dgm:pt>
    <dgm:pt modelId="{9EFC1FD4-8DFA-4F3B-9B22-B90D5EF673B1}" type="pres">
      <dgm:prSet presAssocID="{71B5CA22-4D8E-44DC-B407-F7223EEEBC78}" presName="horz1" presStyleCnt="0"/>
      <dgm:spPr/>
    </dgm:pt>
    <dgm:pt modelId="{C0A0C02D-0F50-462C-A343-008F43F06A81}" type="pres">
      <dgm:prSet presAssocID="{71B5CA22-4D8E-44DC-B407-F7223EEEBC78}" presName="tx1" presStyleLbl="revTx" presStyleIdx="0" presStyleCnt="4"/>
      <dgm:spPr/>
    </dgm:pt>
    <dgm:pt modelId="{E640580E-1473-41FE-815A-45F5461D1DAA}" type="pres">
      <dgm:prSet presAssocID="{71B5CA22-4D8E-44DC-B407-F7223EEEBC78}" presName="vert1" presStyleCnt="0"/>
      <dgm:spPr/>
    </dgm:pt>
    <dgm:pt modelId="{F8453E76-09DC-41FA-A4F0-71A60E94CFAA}" type="pres">
      <dgm:prSet presAssocID="{A27A1853-A936-4443-BD16-09C9060E1673}" presName="thickLine" presStyleLbl="alignNode1" presStyleIdx="1" presStyleCnt="4"/>
      <dgm:spPr/>
    </dgm:pt>
    <dgm:pt modelId="{EE8D596C-3E78-4B65-B422-32AAB38CDDD0}" type="pres">
      <dgm:prSet presAssocID="{A27A1853-A936-4443-BD16-09C9060E1673}" presName="horz1" presStyleCnt="0"/>
      <dgm:spPr/>
    </dgm:pt>
    <dgm:pt modelId="{AEC466A8-5CEA-424B-BAEB-A960658A5B1B}" type="pres">
      <dgm:prSet presAssocID="{A27A1853-A936-4443-BD16-09C9060E1673}" presName="tx1" presStyleLbl="revTx" presStyleIdx="1" presStyleCnt="4"/>
      <dgm:spPr/>
    </dgm:pt>
    <dgm:pt modelId="{26867C04-8E43-4E14-94B7-5B6AFE6D41CE}" type="pres">
      <dgm:prSet presAssocID="{A27A1853-A936-4443-BD16-09C9060E1673}" presName="vert1" presStyleCnt="0"/>
      <dgm:spPr/>
    </dgm:pt>
    <dgm:pt modelId="{67F1FCFD-754C-43CF-B16A-3A829C20D677}" type="pres">
      <dgm:prSet presAssocID="{4EEFE87A-8CA3-4BF4-A04D-D377C2619333}" presName="thickLine" presStyleLbl="alignNode1" presStyleIdx="2" presStyleCnt="4"/>
      <dgm:spPr/>
    </dgm:pt>
    <dgm:pt modelId="{901BAF78-C279-4867-BC9B-A69142175348}" type="pres">
      <dgm:prSet presAssocID="{4EEFE87A-8CA3-4BF4-A04D-D377C2619333}" presName="horz1" presStyleCnt="0"/>
      <dgm:spPr/>
    </dgm:pt>
    <dgm:pt modelId="{61EBF317-D682-49ED-9A85-458282A8FEF0}" type="pres">
      <dgm:prSet presAssocID="{4EEFE87A-8CA3-4BF4-A04D-D377C2619333}" presName="tx1" presStyleLbl="revTx" presStyleIdx="2" presStyleCnt="4"/>
      <dgm:spPr/>
    </dgm:pt>
    <dgm:pt modelId="{DEDE99D4-88CA-451B-BDF9-AC38EE76F52C}" type="pres">
      <dgm:prSet presAssocID="{4EEFE87A-8CA3-4BF4-A04D-D377C2619333}" presName="vert1" presStyleCnt="0"/>
      <dgm:spPr/>
    </dgm:pt>
    <dgm:pt modelId="{D6E8DD0C-76B4-4666-AA69-7C226653C2FA}" type="pres">
      <dgm:prSet presAssocID="{D533E956-727A-4F32-80EE-14FB6A4433FE}" presName="thickLine" presStyleLbl="alignNode1" presStyleIdx="3" presStyleCnt="4"/>
      <dgm:spPr/>
    </dgm:pt>
    <dgm:pt modelId="{6520C267-0204-4328-8C40-B17B12D88CAF}" type="pres">
      <dgm:prSet presAssocID="{D533E956-727A-4F32-80EE-14FB6A4433FE}" presName="horz1" presStyleCnt="0"/>
      <dgm:spPr/>
    </dgm:pt>
    <dgm:pt modelId="{03B14FBF-1AAD-4F96-8386-DE98518A3D2E}" type="pres">
      <dgm:prSet presAssocID="{D533E956-727A-4F32-80EE-14FB6A4433FE}" presName="tx1" presStyleLbl="revTx" presStyleIdx="3" presStyleCnt="4"/>
      <dgm:spPr/>
    </dgm:pt>
    <dgm:pt modelId="{4827EC68-3551-4FBE-AEFF-504E8E30F03A}" type="pres">
      <dgm:prSet presAssocID="{D533E956-727A-4F32-80EE-14FB6A4433FE}" presName="vert1" presStyleCnt="0"/>
      <dgm:spPr/>
    </dgm:pt>
  </dgm:ptLst>
  <dgm:cxnLst>
    <dgm:cxn modelId="{DD393109-AFD0-4A29-876A-6AECFFFA5635}" type="presOf" srcId="{4EEFE87A-8CA3-4BF4-A04D-D377C2619333}" destId="{61EBF317-D682-49ED-9A85-458282A8FEF0}" srcOrd="0" destOrd="0" presId="urn:microsoft.com/office/officeart/2008/layout/LinedList"/>
    <dgm:cxn modelId="{41EAF21A-671D-4BAC-86AF-B5610351D074}" type="presOf" srcId="{D533E956-727A-4F32-80EE-14FB6A4433FE}" destId="{03B14FBF-1AAD-4F96-8386-DE98518A3D2E}" srcOrd="0" destOrd="0" presId="urn:microsoft.com/office/officeart/2008/layout/LinedList"/>
    <dgm:cxn modelId="{E71DE42F-7A75-4D1D-9B85-C36FCCE90D78}" srcId="{FB4D7B44-9653-467B-8F13-F8396226A57C}" destId="{D533E956-727A-4F32-80EE-14FB6A4433FE}" srcOrd="3" destOrd="0" parTransId="{9C9031B9-5EB5-44FF-9673-0B19D791BF82}" sibTransId="{1C5BFAC1-DC3E-4BF9-8CE7-5EBB9F1923F0}"/>
    <dgm:cxn modelId="{0410153B-0201-4D15-BEB1-4020560DAC6F}" srcId="{FB4D7B44-9653-467B-8F13-F8396226A57C}" destId="{71B5CA22-4D8E-44DC-B407-F7223EEEBC78}" srcOrd="0" destOrd="0" parTransId="{F9C736BB-1600-4A8A-918F-1259618042CD}" sibTransId="{D1210014-EAF4-4B72-B61E-8C213C12B3F3}"/>
    <dgm:cxn modelId="{9D37585F-E379-4328-8B6F-37E3D9EFBC07}" srcId="{FB4D7B44-9653-467B-8F13-F8396226A57C}" destId="{4EEFE87A-8CA3-4BF4-A04D-D377C2619333}" srcOrd="2" destOrd="0" parTransId="{80855978-475C-4FCA-A222-EEA6D28CC93A}" sibTransId="{6222AB74-76BB-4282-82B4-0C393C46C918}"/>
    <dgm:cxn modelId="{88FFC080-1A06-4C2E-93B1-66DA178BD949}" type="presOf" srcId="{FB4D7B44-9653-467B-8F13-F8396226A57C}" destId="{E5D02E3F-B10B-4E10-8595-546AEE00D8E1}" srcOrd="0" destOrd="0" presId="urn:microsoft.com/office/officeart/2008/layout/LinedList"/>
    <dgm:cxn modelId="{3C122D9E-C612-41EB-B133-37A01BE3FB92}" type="presOf" srcId="{71B5CA22-4D8E-44DC-B407-F7223EEEBC78}" destId="{C0A0C02D-0F50-462C-A343-008F43F06A81}" srcOrd="0" destOrd="0" presId="urn:microsoft.com/office/officeart/2008/layout/LinedList"/>
    <dgm:cxn modelId="{F54598BF-B64C-4EFB-B1AC-8C1ECFEC63F4}" type="presOf" srcId="{A27A1853-A936-4443-BD16-09C9060E1673}" destId="{AEC466A8-5CEA-424B-BAEB-A960658A5B1B}" srcOrd="0" destOrd="0" presId="urn:microsoft.com/office/officeart/2008/layout/LinedList"/>
    <dgm:cxn modelId="{34D632F1-000C-4228-A92B-E903379C1E28}" srcId="{FB4D7B44-9653-467B-8F13-F8396226A57C}" destId="{A27A1853-A936-4443-BD16-09C9060E1673}" srcOrd="1" destOrd="0" parTransId="{EF44F5BE-0584-4DF4-926B-4A1DE0789351}" sibTransId="{CABFE783-B7AB-49B4-88A9-E525F69F5201}"/>
    <dgm:cxn modelId="{EFA02741-46FC-4E07-B5E3-70CB886CF026}" type="presParOf" srcId="{E5D02E3F-B10B-4E10-8595-546AEE00D8E1}" destId="{1DC43BDA-FCE3-457C-85B4-F79A6D5CA4D2}" srcOrd="0" destOrd="0" presId="urn:microsoft.com/office/officeart/2008/layout/LinedList"/>
    <dgm:cxn modelId="{9349E868-9A25-4CA2-83AC-81A4FDEC1658}" type="presParOf" srcId="{E5D02E3F-B10B-4E10-8595-546AEE00D8E1}" destId="{9EFC1FD4-8DFA-4F3B-9B22-B90D5EF673B1}" srcOrd="1" destOrd="0" presId="urn:microsoft.com/office/officeart/2008/layout/LinedList"/>
    <dgm:cxn modelId="{F2CB3D35-2AB9-43E1-A8D6-FAAD8B773223}" type="presParOf" srcId="{9EFC1FD4-8DFA-4F3B-9B22-B90D5EF673B1}" destId="{C0A0C02D-0F50-462C-A343-008F43F06A81}" srcOrd="0" destOrd="0" presId="urn:microsoft.com/office/officeart/2008/layout/LinedList"/>
    <dgm:cxn modelId="{4154DFC2-4258-4D23-991F-40090E9056FA}" type="presParOf" srcId="{9EFC1FD4-8DFA-4F3B-9B22-B90D5EF673B1}" destId="{E640580E-1473-41FE-815A-45F5461D1DAA}" srcOrd="1" destOrd="0" presId="urn:microsoft.com/office/officeart/2008/layout/LinedList"/>
    <dgm:cxn modelId="{DEBF7018-0F82-4612-9955-715BA30B4538}" type="presParOf" srcId="{E5D02E3F-B10B-4E10-8595-546AEE00D8E1}" destId="{F8453E76-09DC-41FA-A4F0-71A60E94CFAA}" srcOrd="2" destOrd="0" presId="urn:microsoft.com/office/officeart/2008/layout/LinedList"/>
    <dgm:cxn modelId="{7D6FC270-CDCF-4B0F-BF1E-1A293F399B4B}" type="presParOf" srcId="{E5D02E3F-B10B-4E10-8595-546AEE00D8E1}" destId="{EE8D596C-3E78-4B65-B422-32AAB38CDDD0}" srcOrd="3" destOrd="0" presId="urn:microsoft.com/office/officeart/2008/layout/LinedList"/>
    <dgm:cxn modelId="{66636275-55EF-4D9B-918B-FF0232640775}" type="presParOf" srcId="{EE8D596C-3E78-4B65-B422-32AAB38CDDD0}" destId="{AEC466A8-5CEA-424B-BAEB-A960658A5B1B}" srcOrd="0" destOrd="0" presId="urn:microsoft.com/office/officeart/2008/layout/LinedList"/>
    <dgm:cxn modelId="{D8EB3A96-335A-4980-99AC-ADB9F1029C09}" type="presParOf" srcId="{EE8D596C-3E78-4B65-B422-32AAB38CDDD0}" destId="{26867C04-8E43-4E14-94B7-5B6AFE6D41CE}" srcOrd="1" destOrd="0" presId="urn:microsoft.com/office/officeart/2008/layout/LinedList"/>
    <dgm:cxn modelId="{2D9AB6C1-227A-4949-8F68-A27A54B7281E}" type="presParOf" srcId="{E5D02E3F-B10B-4E10-8595-546AEE00D8E1}" destId="{67F1FCFD-754C-43CF-B16A-3A829C20D677}" srcOrd="4" destOrd="0" presId="urn:microsoft.com/office/officeart/2008/layout/LinedList"/>
    <dgm:cxn modelId="{6859CA2B-AAEC-465C-BD60-854786472441}" type="presParOf" srcId="{E5D02E3F-B10B-4E10-8595-546AEE00D8E1}" destId="{901BAF78-C279-4867-BC9B-A69142175348}" srcOrd="5" destOrd="0" presId="urn:microsoft.com/office/officeart/2008/layout/LinedList"/>
    <dgm:cxn modelId="{7BF7D08F-2238-410E-B7C8-F45B49BA9028}" type="presParOf" srcId="{901BAF78-C279-4867-BC9B-A69142175348}" destId="{61EBF317-D682-49ED-9A85-458282A8FEF0}" srcOrd="0" destOrd="0" presId="urn:microsoft.com/office/officeart/2008/layout/LinedList"/>
    <dgm:cxn modelId="{E44179C0-C008-4614-8F7E-AFC00A293B0A}" type="presParOf" srcId="{901BAF78-C279-4867-BC9B-A69142175348}" destId="{DEDE99D4-88CA-451B-BDF9-AC38EE76F52C}" srcOrd="1" destOrd="0" presId="urn:microsoft.com/office/officeart/2008/layout/LinedList"/>
    <dgm:cxn modelId="{FCC2E460-B787-49A2-828B-E02C6B52C79C}" type="presParOf" srcId="{E5D02E3F-B10B-4E10-8595-546AEE00D8E1}" destId="{D6E8DD0C-76B4-4666-AA69-7C226653C2FA}" srcOrd="6" destOrd="0" presId="urn:microsoft.com/office/officeart/2008/layout/LinedList"/>
    <dgm:cxn modelId="{EEB76C02-342E-47AE-8BB4-F3E07FE2BA0F}" type="presParOf" srcId="{E5D02E3F-B10B-4E10-8595-546AEE00D8E1}" destId="{6520C267-0204-4328-8C40-B17B12D88CAF}" srcOrd="7" destOrd="0" presId="urn:microsoft.com/office/officeart/2008/layout/LinedList"/>
    <dgm:cxn modelId="{EA22E538-B5D4-4783-9E24-D0AE866A70EA}" type="presParOf" srcId="{6520C267-0204-4328-8C40-B17B12D88CAF}" destId="{03B14FBF-1AAD-4F96-8386-DE98518A3D2E}" srcOrd="0" destOrd="0" presId="urn:microsoft.com/office/officeart/2008/layout/LinedList"/>
    <dgm:cxn modelId="{E9235894-79A9-4DAA-8134-F36B1CB6FDD7}" type="presParOf" srcId="{6520C267-0204-4328-8C40-B17B12D88CAF}" destId="{4827EC68-3551-4FBE-AEFF-504E8E30F03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4B45A3-A461-4A99-8912-B86D5F46E85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4E4B3D2-0613-485D-A0A4-E662618260E7}">
      <dgm:prSet/>
      <dgm:spPr/>
      <dgm:t>
        <a:bodyPr/>
        <a:lstStyle/>
        <a:p>
          <a:r>
            <a:rPr lang="en-US"/>
            <a:t>Germination of prosorus:</a:t>
          </a:r>
        </a:p>
      </dgm:t>
    </dgm:pt>
    <dgm:pt modelId="{84614580-7621-4AFE-BDEA-90B34E3792CA}" type="parTrans" cxnId="{D51CBB4D-3310-4D9B-AA49-4B1AC2608C56}">
      <dgm:prSet/>
      <dgm:spPr/>
      <dgm:t>
        <a:bodyPr/>
        <a:lstStyle/>
        <a:p>
          <a:endParaRPr lang="en-US"/>
        </a:p>
      </dgm:t>
    </dgm:pt>
    <dgm:pt modelId="{ECE1A9D4-110E-4363-8A7B-F7D45BC23B36}" type="sibTrans" cxnId="{D51CBB4D-3310-4D9B-AA49-4B1AC2608C56}">
      <dgm:prSet/>
      <dgm:spPr/>
      <dgm:t>
        <a:bodyPr/>
        <a:lstStyle/>
        <a:p>
          <a:endParaRPr lang="en-US"/>
        </a:p>
      </dgm:t>
    </dgm:pt>
    <dgm:pt modelId="{EB147DA9-8AE7-4533-B29F-79BF7EB4D250}">
      <dgm:prSet/>
      <dgm:spPr/>
      <dgm:t>
        <a:bodyPr/>
        <a:lstStyle/>
        <a:p>
          <a:pPr algn="just"/>
          <a:r>
            <a:rPr lang="en-US" dirty="0"/>
            <a:t>The mature </a:t>
          </a:r>
          <a:r>
            <a:rPr lang="en-US" dirty="0" err="1"/>
            <a:t>prosorus</a:t>
          </a:r>
          <a:r>
            <a:rPr lang="en-US" dirty="0"/>
            <a:t> starts germinating within the dead host cells. Its nucleus undergoes repeated mitotic divisions to form as much as 32 nuclei. At this stage the entire multinucleate </a:t>
          </a:r>
          <a:r>
            <a:rPr lang="en-US" dirty="0" err="1"/>
            <a:t>prosorus</a:t>
          </a:r>
          <a:r>
            <a:rPr lang="en-US" dirty="0"/>
            <a:t> gets divided into 4-9 multinucleate chambers with the help of thin hyaline walls. The nuclei in all these multinucleate chambers keep on dividing repeatedly to form as many as 200-300 nuclei. Each of such multinucleate chamber represents a sporangium. The group of sporangia is called a sorus. </a:t>
          </a:r>
        </a:p>
      </dgm:t>
    </dgm:pt>
    <dgm:pt modelId="{7C10E1C4-87E2-4B00-8D7B-BEE04F446F17}" type="parTrans" cxnId="{CAD8D2EB-369F-4BD8-873A-61BD75D883B7}">
      <dgm:prSet/>
      <dgm:spPr/>
      <dgm:t>
        <a:bodyPr/>
        <a:lstStyle/>
        <a:p>
          <a:endParaRPr lang="en-US"/>
        </a:p>
      </dgm:t>
    </dgm:pt>
    <dgm:pt modelId="{3A921F9D-5589-483F-8A54-7AD01EF00038}" type="sibTrans" cxnId="{CAD8D2EB-369F-4BD8-873A-61BD75D883B7}">
      <dgm:prSet/>
      <dgm:spPr/>
      <dgm:t>
        <a:bodyPr/>
        <a:lstStyle/>
        <a:p>
          <a:endParaRPr lang="en-US"/>
        </a:p>
      </dgm:t>
    </dgm:pt>
    <dgm:pt modelId="{CDFBC407-9CA2-434D-9120-6185F5EA01AE}">
      <dgm:prSet/>
      <dgm:spPr/>
      <dgm:t>
        <a:bodyPr/>
        <a:lstStyle/>
        <a:p>
          <a:r>
            <a:rPr lang="en-US" dirty="0">
              <a:solidFill>
                <a:srgbClr val="C00000"/>
              </a:solidFill>
              <a:highlight>
                <a:srgbClr val="00FFFF"/>
              </a:highlight>
            </a:rPr>
            <a:t>Division of nucleus→ formation of 32 daughter nuclei→ cleavage of </a:t>
          </a:r>
          <a:r>
            <a:rPr lang="en-US" dirty="0" err="1">
              <a:solidFill>
                <a:srgbClr val="C00000"/>
              </a:solidFill>
              <a:highlight>
                <a:srgbClr val="00FFFF"/>
              </a:highlight>
            </a:rPr>
            <a:t>prosorus</a:t>
          </a:r>
          <a:r>
            <a:rPr lang="en-US" dirty="0">
              <a:solidFill>
                <a:srgbClr val="C00000"/>
              </a:solidFill>
              <a:highlight>
                <a:srgbClr val="00FFFF"/>
              </a:highlight>
            </a:rPr>
            <a:t> into 4-9 chambers → nuclei of each chamber divided to form 200-300 nuclei→ each chamber is termed as sporangium.</a:t>
          </a:r>
        </a:p>
      </dgm:t>
    </dgm:pt>
    <dgm:pt modelId="{6483BE38-0575-487B-BFEF-5592F61BAF13}" type="parTrans" cxnId="{CFC45197-91BF-48B2-95B8-BB9377A53456}">
      <dgm:prSet/>
      <dgm:spPr/>
      <dgm:t>
        <a:bodyPr/>
        <a:lstStyle/>
        <a:p>
          <a:endParaRPr lang="en-US"/>
        </a:p>
      </dgm:t>
    </dgm:pt>
    <dgm:pt modelId="{C4FC01D1-2497-4B46-893B-159D6F629CB0}" type="sibTrans" cxnId="{CFC45197-91BF-48B2-95B8-BB9377A53456}">
      <dgm:prSet/>
      <dgm:spPr/>
      <dgm:t>
        <a:bodyPr/>
        <a:lstStyle/>
        <a:p>
          <a:endParaRPr lang="en-US"/>
        </a:p>
      </dgm:t>
    </dgm:pt>
    <dgm:pt modelId="{922DFF6E-D84E-4ABE-8391-88D1C7343727}" type="pres">
      <dgm:prSet presAssocID="{4D4B45A3-A461-4A99-8912-B86D5F46E85D}" presName="vert0" presStyleCnt="0">
        <dgm:presLayoutVars>
          <dgm:dir/>
          <dgm:animOne val="branch"/>
          <dgm:animLvl val="lvl"/>
        </dgm:presLayoutVars>
      </dgm:prSet>
      <dgm:spPr/>
    </dgm:pt>
    <dgm:pt modelId="{878D08D3-8E0E-4A08-8222-ACE7F6CF352D}" type="pres">
      <dgm:prSet presAssocID="{A4E4B3D2-0613-485D-A0A4-E662618260E7}" presName="thickLine" presStyleLbl="alignNode1" presStyleIdx="0" presStyleCnt="3"/>
      <dgm:spPr/>
    </dgm:pt>
    <dgm:pt modelId="{B6ABCBF6-8A9A-4E8B-BC44-474A83FBFEAE}" type="pres">
      <dgm:prSet presAssocID="{A4E4B3D2-0613-485D-A0A4-E662618260E7}" presName="horz1" presStyleCnt="0"/>
      <dgm:spPr/>
    </dgm:pt>
    <dgm:pt modelId="{107A9A37-C279-4088-9E51-B932B04EC2B7}" type="pres">
      <dgm:prSet presAssocID="{A4E4B3D2-0613-485D-A0A4-E662618260E7}" presName="tx1" presStyleLbl="revTx" presStyleIdx="0" presStyleCnt="3" custScaleY="34389" custLinFactNeighborX="-725" custLinFactNeighborY="-30216"/>
      <dgm:spPr/>
    </dgm:pt>
    <dgm:pt modelId="{456A407C-081A-4757-8B06-23BE555E7B72}" type="pres">
      <dgm:prSet presAssocID="{A4E4B3D2-0613-485D-A0A4-E662618260E7}" presName="vert1" presStyleCnt="0"/>
      <dgm:spPr/>
    </dgm:pt>
    <dgm:pt modelId="{DB68FE5B-6792-459A-8B2B-962B31164172}" type="pres">
      <dgm:prSet presAssocID="{EB147DA9-8AE7-4533-B29F-79BF7EB4D250}" presName="thickLine" presStyleLbl="alignNode1" presStyleIdx="1" presStyleCnt="3"/>
      <dgm:spPr/>
    </dgm:pt>
    <dgm:pt modelId="{2C6E59EC-8839-4C43-9E88-D3705DEC6007}" type="pres">
      <dgm:prSet presAssocID="{EB147DA9-8AE7-4533-B29F-79BF7EB4D250}" presName="horz1" presStyleCnt="0"/>
      <dgm:spPr/>
    </dgm:pt>
    <dgm:pt modelId="{F6856523-B762-440D-A273-303606DC8AFB}" type="pres">
      <dgm:prSet presAssocID="{EB147DA9-8AE7-4533-B29F-79BF7EB4D250}" presName="tx1" presStyleLbl="revTx" presStyleIdx="1" presStyleCnt="3"/>
      <dgm:spPr/>
    </dgm:pt>
    <dgm:pt modelId="{708F1E1A-6B6E-4A8D-9CCD-6A3E1F1A0213}" type="pres">
      <dgm:prSet presAssocID="{EB147DA9-8AE7-4533-B29F-79BF7EB4D250}" presName="vert1" presStyleCnt="0"/>
      <dgm:spPr/>
    </dgm:pt>
    <dgm:pt modelId="{7DDAD811-2DB1-4FF5-A3D6-4DDA2AD19D42}" type="pres">
      <dgm:prSet presAssocID="{CDFBC407-9CA2-434D-9120-6185F5EA01AE}" presName="thickLine" presStyleLbl="alignNode1" presStyleIdx="2" presStyleCnt="3"/>
      <dgm:spPr/>
    </dgm:pt>
    <dgm:pt modelId="{3DAF40E0-7DF0-46CD-9C1C-E65F7EE07406}" type="pres">
      <dgm:prSet presAssocID="{CDFBC407-9CA2-434D-9120-6185F5EA01AE}" presName="horz1" presStyleCnt="0"/>
      <dgm:spPr/>
    </dgm:pt>
    <dgm:pt modelId="{22640AEF-8E23-46D4-A992-D41E2FB262D6}" type="pres">
      <dgm:prSet presAssocID="{CDFBC407-9CA2-434D-9120-6185F5EA01AE}" presName="tx1" presStyleLbl="revTx" presStyleIdx="2" presStyleCnt="3"/>
      <dgm:spPr/>
    </dgm:pt>
    <dgm:pt modelId="{34ECE7CC-3DC7-4CC1-B6FA-C87384104A87}" type="pres">
      <dgm:prSet presAssocID="{CDFBC407-9CA2-434D-9120-6185F5EA01AE}" presName="vert1" presStyleCnt="0"/>
      <dgm:spPr/>
    </dgm:pt>
  </dgm:ptLst>
  <dgm:cxnLst>
    <dgm:cxn modelId="{05760A19-F063-4F4D-898B-35359B8CFE66}" type="presOf" srcId="{A4E4B3D2-0613-485D-A0A4-E662618260E7}" destId="{107A9A37-C279-4088-9E51-B932B04EC2B7}" srcOrd="0" destOrd="0" presId="urn:microsoft.com/office/officeart/2008/layout/LinedList"/>
    <dgm:cxn modelId="{1DEB0265-4189-474C-BDB1-93C3A3E05310}" type="presOf" srcId="{CDFBC407-9CA2-434D-9120-6185F5EA01AE}" destId="{22640AEF-8E23-46D4-A992-D41E2FB262D6}" srcOrd="0" destOrd="0" presId="urn:microsoft.com/office/officeart/2008/layout/LinedList"/>
    <dgm:cxn modelId="{D51CBB4D-3310-4D9B-AA49-4B1AC2608C56}" srcId="{4D4B45A3-A461-4A99-8912-B86D5F46E85D}" destId="{A4E4B3D2-0613-485D-A0A4-E662618260E7}" srcOrd="0" destOrd="0" parTransId="{84614580-7621-4AFE-BDEA-90B34E3792CA}" sibTransId="{ECE1A9D4-110E-4363-8A7B-F7D45BC23B36}"/>
    <dgm:cxn modelId="{CFC45197-91BF-48B2-95B8-BB9377A53456}" srcId="{4D4B45A3-A461-4A99-8912-B86D5F46E85D}" destId="{CDFBC407-9CA2-434D-9120-6185F5EA01AE}" srcOrd="2" destOrd="0" parTransId="{6483BE38-0575-487B-BFEF-5592F61BAF13}" sibTransId="{C4FC01D1-2497-4B46-893B-159D6F629CB0}"/>
    <dgm:cxn modelId="{1C48B799-527A-4D29-856A-356D01A61F49}" type="presOf" srcId="{4D4B45A3-A461-4A99-8912-B86D5F46E85D}" destId="{922DFF6E-D84E-4ABE-8391-88D1C7343727}" srcOrd="0" destOrd="0" presId="urn:microsoft.com/office/officeart/2008/layout/LinedList"/>
    <dgm:cxn modelId="{F3E4BBA9-B2FA-478B-8238-F2245F2D064F}" type="presOf" srcId="{EB147DA9-8AE7-4533-B29F-79BF7EB4D250}" destId="{F6856523-B762-440D-A273-303606DC8AFB}" srcOrd="0" destOrd="0" presId="urn:microsoft.com/office/officeart/2008/layout/LinedList"/>
    <dgm:cxn modelId="{CAD8D2EB-369F-4BD8-873A-61BD75D883B7}" srcId="{4D4B45A3-A461-4A99-8912-B86D5F46E85D}" destId="{EB147DA9-8AE7-4533-B29F-79BF7EB4D250}" srcOrd="1" destOrd="0" parTransId="{7C10E1C4-87E2-4B00-8D7B-BEE04F446F17}" sibTransId="{3A921F9D-5589-483F-8A54-7AD01EF00038}"/>
    <dgm:cxn modelId="{737B2466-1245-4985-9DB3-656674CE8208}" type="presParOf" srcId="{922DFF6E-D84E-4ABE-8391-88D1C7343727}" destId="{878D08D3-8E0E-4A08-8222-ACE7F6CF352D}" srcOrd="0" destOrd="0" presId="urn:microsoft.com/office/officeart/2008/layout/LinedList"/>
    <dgm:cxn modelId="{17AD92DA-9EDD-4C71-98C9-2B810C0FC41A}" type="presParOf" srcId="{922DFF6E-D84E-4ABE-8391-88D1C7343727}" destId="{B6ABCBF6-8A9A-4E8B-BC44-474A83FBFEAE}" srcOrd="1" destOrd="0" presId="urn:microsoft.com/office/officeart/2008/layout/LinedList"/>
    <dgm:cxn modelId="{713BE6D8-35AC-458B-8827-B3F88B57B652}" type="presParOf" srcId="{B6ABCBF6-8A9A-4E8B-BC44-474A83FBFEAE}" destId="{107A9A37-C279-4088-9E51-B932B04EC2B7}" srcOrd="0" destOrd="0" presId="urn:microsoft.com/office/officeart/2008/layout/LinedList"/>
    <dgm:cxn modelId="{DB711EDC-8CDE-47F0-BAA6-11D431BA348B}" type="presParOf" srcId="{B6ABCBF6-8A9A-4E8B-BC44-474A83FBFEAE}" destId="{456A407C-081A-4757-8B06-23BE555E7B72}" srcOrd="1" destOrd="0" presId="urn:microsoft.com/office/officeart/2008/layout/LinedList"/>
    <dgm:cxn modelId="{A3121B82-5442-4C56-82C8-13F4F6120EB9}" type="presParOf" srcId="{922DFF6E-D84E-4ABE-8391-88D1C7343727}" destId="{DB68FE5B-6792-459A-8B2B-962B31164172}" srcOrd="2" destOrd="0" presId="urn:microsoft.com/office/officeart/2008/layout/LinedList"/>
    <dgm:cxn modelId="{E9921C8D-6367-4A77-97D9-27B5426FA164}" type="presParOf" srcId="{922DFF6E-D84E-4ABE-8391-88D1C7343727}" destId="{2C6E59EC-8839-4C43-9E88-D3705DEC6007}" srcOrd="3" destOrd="0" presId="urn:microsoft.com/office/officeart/2008/layout/LinedList"/>
    <dgm:cxn modelId="{595C192B-939B-4DC9-AC1E-EAAAAB2B3A95}" type="presParOf" srcId="{2C6E59EC-8839-4C43-9E88-D3705DEC6007}" destId="{F6856523-B762-440D-A273-303606DC8AFB}" srcOrd="0" destOrd="0" presId="urn:microsoft.com/office/officeart/2008/layout/LinedList"/>
    <dgm:cxn modelId="{FF28DAFE-158C-4ECA-BE02-E95D0A16D25A}" type="presParOf" srcId="{2C6E59EC-8839-4C43-9E88-D3705DEC6007}" destId="{708F1E1A-6B6E-4A8D-9CCD-6A3E1F1A0213}" srcOrd="1" destOrd="0" presId="urn:microsoft.com/office/officeart/2008/layout/LinedList"/>
    <dgm:cxn modelId="{614877C0-86B6-47A6-BCDF-06E639955FC1}" type="presParOf" srcId="{922DFF6E-D84E-4ABE-8391-88D1C7343727}" destId="{7DDAD811-2DB1-4FF5-A3D6-4DDA2AD19D42}" srcOrd="4" destOrd="0" presId="urn:microsoft.com/office/officeart/2008/layout/LinedList"/>
    <dgm:cxn modelId="{7DDF1304-129F-47E0-AD83-26AFC8E399DB}" type="presParOf" srcId="{922DFF6E-D84E-4ABE-8391-88D1C7343727}" destId="{3DAF40E0-7DF0-46CD-9C1C-E65F7EE07406}" srcOrd="5" destOrd="0" presId="urn:microsoft.com/office/officeart/2008/layout/LinedList"/>
    <dgm:cxn modelId="{C03A6C85-035A-40DA-8363-102A8ED0605F}" type="presParOf" srcId="{3DAF40E0-7DF0-46CD-9C1C-E65F7EE07406}" destId="{22640AEF-8E23-46D4-A992-D41E2FB262D6}" srcOrd="0" destOrd="0" presId="urn:microsoft.com/office/officeart/2008/layout/LinedList"/>
    <dgm:cxn modelId="{348AE34B-0DEE-4F92-B8ED-A0CDE38C8610}" type="presParOf" srcId="{3DAF40E0-7DF0-46CD-9C1C-E65F7EE07406}" destId="{34ECE7CC-3DC7-4CC1-B6FA-C87384104A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C43BDA-FCE3-457C-85B4-F79A6D5CA4D2}">
      <dsp:nvSpPr>
        <dsp:cNvPr id="0" name=""/>
        <dsp:cNvSpPr/>
      </dsp:nvSpPr>
      <dsp:spPr>
        <a:xfrm>
          <a:off x="0" y="0"/>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A0C02D-0F50-462C-A343-008F43F06A81}">
      <dsp:nvSpPr>
        <dsp:cNvPr id="0" name=""/>
        <dsp:cNvSpPr/>
      </dsp:nvSpPr>
      <dsp:spPr>
        <a:xfrm>
          <a:off x="0" y="0"/>
          <a:ext cx="5181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Vegetative Structure:</a:t>
          </a:r>
        </a:p>
      </dsp:txBody>
      <dsp:txXfrm>
        <a:off x="0" y="0"/>
        <a:ext cx="5181600" cy="1087834"/>
      </dsp:txXfrm>
    </dsp:sp>
    <dsp:sp modelId="{F8453E76-09DC-41FA-A4F0-71A60E94CFAA}">
      <dsp:nvSpPr>
        <dsp:cNvPr id="0" name=""/>
        <dsp:cNvSpPr/>
      </dsp:nvSpPr>
      <dsp:spPr>
        <a:xfrm>
          <a:off x="0" y="1087834"/>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C466A8-5CEA-424B-BAEB-A960658A5B1B}">
      <dsp:nvSpPr>
        <dsp:cNvPr id="0" name=""/>
        <dsp:cNvSpPr/>
      </dsp:nvSpPr>
      <dsp:spPr>
        <a:xfrm>
          <a:off x="0" y="1087834"/>
          <a:ext cx="5181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0" i="0" kern="1200" dirty="0"/>
            <a:t>The fungus is Unicellular.</a:t>
          </a:r>
          <a:endParaRPr lang="en-US" sz="3000" kern="1200" dirty="0"/>
        </a:p>
      </dsp:txBody>
      <dsp:txXfrm>
        <a:off x="0" y="1087834"/>
        <a:ext cx="5181600" cy="1087834"/>
      </dsp:txXfrm>
    </dsp:sp>
    <dsp:sp modelId="{67F1FCFD-754C-43CF-B16A-3A829C20D677}">
      <dsp:nvSpPr>
        <dsp:cNvPr id="0" name=""/>
        <dsp:cNvSpPr/>
      </dsp:nvSpPr>
      <dsp:spPr>
        <a:xfrm>
          <a:off x="0" y="2175669"/>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EBF317-D682-49ED-9A85-458282A8FEF0}">
      <dsp:nvSpPr>
        <dsp:cNvPr id="0" name=""/>
        <dsp:cNvSpPr/>
      </dsp:nvSpPr>
      <dsp:spPr>
        <a:xfrm>
          <a:off x="0" y="2175669"/>
          <a:ext cx="5181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0" i="0" kern="1200" dirty="0"/>
            <a:t>The thallus is endobiotic and holocarpic.</a:t>
          </a:r>
          <a:endParaRPr lang="en-US" sz="3000" kern="1200" dirty="0"/>
        </a:p>
      </dsp:txBody>
      <dsp:txXfrm>
        <a:off x="0" y="2175669"/>
        <a:ext cx="5181600" cy="1087834"/>
      </dsp:txXfrm>
    </dsp:sp>
    <dsp:sp modelId="{D6E8DD0C-76B4-4666-AA69-7C226653C2FA}">
      <dsp:nvSpPr>
        <dsp:cNvPr id="0" name=""/>
        <dsp:cNvSpPr/>
      </dsp:nvSpPr>
      <dsp:spPr>
        <a:xfrm>
          <a:off x="0" y="3263503"/>
          <a:ext cx="5181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B14FBF-1AAD-4F96-8386-DE98518A3D2E}">
      <dsp:nvSpPr>
        <dsp:cNvPr id="0" name=""/>
        <dsp:cNvSpPr/>
      </dsp:nvSpPr>
      <dsp:spPr>
        <a:xfrm>
          <a:off x="0" y="3263503"/>
          <a:ext cx="5181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0" i="0" kern="1200" dirty="0"/>
            <a:t>Monocentric thallus body.</a:t>
          </a:r>
          <a:endParaRPr lang="en-US" sz="3000" kern="1200" dirty="0"/>
        </a:p>
      </dsp:txBody>
      <dsp:txXfrm>
        <a:off x="0" y="3263503"/>
        <a:ext cx="518160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D08D3-8E0E-4A08-8222-ACE7F6CF352D}">
      <dsp:nvSpPr>
        <dsp:cNvPr id="0" name=""/>
        <dsp:cNvSpPr/>
      </dsp:nvSpPr>
      <dsp:spPr>
        <a:xfrm>
          <a:off x="0" y="235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7A9A37-C279-4088-9E51-B932B04EC2B7}">
      <dsp:nvSpPr>
        <dsp:cNvPr id="0" name=""/>
        <dsp:cNvSpPr/>
      </dsp:nvSpPr>
      <dsp:spPr>
        <a:xfrm>
          <a:off x="0" y="0"/>
          <a:ext cx="10515600" cy="790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Germination of prosorus:</a:t>
          </a:r>
        </a:p>
      </dsp:txBody>
      <dsp:txXfrm>
        <a:off x="0" y="0"/>
        <a:ext cx="10515600" cy="790958"/>
      </dsp:txXfrm>
    </dsp:sp>
    <dsp:sp modelId="{DB68FE5B-6792-459A-8B2B-962B31164172}">
      <dsp:nvSpPr>
        <dsp:cNvPr id="0" name=""/>
        <dsp:cNvSpPr/>
      </dsp:nvSpPr>
      <dsp:spPr>
        <a:xfrm>
          <a:off x="0" y="79330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856523-B762-440D-A273-303606DC8AFB}">
      <dsp:nvSpPr>
        <dsp:cNvPr id="0" name=""/>
        <dsp:cNvSpPr/>
      </dsp:nvSpPr>
      <dsp:spPr>
        <a:xfrm>
          <a:off x="0" y="793308"/>
          <a:ext cx="10515600" cy="2300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just" defTabSz="1022350">
            <a:lnSpc>
              <a:spcPct val="90000"/>
            </a:lnSpc>
            <a:spcBef>
              <a:spcPct val="0"/>
            </a:spcBef>
            <a:spcAft>
              <a:spcPct val="35000"/>
            </a:spcAft>
            <a:buNone/>
          </a:pPr>
          <a:r>
            <a:rPr lang="en-US" sz="2300" kern="1200" dirty="0"/>
            <a:t>The mature </a:t>
          </a:r>
          <a:r>
            <a:rPr lang="en-US" sz="2300" kern="1200" dirty="0" err="1"/>
            <a:t>prosorus</a:t>
          </a:r>
          <a:r>
            <a:rPr lang="en-US" sz="2300" kern="1200" dirty="0"/>
            <a:t> starts germinating within the dead host cells. Its nucleus undergoes repeated mitotic divisions to form as much as 32 nuclei. At this stage the entire multinucleate </a:t>
          </a:r>
          <a:r>
            <a:rPr lang="en-US" sz="2300" kern="1200" dirty="0" err="1"/>
            <a:t>prosorus</a:t>
          </a:r>
          <a:r>
            <a:rPr lang="en-US" sz="2300" kern="1200" dirty="0"/>
            <a:t> gets divided into 4-9 multinucleate chambers with the help of thin hyaline walls. The nuclei in all these multinucleate chambers keep on dividing repeatedly to form as many as 200-300 nuclei. Each of such multinucleate chamber represents a sporangium. The group of sporangia is called a sorus. </a:t>
          </a:r>
        </a:p>
      </dsp:txBody>
      <dsp:txXfrm>
        <a:off x="0" y="793308"/>
        <a:ext cx="10515600" cy="2300034"/>
      </dsp:txXfrm>
    </dsp:sp>
    <dsp:sp modelId="{7DDAD811-2DB1-4FF5-A3D6-4DDA2AD19D42}">
      <dsp:nvSpPr>
        <dsp:cNvPr id="0" name=""/>
        <dsp:cNvSpPr/>
      </dsp:nvSpPr>
      <dsp:spPr>
        <a:xfrm>
          <a:off x="0" y="309334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640AEF-8E23-46D4-A992-D41E2FB262D6}">
      <dsp:nvSpPr>
        <dsp:cNvPr id="0" name=""/>
        <dsp:cNvSpPr/>
      </dsp:nvSpPr>
      <dsp:spPr>
        <a:xfrm>
          <a:off x="0" y="3093343"/>
          <a:ext cx="10515600" cy="2300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solidFill>
                <a:srgbClr val="C00000"/>
              </a:solidFill>
              <a:highlight>
                <a:srgbClr val="00FFFF"/>
              </a:highlight>
            </a:rPr>
            <a:t>Division of nucleus→ formation of 32 daughter nuclei→ cleavage of </a:t>
          </a:r>
          <a:r>
            <a:rPr lang="en-US" sz="2300" kern="1200" dirty="0" err="1">
              <a:solidFill>
                <a:srgbClr val="C00000"/>
              </a:solidFill>
              <a:highlight>
                <a:srgbClr val="00FFFF"/>
              </a:highlight>
            </a:rPr>
            <a:t>prosorus</a:t>
          </a:r>
          <a:r>
            <a:rPr lang="en-US" sz="2300" kern="1200" dirty="0">
              <a:solidFill>
                <a:srgbClr val="C00000"/>
              </a:solidFill>
              <a:highlight>
                <a:srgbClr val="00FFFF"/>
              </a:highlight>
            </a:rPr>
            <a:t> into 4-9 chambers → nuclei of each chamber divided to form 200-300 nuclei→ each chamber is termed as sporangium.</a:t>
          </a:r>
        </a:p>
      </dsp:txBody>
      <dsp:txXfrm>
        <a:off x="0" y="3093343"/>
        <a:ext cx="10515600" cy="23000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4A87D-2347-4EDE-BBEE-60AE80568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E1F0B6E-1AE7-41DB-9FE6-20640F21B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7599E78-3138-4E31-BE0C-6F7F6444594C}"/>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75F5CBD0-64B1-48B6-8A38-3886FCFBE3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46B955-C65F-4E1E-87A0-93E137569C81}"/>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976243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F1FBB-12D1-482F-B1B0-3E531D4AF04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F8B670-12A2-4FEE-A364-AC947F658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DC2DA0-370B-41C2-9808-102043B118EC}"/>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D9D03075-3176-4C18-83C8-5EA0BF0C2E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5EF5FF-9966-49EE-8B05-E81AA6D4599C}"/>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376118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E5091-66B5-4AE7-9FAF-D24DB5C80F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AEEB6D5-CBEA-4D59-8C09-814A961592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455A34-91A8-4BEA-922D-BEA1A7F57F49}"/>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9E2D983B-851E-4733-949E-D1692CDE44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B9B662-2631-4AC1-9439-3C749B1B12C2}"/>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131815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7A6D-07F3-493F-B8A9-31CFC512F9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81959A7-5D85-4848-8A7C-8C26E8242E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4B09E5-73BE-4B0B-9890-6B7860AF9102}"/>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BE4D7899-4A94-42DB-AA26-6557DB5248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A151DE-A684-4388-938E-83958CD72314}"/>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50888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5DCF-C2A2-4E47-9330-72B9860450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BF79E32-A6B3-4533-A1D2-07F65CF53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FFC540-B08C-47C7-90A6-25C55E1B6CF6}"/>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BDD1AB6E-98FD-4561-9C70-A264A041690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27C39DE-CACF-477C-968B-0D7A9A0446C2}"/>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149683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3C51-DAFF-45A6-B5A4-E9BE68C852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EAF4219-A3AD-4A23-8BFA-C23BD217D1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3783CE7-860F-4185-8273-0DA3DA4DA1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E24DE93-AD0F-4E70-B5A3-166098717AF7}"/>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6" name="Footer Placeholder 5">
            <a:extLst>
              <a:ext uri="{FF2B5EF4-FFF2-40B4-BE49-F238E27FC236}">
                <a16:creationId xmlns:a16="http://schemas.microsoft.com/office/drawing/2014/main" id="{011FD40F-8B14-4151-A9D5-04B8096A8B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B8A03E0-B54C-4B9A-B493-6BEB20001E7F}"/>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418285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711B-0745-4423-A688-16CC8C1A172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3203D4F-1FFD-4BFF-89C7-1DD023B61E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0E4985-BC40-4EE4-BDA2-55654EBDBC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7C78A9C-FCD2-438C-A129-C4D145203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DE0B4B-2151-42AE-9EA5-69344BCEA0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A012239-1730-4A56-98B0-0F23F8D58DCB}"/>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8" name="Footer Placeholder 7">
            <a:extLst>
              <a:ext uri="{FF2B5EF4-FFF2-40B4-BE49-F238E27FC236}">
                <a16:creationId xmlns:a16="http://schemas.microsoft.com/office/drawing/2014/main" id="{A7865A3A-A29E-4CF1-9716-5C438FE2E58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3374E21-8C4D-439B-B91C-8FD90BB3EBAF}"/>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3248088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1F5F1-F6DF-4260-AC97-967ED763FEE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43BC04D-7396-45F3-B583-C229587BBD28}"/>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4" name="Footer Placeholder 3">
            <a:extLst>
              <a:ext uri="{FF2B5EF4-FFF2-40B4-BE49-F238E27FC236}">
                <a16:creationId xmlns:a16="http://schemas.microsoft.com/office/drawing/2014/main" id="{0F4246C2-5508-4497-8A25-8DC7B35E962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41C5E2B-366E-426B-9F13-C5C6F9623365}"/>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250734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3CB19A-46A3-4EF0-B4E4-6E62DE8543A2}"/>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3" name="Footer Placeholder 2">
            <a:extLst>
              <a:ext uri="{FF2B5EF4-FFF2-40B4-BE49-F238E27FC236}">
                <a16:creationId xmlns:a16="http://schemas.microsoft.com/office/drawing/2014/main" id="{A886A8E7-88C6-4FB4-BE5B-41BF7D5429D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B13BFAE-4A86-48A1-A05B-50E211D2BE42}"/>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201464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2214-7211-4D64-8615-636E80E8E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FD9299D-52AF-436F-9F67-798F08C0ED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7764C36-CD20-44C4-B973-428DA985E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D47EF0-5D55-4229-A047-96DC311668CE}"/>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6" name="Footer Placeholder 5">
            <a:extLst>
              <a:ext uri="{FF2B5EF4-FFF2-40B4-BE49-F238E27FC236}">
                <a16:creationId xmlns:a16="http://schemas.microsoft.com/office/drawing/2014/main" id="{129D1481-1CA7-4CF1-8E9E-C903A4661C0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D67823-2613-4F03-8539-8AAB4274DC23}"/>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141422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2CCA-775D-4F54-99CE-971A6999DD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58233D5-6CC9-44F2-B9E2-2B4F4014B7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6ABEF68-651E-4A41-8D50-F9B6C3FEF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639DE-75DD-4BF4-89D8-6EDF937F5C27}"/>
              </a:ext>
            </a:extLst>
          </p:cNvPr>
          <p:cNvSpPr>
            <a:spLocks noGrp="1"/>
          </p:cNvSpPr>
          <p:nvPr>
            <p:ph type="dt" sz="half" idx="10"/>
          </p:nvPr>
        </p:nvSpPr>
        <p:spPr/>
        <p:txBody>
          <a:bodyPr/>
          <a:lstStyle/>
          <a:p>
            <a:fld id="{079A3C55-7E04-495D-B925-7C11C359670E}" type="datetimeFigureOut">
              <a:rPr lang="en-IN" smtClean="0"/>
              <a:t>24-07-2021</a:t>
            </a:fld>
            <a:endParaRPr lang="en-IN"/>
          </a:p>
        </p:txBody>
      </p:sp>
      <p:sp>
        <p:nvSpPr>
          <p:cNvPr id="6" name="Footer Placeholder 5">
            <a:extLst>
              <a:ext uri="{FF2B5EF4-FFF2-40B4-BE49-F238E27FC236}">
                <a16:creationId xmlns:a16="http://schemas.microsoft.com/office/drawing/2014/main" id="{FDCB7967-D8E3-4D81-8B81-D3C0D1E0BD1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8FE478D-8933-4B40-AC1B-686061E1488A}"/>
              </a:ext>
            </a:extLst>
          </p:cNvPr>
          <p:cNvSpPr>
            <a:spLocks noGrp="1"/>
          </p:cNvSpPr>
          <p:nvPr>
            <p:ph type="sldNum" sz="quarter" idx="12"/>
          </p:nvPr>
        </p:nvSpPr>
        <p:spPr/>
        <p:txBody>
          <a:bodyPr/>
          <a:lstStyle/>
          <a:p>
            <a:fld id="{39A46E85-92BB-4E18-A2C4-A77C2DFF933F}" type="slidenum">
              <a:rPr lang="en-IN" smtClean="0"/>
              <a:t>‹#›</a:t>
            </a:fld>
            <a:endParaRPr lang="en-IN"/>
          </a:p>
        </p:txBody>
      </p:sp>
    </p:spTree>
    <p:extLst>
      <p:ext uri="{BB962C8B-B14F-4D97-AF65-F5344CB8AC3E}">
        <p14:creationId xmlns:p14="http://schemas.microsoft.com/office/powerpoint/2010/main" val="40430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D5CB93-928E-44AA-B302-FB03C88A1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44C9D8D-E6E0-435C-AC9C-CA3F45B33B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9BD42C-ECDC-43C7-9050-73F17193E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A3C55-7E04-495D-B925-7C11C359670E}" type="datetimeFigureOut">
              <a:rPr lang="en-IN" smtClean="0"/>
              <a:t>24-07-2021</a:t>
            </a:fld>
            <a:endParaRPr lang="en-IN"/>
          </a:p>
        </p:txBody>
      </p:sp>
      <p:sp>
        <p:nvSpPr>
          <p:cNvPr id="5" name="Footer Placeholder 4">
            <a:extLst>
              <a:ext uri="{FF2B5EF4-FFF2-40B4-BE49-F238E27FC236}">
                <a16:creationId xmlns:a16="http://schemas.microsoft.com/office/drawing/2014/main" id="{10576BB2-9332-4218-91F2-99BF4F6A29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3F15091-50B2-481E-9908-FB724A3922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46E85-92BB-4E18-A2C4-A77C2DFF933F}" type="slidenum">
              <a:rPr lang="en-IN" smtClean="0"/>
              <a:t>‹#›</a:t>
            </a:fld>
            <a:endParaRPr lang="en-IN"/>
          </a:p>
        </p:txBody>
      </p:sp>
    </p:spTree>
    <p:extLst>
      <p:ext uri="{BB962C8B-B14F-4D97-AF65-F5344CB8AC3E}">
        <p14:creationId xmlns:p14="http://schemas.microsoft.com/office/powerpoint/2010/main" val="360991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fif"/><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D7BD005F-85FF-4931-A2F9-2756DB22A0AC}"/>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Pinaki Kr. Rabha</a:t>
            </a:r>
            <a:endParaRPr lang="en-IN" sz="2000">
              <a:solidFill>
                <a:srgbClr val="080808"/>
              </a:solidFill>
            </a:endParaRPr>
          </a:p>
        </p:txBody>
      </p:sp>
      <p:sp>
        <p:nvSpPr>
          <p:cNvPr id="2" name="Title 1">
            <a:extLst>
              <a:ext uri="{FF2B5EF4-FFF2-40B4-BE49-F238E27FC236}">
                <a16:creationId xmlns:a16="http://schemas.microsoft.com/office/drawing/2014/main" id="{29893A34-560B-4BC8-BD40-5E036DBBFBFF}"/>
              </a:ext>
            </a:extLst>
          </p:cNvPr>
          <p:cNvSpPr>
            <a:spLocks noGrp="1"/>
          </p:cNvSpPr>
          <p:nvPr>
            <p:ph type="ctrTitle"/>
          </p:nvPr>
        </p:nvSpPr>
        <p:spPr>
          <a:xfrm>
            <a:off x="3204642" y="2353641"/>
            <a:ext cx="5782716" cy="2150719"/>
          </a:xfrm>
          <a:noFill/>
        </p:spPr>
        <p:txBody>
          <a:bodyPr anchor="ctr">
            <a:normAutofit/>
          </a:bodyPr>
          <a:lstStyle/>
          <a:p>
            <a:r>
              <a:rPr lang="en-US" sz="3600" dirty="0" err="1">
                <a:solidFill>
                  <a:srgbClr val="080808"/>
                </a:solidFill>
                <a:latin typeface="Arial Black" panose="020B0A04020102020204" pitchFamily="34" charset="0"/>
              </a:rPr>
              <a:t>Synchytrium</a:t>
            </a:r>
            <a:br>
              <a:rPr lang="en-US" sz="3600" dirty="0">
                <a:solidFill>
                  <a:srgbClr val="080808"/>
                </a:solidFill>
                <a:latin typeface="Arial Black" panose="020B0A04020102020204" pitchFamily="34" charset="0"/>
              </a:rPr>
            </a:br>
            <a:endParaRPr lang="en-IN" sz="36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2229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E70CDD-8D79-47CE-9676-6415611C3AB2}"/>
              </a:ext>
            </a:extLst>
          </p:cNvPr>
          <p:cNvSpPr>
            <a:spLocks noGrp="1"/>
          </p:cNvSpPr>
          <p:nvPr>
            <p:ph idx="1"/>
          </p:nvPr>
        </p:nvSpPr>
        <p:spPr>
          <a:xfrm>
            <a:off x="838200" y="1929384"/>
            <a:ext cx="10515600" cy="4251960"/>
          </a:xfrm>
        </p:spPr>
        <p:txBody>
          <a:bodyPr>
            <a:normAutofit/>
          </a:bodyPr>
          <a:lstStyle/>
          <a:p>
            <a:r>
              <a:rPr lang="en-US" sz="2200" b="0" i="0">
                <a:effectLst/>
                <a:latin typeface="Georgia" panose="02040502050405020303" pitchFamily="18" charset="0"/>
              </a:rPr>
              <a:t>Zygote: The zygote swims for some time and encysts on the surface of the host epidermis and pene­trates the host cell by a process similar to zoospore penetration. It induces uncontrolled cell division in the adjoining cells. </a:t>
            </a:r>
            <a:r>
              <a:rPr lang="en-US" sz="2200" b="0" i="0">
                <a:effectLst/>
                <a:latin typeface="Droid Sans"/>
              </a:rPr>
              <a:t>Consequently, the infected cell is soon buried deep in the host tissue.</a:t>
            </a:r>
            <a:endParaRPr lang="en-IN" sz="2200" b="0" i="0">
              <a:effectLst/>
              <a:latin typeface="Droid Sans"/>
            </a:endParaRPr>
          </a:p>
          <a:p>
            <a:pPr marL="0" indent="0">
              <a:buNone/>
            </a:pPr>
            <a:r>
              <a:rPr lang="en-IN" sz="2200">
                <a:highlight>
                  <a:srgbClr val="00FF00"/>
                </a:highlight>
                <a:latin typeface="Droid Sans"/>
              </a:rPr>
              <a:t>Planogamete + planogamete = zygote </a:t>
            </a:r>
            <a:r>
              <a:rPr lang="en-IN" sz="2200">
                <a:highlight>
                  <a:srgbClr val="00FF00"/>
                </a:highlight>
                <a:latin typeface="Droid Sans"/>
                <a:cs typeface="Calibri" panose="020F0502020204030204" pitchFamily="34" charset="0"/>
              </a:rPr>
              <a:t>→ encyst </a:t>
            </a:r>
            <a:r>
              <a:rPr lang="en-IN" sz="2200">
                <a:highlight>
                  <a:srgbClr val="00FF00"/>
                </a:highlight>
                <a:latin typeface="Calibri" panose="020F0502020204030204" pitchFamily="34" charset="0"/>
                <a:cs typeface="Calibri" panose="020F0502020204030204" pitchFamily="34" charset="0"/>
              </a:rPr>
              <a:t>→ penetrate host tissue→ induces cell divisions →hyperplasia.</a:t>
            </a:r>
            <a:endParaRPr lang="en-US" sz="2200" b="0" i="0">
              <a:effectLst/>
              <a:highlight>
                <a:srgbClr val="00FF00"/>
              </a:highlight>
              <a:latin typeface="Droid Sans"/>
            </a:endParaRPr>
          </a:p>
        </p:txBody>
      </p:sp>
    </p:spTree>
    <p:extLst>
      <p:ext uri="{BB962C8B-B14F-4D97-AF65-F5344CB8AC3E}">
        <p14:creationId xmlns:p14="http://schemas.microsoft.com/office/powerpoint/2010/main" val="283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CAFDB3F-73A1-4DB0-A07E-4598E7F4AF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01838" y="643467"/>
            <a:ext cx="3788324"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20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58E0A-34A5-4418-A236-3502E6A46EA1}"/>
              </a:ext>
            </a:extLst>
          </p:cNvPr>
          <p:cNvSpPr>
            <a:spLocks noGrp="1"/>
          </p:cNvSpPr>
          <p:nvPr>
            <p:ph idx="1"/>
          </p:nvPr>
        </p:nvSpPr>
        <p:spPr>
          <a:xfrm>
            <a:off x="838200" y="1147864"/>
            <a:ext cx="10515600" cy="5029099"/>
          </a:xfrm>
        </p:spPr>
        <p:txBody>
          <a:bodyPr>
            <a:normAutofit fontScale="92500" lnSpcReduction="10000"/>
          </a:bodyPr>
          <a:lstStyle/>
          <a:p>
            <a:pPr algn="just" fontAlgn="base"/>
            <a:r>
              <a:rPr lang="en-US" b="1" i="0">
                <a:solidFill>
                  <a:srgbClr val="002060"/>
                </a:solidFill>
                <a:effectLst/>
                <a:latin typeface="Droid Sans"/>
              </a:rPr>
              <a:t>Resting Sporangium: </a:t>
            </a:r>
            <a:r>
              <a:rPr lang="en-US" b="0">
                <a:solidFill>
                  <a:srgbClr val="002060"/>
                </a:solidFill>
                <a:effectLst/>
                <a:latin typeface="Georgia" panose="02040502050405020303" pitchFamily="18" charset="0"/>
              </a:rPr>
              <a:t>The diploid fungus grows, develops a thick, two layered wall and transforms into a resting sporangium. </a:t>
            </a:r>
          </a:p>
          <a:p>
            <a:pPr algn="just" fontAlgn="base"/>
            <a:r>
              <a:rPr lang="en-US" b="0">
                <a:solidFill>
                  <a:srgbClr val="002060"/>
                </a:solidFill>
                <a:effectLst/>
                <a:latin typeface="Georgia" panose="02040502050405020303" pitchFamily="18" charset="0"/>
              </a:rPr>
              <a:t>The resting sporangia are released into the soil after decaying the host tissue and are capa­ble to germinate within about two months.</a:t>
            </a:r>
          </a:p>
          <a:p>
            <a:pPr algn="just" fontAlgn="base"/>
            <a:r>
              <a:rPr lang="en-US" b="1" i="0">
                <a:solidFill>
                  <a:srgbClr val="002060"/>
                </a:solidFill>
                <a:effectLst/>
                <a:latin typeface="Droid Sans"/>
              </a:rPr>
              <a:t>Germination of resting Sporangium:</a:t>
            </a:r>
            <a:r>
              <a:rPr lang="en-US" b="0" i="0">
                <a:solidFill>
                  <a:srgbClr val="002060"/>
                </a:solidFill>
                <a:effectLst/>
                <a:latin typeface="Droid Sans"/>
              </a:rPr>
              <a:t> </a:t>
            </a:r>
            <a:r>
              <a:rPr lang="en-US" b="0">
                <a:solidFill>
                  <a:srgbClr val="002060"/>
                </a:solidFill>
                <a:effectLst/>
                <a:latin typeface="Georgia" panose="02040502050405020303" pitchFamily="18" charset="0"/>
              </a:rPr>
              <a:t>With the onset of favorable condition i.e., in spring season, the resting sporangium becomes active and its nucleus undergoes meiotic division followed by ordinary mitotic division </a:t>
            </a:r>
            <a:r>
              <a:rPr lang="en-US">
                <a:solidFill>
                  <a:srgbClr val="002060"/>
                </a:solidFill>
                <a:latin typeface="Georgia" panose="02040502050405020303" pitchFamily="18" charset="0"/>
              </a:rPr>
              <a:t>resulting formation of a number of daughter nuclei</a:t>
            </a:r>
            <a:r>
              <a:rPr lang="en-US" b="0">
                <a:solidFill>
                  <a:srgbClr val="002060"/>
                </a:solidFill>
                <a:effectLst/>
                <a:latin typeface="Georgia" panose="02040502050405020303" pitchFamily="18" charset="0"/>
              </a:rPr>
              <a:t>. The protoplast, along with a single nucleus, divides into many uni­nucleate segments.</a:t>
            </a:r>
          </a:p>
          <a:p>
            <a:pPr algn="just"/>
            <a:r>
              <a:rPr lang="en-US" b="0" i="0">
                <a:solidFill>
                  <a:srgbClr val="002060"/>
                </a:solidFill>
                <a:effectLst/>
                <a:latin typeface="Georgia" panose="02040502050405020303" pitchFamily="18" charset="0"/>
              </a:rPr>
              <a:t>After absorbing water, the wall of resting sporangium bursts open  and releases the zoospores. The zoospores are like the asexual zoospores, which on coming in contact with a suitable host cause infection and repeat the cycle again.</a:t>
            </a:r>
            <a:endParaRPr lang="en-IN" dirty="0">
              <a:solidFill>
                <a:srgbClr val="002060"/>
              </a:solidFill>
            </a:endParaRPr>
          </a:p>
        </p:txBody>
      </p:sp>
    </p:spTree>
    <p:extLst>
      <p:ext uri="{BB962C8B-B14F-4D97-AF65-F5344CB8AC3E}">
        <p14:creationId xmlns:p14="http://schemas.microsoft.com/office/powerpoint/2010/main" val="329843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10;&#10;Description automatically generated">
            <a:extLst>
              <a:ext uri="{FF2B5EF4-FFF2-40B4-BE49-F238E27FC236}">
                <a16:creationId xmlns:a16="http://schemas.microsoft.com/office/drawing/2014/main" id="{E0EC75B1-51D1-467B-A008-4FD3EE5E39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163" y="643467"/>
            <a:ext cx="3913673" cy="557106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166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F1D0B0-AE0F-48BD-B4C3-8EDC1E0354D3}"/>
              </a:ext>
            </a:extLst>
          </p:cNvPr>
          <p:cNvSpPr>
            <a:spLocks noGrp="1"/>
          </p:cNvSpPr>
          <p:nvPr>
            <p:ph sz="half" idx="1"/>
          </p:nvPr>
        </p:nvSpPr>
        <p:spPr/>
        <p:txBody>
          <a:bodyPr/>
          <a:lstStyle/>
          <a:p>
            <a:pPr marL="0" indent="0" algn="just">
              <a:buNone/>
            </a:pPr>
            <a:r>
              <a:rPr lang="en-US" dirty="0" err="1">
                <a:highlight>
                  <a:srgbClr val="FFFF00"/>
                </a:highlight>
              </a:rPr>
              <a:t>Synchytrium</a:t>
            </a:r>
            <a:r>
              <a:rPr lang="en-US" dirty="0">
                <a:highlight>
                  <a:srgbClr val="FFFF00"/>
                </a:highlight>
              </a:rPr>
              <a:t> </a:t>
            </a:r>
            <a:r>
              <a:rPr lang="en-US" dirty="0" err="1">
                <a:highlight>
                  <a:srgbClr val="FFFF00"/>
                </a:highlight>
              </a:rPr>
              <a:t>endobioticum</a:t>
            </a:r>
            <a:r>
              <a:rPr lang="en-US" dirty="0">
                <a:highlight>
                  <a:srgbClr val="FFFF00"/>
                </a:highlight>
              </a:rPr>
              <a:t> </a:t>
            </a:r>
            <a:r>
              <a:rPr lang="en-US" dirty="0"/>
              <a:t>is an obligate parasite of potatoes causing the black </a:t>
            </a:r>
            <a:r>
              <a:rPr lang="en-US" dirty="0">
                <a:highlight>
                  <a:srgbClr val="FFFF00"/>
                </a:highlight>
              </a:rPr>
              <a:t>wart diseases</a:t>
            </a:r>
            <a:r>
              <a:rPr lang="en-US" dirty="0"/>
              <a:t>. In India the disease is found in Darjeeling district and its surroundings. This is common disease of potato in UK and other European countries.</a:t>
            </a:r>
            <a:endParaRPr lang="en-IN" dirty="0"/>
          </a:p>
          <a:p>
            <a:pPr marL="0" indent="0" algn="just">
              <a:buNone/>
            </a:pPr>
            <a:endParaRPr lang="en-IN" dirty="0"/>
          </a:p>
        </p:txBody>
      </p:sp>
      <p:pic>
        <p:nvPicPr>
          <p:cNvPr id="6" name="Content Placeholder 5">
            <a:extLst>
              <a:ext uri="{FF2B5EF4-FFF2-40B4-BE49-F238E27FC236}">
                <a16:creationId xmlns:a16="http://schemas.microsoft.com/office/drawing/2014/main" id="{CF031357-C1CC-4B7C-A48E-365E7AA6529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11518" y="1917577"/>
            <a:ext cx="4545367" cy="3373514"/>
          </a:xfrm>
        </p:spPr>
      </p:pic>
    </p:spTree>
    <p:extLst>
      <p:ext uri="{BB962C8B-B14F-4D97-AF65-F5344CB8AC3E}">
        <p14:creationId xmlns:p14="http://schemas.microsoft.com/office/powerpoint/2010/main" val="3576948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2">
            <a:extLst>
              <a:ext uri="{FF2B5EF4-FFF2-40B4-BE49-F238E27FC236}">
                <a16:creationId xmlns:a16="http://schemas.microsoft.com/office/drawing/2014/main" id="{4B1C58CA-9DCD-41C7-B1DB-6524AAE26306}"/>
              </a:ext>
            </a:extLst>
          </p:cNvPr>
          <p:cNvGraphicFramePr>
            <a:graphicFrameLocks noGrp="1"/>
          </p:cNvGraphicFramePr>
          <p:nvPr>
            <p:ph sz="half" idx="1"/>
            <p:extLst>
              <p:ext uri="{D42A27DB-BD31-4B8C-83A1-F6EECF244321}">
                <p14:modId xmlns:p14="http://schemas.microsoft.com/office/powerpoint/2010/main" val="693526895"/>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5" descr="A picture containing branchiopod crustacean, turmeric&#10;&#10;Description automatically generated">
            <a:extLst>
              <a:ext uri="{FF2B5EF4-FFF2-40B4-BE49-F238E27FC236}">
                <a16:creationId xmlns:a16="http://schemas.microsoft.com/office/drawing/2014/main" id="{67CA55C4-C4B8-40EE-8066-D9BF60C25A4C}"/>
              </a:ext>
            </a:extLst>
          </p:cNvPr>
          <p:cNvPicPr>
            <a:picLocks noGrp="1" noChangeAspect="1"/>
          </p:cNvPicPr>
          <p:nvPr>
            <p:ph sz="half" idx="2"/>
          </p:nvPr>
        </p:nvPicPr>
        <p:blipFill>
          <a:blip r:embed="rId7">
            <a:extLst>
              <a:ext uri="{28A0092B-C50C-407E-A947-70E740481C1C}">
                <a14:useLocalDpi xmlns:a14="http://schemas.microsoft.com/office/drawing/2010/main" val="0"/>
              </a:ext>
            </a:extLst>
          </a:blip>
          <a:stretch>
            <a:fillRect/>
          </a:stretch>
        </p:blipFill>
        <p:spPr>
          <a:xfrm>
            <a:off x="7248525" y="2047876"/>
            <a:ext cx="3028950" cy="2710656"/>
          </a:xfrm>
        </p:spPr>
      </p:pic>
    </p:spTree>
    <p:extLst>
      <p:ext uri="{BB962C8B-B14F-4D97-AF65-F5344CB8AC3E}">
        <p14:creationId xmlns:p14="http://schemas.microsoft.com/office/powerpoint/2010/main" val="379261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E30A-CBAE-4D4C-BE8D-0FDEE02F9407}"/>
              </a:ext>
            </a:extLst>
          </p:cNvPr>
          <p:cNvSpPr>
            <a:spLocks noGrp="1"/>
          </p:cNvSpPr>
          <p:nvPr>
            <p:ph type="title"/>
          </p:nvPr>
        </p:nvSpPr>
        <p:spPr>
          <a:xfrm>
            <a:off x="6234330" y="803325"/>
            <a:ext cx="5314536" cy="1325563"/>
          </a:xfrm>
        </p:spPr>
        <p:txBody>
          <a:bodyPr vert="horz" lIns="91440" tIns="45720" rIns="91440" bIns="45720" rtlCol="0" anchor="ctr">
            <a:normAutofit/>
          </a:bodyPr>
          <a:lstStyle/>
          <a:p>
            <a:r>
              <a:rPr lang="en-US" sz="2800" b="1" i="0">
                <a:effectLst/>
              </a:rPr>
              <a:t>Symptoms of Black Wart Disease of Potato </a:t>
            </a:r>
            <a:br>
              <a:rPr lang="en-US" sz="2800" b="0" i="0">
                <a:effectLst/>
              </a:rPr>
            </a:br>
            <a:endParaRPr lang="en-US" sz="2800"/>
          </a:p>
        </p:txBody>
      </p:sp>
      <p:sp>
        <p:nvSpPr>
          <p:cNvPr id="22" name="Freeform: Shape 2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descr="A picture containing food, dish, different, meat&#10;&#10;Description automatically generated">
            <a:extLst>
              <a:ext uri="{FF2B5EF4-FFF2-40B4-BE49-F238E27FC236}">
                <a16:creationId xmlns:a16="http://schemas.microsoft.com/office/drawing/2014/main" id="{DA77AAB8-7D2C-4BD0-9566-6DFE7B90E29F}"/>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990" r="33972" b="-1"/>
          <a:stretch/>
        </p:blipFill>
        <p:spPr>
          <a:xfrm>
            <a:off x="-434230" y="-2008"/>
            <a:ext cx="5441859" cy="5654940"/>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3" name="Content Placeholder 2">
            <a:extLst>
              <a:ext uri="{FF2B5EF4-FFF2-40B4-BE49-F238E27FC236}">
                <a16:creationId xmlns:a16="http://schemas.microsoft.com/office/drawing/2014/main" id="{67B461DD-C03B-4068-B986-F3B917E14127}"/>
              </a:ext>
            </a:extLst>
          </p:cNvPr>
          <p:cNvSpPr>
            <a:spLocks noGrp="1"/>
          </p:cNvSpPr>
          <p:nvPr>
            <p:ph sz="half" idx="1"/>
          </p:nvPr>
        </p:nvSpPr>
        <p:spPr>
          <a:xfrm>
            <a:off x="5867399" y="1809750"/>
            <a:ext cx="6124575" cy="3845188"/>
          </a:xfrm>
        </p:spPr>
        <p:txBody>
          <a:bodyPr vert="horz" lIns="91440" tIns="45720" rIns="91440" bIns="45720" rtlCol="0" anchor="t">
            <a:noAutofit/>
          </a:bodyPr>
          <a:lstStyle/>
          <a:p>
            <a:r>
              <a:rPr lang="en-US" sz="2000" b="0" i="0" dirty="0">
                <a:effectLst/>
              </a:rPr>
              <a:t>Usually, the disease affects the underground parts of the host.</a:t>
            </a:r>
          </a:p>
          <a:p>
            <a:r>
              <a:rPr lang="en-US" sz="2000" b="0" i="0" dirty="0">
                <a:effectLst/>
              </a:rPr>
              <a:t>Diseased potato tubers appear as brown or black cauliflower like outgrowths.</a:t>
            </a:r>
          </a:p>
          <a:p>
            <a:r>
              <a:rPr lang="en-US" sz="2000" b="0" i="0" dirty="0">
                <a:effectLst/>
              </a:rPr>
              <a:t>The fungus cause the enlargement of the surface cells (hypertrophy) as well as increased the numbers of cells (hyperplasia) in the infected potato tuber, converting them into useless masses of watery tissue.</a:t>
            </a:r>
          </a:p>
          <a:p>
            <a:r>
              <a:rPr lang="en-US" sz="2000" b="0" i="0" dirty="0">
                <a:effectLst/>
              </a:rPr>
              <a:t>Most of the host cells contain resting sporangia.</a:t>
            </a:r>
          </a:p>
          <a:p>
            <a:r>
              <a:rPr lang="en-US" sz="2000" b="0" i="0" dirty="0">
                <a:effectLst/>
              </a:rPr>
              <a:t>Galls or tumors may be formed on aerial parts (stems and leaves).</a:t>
            </a:r>
          </a:p>
          <a:p>
            <a:pPr marL="0" indent="0">
              <a:buNone/>
            </a:pPr>
            <a:br>
              <a:rPr lang="en-US" sz="2000" dirty="0"/>
            </a:br>
            <a:endParaRPr lang="en-US" sz="2000" dirty="0"/>
          </a:p>
        </p:txBody>
      </p:sp>
    </p:spTree>
    <p:extLst>
      <p:ext uri="{BB962C8B-B14F-4D97-AF65-F5344CB8AC3E}">
        <p14:creationId xmlns:p14="http://schemas.microsoft.com/office/powerpoint/2010/main" val="32539292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C666844-61DA-4A50-AC64-D36E29E46901}"/>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Asexual reproduction</a:t>
            </a:r>
            <a:endParaRPr lang="en-IN">
              <a:solidFill>
                <a:schemeClr val="tx1">
                  <a:lumMod val="85000"/>
                  <a:lumOff val="15000"/>
                </a:schemeClr>
              </a:solidFill>
            </a:endParaRPr>
          </a:p>
        </p:txBody>
      </p:sp>
      <p:sp>
        <p:nvSpPr>
          <p:cNvPr id="14" name="Content Placeholder 2">
            <a:extLst>
              <a:ext uri="{FF2B5EF4-FFF2-40B4-BE49-F238E27FC236}">
                <a16:creationId xmlns:a16="http://schemas.microsoft.com/office/drawing/2014/main" id="{47ED59F9-68D8-482A-B0AC-8EBDFF5E0929}"/>
              </a:ext>
            </a:extLst>
          </p:cNvPr>
          <p:cNvSpPr>
            <a:spLocks noGrp="1"/>
          </p:cNvSpPr>
          <p:nvPr>
            <p:ph idx="1"/>
          </p:nvPr>
        </p:nvSpPr>
        <p:spPr>
          <a:xfrm>
            <a:off x="949911" y="1633491"/>
            <a:ext cx="10644326" cy="4447713"/>
          </a:xfrm>
        </p:spPr>
        <p:txBody>
          <a:bodyPr anchor="ctr">
            <a:normAutofit/>
          </a:bodyPr>
          <a:lstStyle/>
          <a:p>
            <a:pPr marL="0" indent="0" algn="just">
              <a:buNone/>
            </a:pPr>
            <a:r>
              <a:rPr lang="en-US" dirty="0" err="1">
                <a:solidFill>
                  <a:schemeClr val="tx1">
                    <a:lumMod val="85000"/>
                    <a:lumOff val="15000"/>
                  </a:schemeClr>
                </a:solidFill>
              </a:rPr>
              <a:t>Prosorus</a:t>
            </a:r>
            <a:r>
              <a:rPr lang="en-US" dirty="0">
                <a:solidFill>
                  <a:schemeClr val="tx1">
                    <a:lumMod val="85000"/>
                    <a:lumOff val="15000"/>
                  </a:schemeClr>
                </a:solidFill>
              </a:rPr>
              <a:t>:</a:t>
            </a:r>
          </a:p>
          <a:p>
            <a:pPr marL="0" indent="0" algn="just">
              <a:buNone/>
            </a:pPr>
            <a:r>
              <a:rPr lang="en-US" dirty="0">
                <a:solidFill>
                  <a:schemeClr val="tx1">
                    <a:lumMod val="85000"/>
                    <a:lumOff val="15000"/>
                  </a:schemeClr>
                </a:solidFill>
              </a:rPr>
              <a:t>In the spring season large number of uniflagellate zoospores are released from the infected parts. These zoospores penetrate the host tissues. Its flagellum left outside. The zoospores is uninucleate and amoeboid in shape. It absorbs food from the surrounding protoplast and increases in size. Its nucleus also increase in size and the entire structure gets surrounded by a golden brown thick wall. It is now called </a:t>
            </a:r>
            <a:r>
              <a:rPr lang="en-US" dirty="0" err="1">
                <a:solidFill>
                  <a:schemeClr val="tx1">
                    <a:lumMod val="85000"/>
                    <a:lumOff val="15000"/>
                  </a:schemeClr>
                </a:solidFill>
              </a:rPr>
              <a:t>prosorus</a:t>
            </a:r>
            <a:r>
              <a:rPr lang="en-US" dirty="0">
                <a:solidFill>
                  <a:schemeClr val="tx1">
                    <a:lumMod val="85000"/>
                    <a:lumOff val="15000"/>
                  </a:schemeClr>
                </a:solidFill>
              </a:rPr>
              <a:t>.</a:t>
            </a:r>
          </a:p>
          <a:p>
            <a:pPr marL="0" indent="0">
              <a:buNone/>
            </a:pPr>
            <a:r>
              <a:rPr lang="en-US" sz="2000" dirty="0">
                <a:solidFill>
                  <a:schemeClr val="tx1">
                    <a:lumMod val="85000"/>
                    <a:lumOff val="15000"/>
                  </a:schemeClr>
                </a:solidFill>
                <a:highlight>
                  <a:srgbClr val="00FFFF"/>
                </a:highlight>
              </a:rPr>
              <a:t>Uniflagellate </a:t>
            </a:r>
            <a:r>
              <a:rPr lang="en-US" sz="2000" dirty="0" err="1">
                <a:solidFill>
                  <a:schemeClr val="tx1">
                    <a:lumMod val="85000"/>
                    <a:lumOff val="15000"/>
                  </a:schemeClr>
                </a:solidFill>
                <a:highlight>
                  <a:srgbClr val="00FFFF"/>
                </a:highlight>
              </a:rPr>
              <a:t>zoospore→deflagellated</a:t>
            </a:r>
            <a:r>
              <a:rPr lang="en-US" sz="2000" dirty="0">
                <a:solidFill>
                  <a:schemeClr val="tx1">
                    <a:lumMod val="85000"/>
                    <a:lumOff val="15000"/>
                  </a:schemeClr>
                </a:solidFill>
                <a:highlight>
                  <a:srgbClr val="00FFFF"/>
                </a:highlight>
              </a:rPr>
              <a:t> →penetrate host </a:t>
            </a:r>
            <a:r>
              <a:rPr lang="en-US" sz="2000" dirty="0" err="1">
                <a:solidFill>
                  <a:schemeClr val="tx1">
                    <a:lumMod val="85000"/>
                    <a:lumOff val="15000"/>
                  </a:schemeClr>
                </a:solidFill>
                <a:highlight>
                  <a:srgbClr val="00FFFF"/>
                </a:highlight>
              </a:rPr>
              <a:t>tissues→surrounded</a:t>
            </a:r>
            <a:r>
              <a:rPr lang="en-US" sz="2000" dirty="0">
                <a:solidFill>
                  <a:schemeClr val="tx1">
                    <a:lumMod val="85000"/>
                    <a:lumOff val="15000"/>
                  </a:schemeClr>
                </a:solidFill>
                <a:highlight>
                  <a:srgbClr val="00FFFF"/>
                </a:highlight>
              </a:rPr>
              <a:t> by golden brown thick </a:t>
            </a:r>
            <a:r>
              <a:rPr lang="en-US" sz="2000" dirty="0" err="1">
                <a:solidFill>
                  <a:schemeClr val="tx1">
                    <a:lumMod val="85000"/>
                    <a:lumOff val="15000"/>
                  </a:schemeClr>
                </a:solidFill>
                <a:highlight>
                  <a:srgbClr val="00FFFF"/>
                </a:highlight>
              </a:rPr>
              <a:t>wall→Prosorus</a:t>
            </a:r>
            <a:r>
              <a:rPr lang="en-US" sz="2000" dirty="0">
                <a:solidFill>
                  <a:schemeClr val="tx1">
                    <a:lumMod val="85000"/>
                    <a:lumOff val="15000"/>
                  </a:schemeClr>
                </a:solidFill>
                <a:highlight>
                  <a:srgbClr val="00FFFF"/>
                </a:highlight>
              </a:rPr>
              <a:t> .</a:t>
            </a:r>
            <a:endParaRPr lang="en-IN" sz="2000" dirty="0">
              <a:solidFill>
                <a:schemeClr val="tx1">
                  <a:lumMod val="85000"/>
                  <a:lumOff val="15000"/>
                </a:schemeClr>
              </a:solidFill>
              <a:highlight>
                <a:srgbClr val="00FFFF"/>
              </a:highlight>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55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2134E7E8-711F-45D1-864E-91DA6E7F4E12}"/>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3354094" y="461639"/>
            <a:ext cx="5940825" cy="5663953"/>
          </a:xfrm>
        </p:spPr>
      </p:pic>
    </p:spTree>
    <p:extLst>
      <p:ext uri="{BB962C8B-B14F-4D97-AF65-F5344CB8AC3E}">
        <p14:creationId xmlns:p14="http://schemas.microsoft.com/office/powerpoint/2010/main" val="173604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2">
            <a:extLst>
              <a:ext uri="{FF2B5EF4-FFF2-40B4-BE49-F238E27FC236}">
                <a16:creationId xmlns:a16="http://schemas.microsoft.com/office/drawing/2014/main" id="{89B1590C-7E00-4151-BABD-FD8948C4F4BC}"/>
              </a:ext>
            </a:extLst>
          </p:cNvPr>
          <p:cNvGraphicFramePr>
            <a:graphicFrameLocks noGrp="1"/>
          </p:cNvGraphicFramePr>
          <p:nvPr>
            <p:ph idx="1"/>
            <p:extLst>
              <p:ext uri="{D42A27DB-BD31-4B8C-83A1-F6EECF244321}">
                <p14:modId xmlns:p14="http://schemas.microsoft.com/office/powerpoint/2010/main" val="321567310"/>
              </p:ext>
            </p:extLst>
          </p:nvPr>
        </p:nvGraphicFramePr>
        <p:xfrm>
          <a:off x="838200" y="781235"/>
          <a:ext cx="10515600" cy="5395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693BD5F-E5FB-4068-A2CC-DD3CD3DC5BBA}"/>
              </a:ext>
            </a:extLst>
          </p:cNvPr>
          <p:cNvSpPr>
            <a:spLocks noGrp="1"/>
          </p:cNvSpPr>
          <p:nvPr>
            <p:ph idx="1"/>
          </p:nvPr>
        </p:nvSpPr>
        <p:spPr>
          <a:xfrm>
            <a:off x="1957987" y="2431765"/>
            <a:ext cx="8276026" cy="3320031"/>
          </a:xfrm>
        </p:spPr>
        <p:txBody>
          <a:bodyPr anchor="ctr">
            <a:normAutofit/>
          </a:bodyPr>
          <a:lstStyle/>
          <a:p>
            <a:pPr marL="0" indent="0">
              <a:buNone/>
            </a:pPr>
            <a:r>
              <a:rPr lang="en-US" sz="2000">
                <a:solidFill>
                  <a:schemeClr val="tx1">
                    <a:lumMod val="85000"/>
                    <a:lumOff val="15000"/>
                  </a:schemeClr>
                </a:solidFill>
              </a:rPr>
              <a:t>All these nuclei get surrounded by dense cytoplasmic contents. They develop into uninucleate and uniflagellate zoospores if water is in abundance. But if there is scarcity of water, these uniflagellate bodies are released and function as gametes.</a:t>
            </a:r>
          </a:p>
          <a:p>
            <a:pPr marL="0" indent="0">
              <a:buNone/>
            </a:pPr>
            <a:r>
              <a:rPr lang="en-US" sz="2000">
                <a:solidFill>
                  <a:schemeClr val="tx1">
                    <a:lumMod val="85000"/>
                    <a:lumOff val="15000"/>
                  </a:schemeClr>
                </a:solidFill>
              </a:rPr>
              <a:t>The released uninucleate and uniflagellate zoospores keep on swimming in the film of water in the soil. They may reinfect the same host and thus again repeat all the same process. Thus, the asexual cycle is completed. </a:t>
            </a:r>
            <a:endParaRPr lang="en-IN" sz="2000">
              <a:solidFill>
                <a:schemeClr val="tx1">
                  <a:lumMod val="85000"/>
                  <a:lumOff val="15000"/>
                </a:schemeClr>
              </a:solidFill>
            </a:endParaRPr>
          </a:p>
          <a:p>
            <a:pPr marL="0" indent="0">
              <a:buNone/>
            </a:pPr>
            <a:endParaRPr lang="en-IN" sz="200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24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23055-E285-452E-AA29-A38F07BF6AD1}"/>
              </a:ext>
            </a:extLst>
          </p:cNvPr>
          <p:cNvSpPr>
            <a:spLocks noGrp="1"/>
          </p:cNvSpPr>
          <p:nvPr>
            <p:ph type="title"/>
          </p:nvPr>
        </p:nvSpPr>
        <p:spPr>
          <a:xfrm>
            <a:off x="1137036" y="609600"/>
            <a:ext cx="8548386" cy="1282459"/>
          </a:xfrm>
        </p:spPr>
        <p:txBody>
          <a:bodyPr>
            <a:normAutofit/>
          </a:bodyPr>
          <a:lstStyle/>
          <a:p>
            <a:r>
              <a:rPr lang="en-US" sz="4100" b="1" i="0">
                <a:effectLst/>
                <a:latin typeface="Helvetica" panose="020B0604020202020204" pitchFamily="34" charset="0"/>
              </a:rPr>
              <a:t>Sexual reproduction</a:t>
            </a:r>
            <a:br>
              <a:rPr lang="en-US" sz="4100" b="0" i="0">
                <a:effectLst/>
                <a:latin typeface="Helvetica" panose="020B0604020202020204" pitchFamily="34" charset="0"/>
              </a:rPr>
            </a:br>
            <a:endParaRPr lang="en-IN" sz="4100"/>
          </a:p>
        </p:txBody>
      </p:sp>
      <p:sp>
        <p:nvSpPr>
          <p:cNvPr id="3" name="Content Placeholder 2">
            <a:extLst>
              <a:ext uri="{FF2B5EF4-FFF2-40B4-BE49-F238E27FC236}">
                <a16:creationId xmlns:a16="http://schemas.microsoft.com/office/drawing/2014/main" id="{E479A6C7-FA36-490E-BD98-8A05877E1352}"/>
              </a:ext>
            </a:extLst>
          </p:cNvPr>
          <p:cNvSpPr>
            <a:spLocks noGrp="1"/>
          </p:cNvSpPr>
          <p:nvPr>
            <p:ph idx="1"/>
          </p:nvPr>
        </p:nvSpPr>
        <p:spPr>
          <a:xfrm>
            <a:off x="1137035" y="2147358"/>
            <a:ext cx="8548386" cy="4076394"/>
          </a:xfrm>
        </p:spPr>
        <p:txBody>
          <a:bodyPr>
            <a:normAutofit/>
          </a:bodyPr>
          <a:lstStyle/>
          <a:p>
            <a:r>
              <a:rPr lang="en-US" sz="2000" b="1" i="0">
                <a:effectLst/>
                <a:latin typeface="Droid Sans"/>
              </a:rPr>
              <a:t>Gametangia:</a:t>
            </a:r>
            <a:r>
              <a:rPr lang="en-US" sz="2000" b="0" i="0">
                <a:effectLst/>
                <a:latin typeface="Droid Sans"/>
              </a:rPr>
              <a:t> </a:t>
            </a:r>
          </a:p>
          <a:p>
            <a:pPr marL="0" indent="0">
              <a:buNone/>
            </a:pPr>
            <a:r>
              <a:rPr lang="en-US" sz="2000" b="0" i="0">
                <a:effectLst/>
                <a:latin typeface="Droid Sans"/>
              </a:rPr>
              <a:t>Under conditions of absence of water (dry weather), the segments of the prosorus act as gametangia  which are in no way different from sporangia. The gametangia produce planogametes. Gametes produced in different gametangia fuse to form a bigger biflagellate zygote cell.</a:t>
            </a:r>
          </a:p>
          <a:p>
            <a:endParaRPr lang="en-IN" sz="2000"/>
          </a:p>
        </p:txBody>
      </p:sp>
      <p:sp>
        <p:nvSpPr>
          <p:cNvPr id="13" name="Freeform: Shape 9">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822456" y="-2"/>
            <a:ext cx="1368219"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864666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732</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Calibri Light</vt:lpstr>
      <vt:lpstr>Droid Sans</vt:lpstr>
      <vt:lpstr>Georgia</vt:lpstr>
      <vt:lpstr>Helvetica</vt:lpstr>
      <vt:lpstr>Office Theme</vt:lpstr>
      <vt:lpstr>Synchytrium </vt:lpstr>
      <vt:lpstr>PowerPoint Presentation</vt:lpstr>
      <vt:lpstr>PowerPoint Presentation</vt:lpstr>
      <vt:lpstr>Symptoms of Black Wart Disease of Potato  </vt:lpstr>
      <vt:lpstr>Asexual reproduction</vt:lpstr>
      <vt:lpstr>PowerPoint Presentation</vt:lpstr>
      <vt:lpstr>PowerPoint Presentation</vt:lpstr>
      <vt:lpstr>PowerPoint Presentation</vt:lpstr>
      <vt:lpstr>Sexual reproduction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Synchytrium  black wart disease</dc:title>
  <dc:creator>Pinaki Rabha</dc:creator>
  <cp:lastModifiedBy>Pinaki Rabha</cp:lastModifiedBy>
  <cp:revision>34</cp:revision>
  <dcterms:created xsi:type="dcterms:W3CDTF">2021-07-17T09:19:26Z</dcterms:created>
  <dcterms:modified xsi:type="dcterms:W3CDTF">2021-07-24T06:37:13Z</dcterms:modified>
</cp:coreProperties>
</file>