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6" r:id="rId9"/>
    <p:sldId id="265" r:id="rId10"/>
    <p:sldId id="267" r:id="rId11"/>
    <p:sldId id="268" r:id="rId12"/>
    <p:sldId id="269" r:id="rId13"/>
    <p:sldId id="270" r:id="rId14"/>
    <p:sldId id="271" r:id="rId15"/>
    <p:sldId id="272" r:id="rId16"/>
    <p:sldId id="273" r:id="rId17"/>
    <p:sldId id="274" r:id="rId18"/>
    <p:sldId id="275" r:id="rId19"/>
    <p:sldId id="276"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5E49AF3F-ABF0-4B28-93B1-06FF4A7B3860}" type="datetimeFigureOut">
              <a:rPr lang="en-IN" smtClean="0"/>
              <a:t>26-07-2021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5E03C5D-F1F1-4F20-84AD-C1B0BA1F8DDF}" type="slidenum">
              <a:rPr lang="en-IN" smtClean="0"/>
              <a:t>‹#›</a:t>
            </a:fld>
            <a:endParaRPr lang="en-IN"/>
          </a:p>
        </p:txBody>
      </p:sp>
    </p:spTree>
    <p:extLst>
      <p:ext uri="{BB962C8B-B14F-4D97-AF65-F5344CB8AC3E}">
        <p14:creationId xmlns:p14="http://schemas.microsoft.com/office/powerpoint/2010/main" val="4105018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E49AF3F-ABF0-4B28-93B1-06FF4A7B3860}" type="datetimeFigureOut">
              <a:rPr lang="en-IN" smtClean="0"/>
              <a:t>26-07-2021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5E03C5D-F1F1-4F20-84AD-C1B0BA1F8DDF}" type="slidenum">
              <a:rPr lang="en-IN" smtClean="0"/>
              <a:t>‹#›</a:t>
            </a:fld>
            <a:endParaRPr lang="en-IN"/>
          </a:p>
        </p:txBody>
      </p:sp>
    </p:spTree>
    <p:extLst>
      <p:ext uri="{BB962C8B-B14F-4D97-AF65-F5344CB8AC3E}">
        <p14:creationId xmlns:p14="http://schemas.microsoft.com/office/powerpoint/2010/main" val="628291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E49AF3F-ABF0-4B28-93B1-06FF4A7B3860}" type="datetimeFigureOut">
              <a:rPr lang="en-IN" smtClean="0"/>
              <a:t>26-07-2021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5E03C5D-F1F1-4F20-84AD-C1B0BA1F8DDF}" type="slidenum">
              <a:rPr lang="en-IN" smtClean="0"/>
              <a:t>‹#›</a:t>
            </a:fld>
            <a:endParaRPr lang="en-IN"/>
          </a:p>
        </p:txBody>
      </p:sp>
    </p:spTree>
    <p:extLst>
      <p:ext uri="{BB962C8B-B14F-4D97-AF65-F5344CB8AC3E}">
        <p14:creationId xmlns:p14="http://schemas.microsoft.com/office/powerpoint/2010/main" val="3804824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E49AF3F-ABF0-4B28-93B1-06FF4A7B3860}" type="datetimeFigureOut">
              <a:rPr lang="en-IN" smtClean="0"/>
              <a:t>26-07-2021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5E03C5D-F1F1-4F20-84AD-C1B0BA1F8DDF}" type="slidenum">
              <a:rPr lang="en-IN" smtClean="0"/>
              <a:t>‹#›</a:t>
            </a:fld>
            <a:endParaRPr lang="en-IN"/>
          </a:p>
        </p:txBody>
      </p:sp>
    </p:spTree>
    <p:extLst>
      <p:ext uri="{BB962C8B-B14F-4D97-AF65-F5344CB8AC3E}">
        <p14:creationId xmlns:p14="http://schemas.microsoft.com/office/powerpoint/2010/main" val="1686513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E49AF3F-ABF0-4B28-93B1-06FF4A7B3860}" type="datetimeFigureOut">
              <a:rPr lang="en-IN" smtClean="0"/>
              <a:t>26-07-2021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5E03C5D-F1F1-4F20-84AD-C1B0BA1F8DDF}" type="slidenum">
              <a:rPr lang="en-IN" smtClean="0"/>
              <a:t>‹#›</a:t>
            </a:fld>
            <a:endParaRPr lang="en-IN"/>
          </a:p>
        </p:txBody>
      </p:sp>
    </p:spTree>
    <p:extLst>
      <p:ext uri="{BB962C8B-B14F-4D97-AF65-F5344CB8AC3E}">
        <p14:creationId xmlns:p14="http://schemas.microsoft.com/office/powerpoint/2010/main" val="2850592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5E49AF3F-ABF0-4B28-93B1-06FF4A7B3860}" type="datetimeFigureOut">
              <a:rPr lang="en-IN" smtClean="0"/>
              <a:t>26-07-2021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5E03C5D-F1F1-4F20-84AD-C1B0BA1F8DDF}" type="slidenum">
              <a:rPr lang="en-IN" smtClean="0"/>
              <a:t>‹#›</a:t>
            </a:fld>
            <a:endParaRPr lang="en-IN"/>
          </a:p>
        </p:txBody>
      </p:sp>
    </p:spTree>
    <p:extLst>
      <p:ext uri="{BB962C8B-B14F-4D97-AF65-F5344CB8AC3E}">
        <p14:creationId xmlns:p14="http://schemas.microsoft.com/office/powerpoint/2010/main" val="30849601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5E49AF3F-ABF0-4B28-93B1-06FF4A7B3860}" type="datetimeFigureOut">
              <a:rPr lang="en-IN" smtClean="0"/>
              <a:t>26-07-2021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A5E03C5D-F1F1-4F20-84AD-C1B0BA1F8DDF}" type="slidenum">
              <a:rPr lang="en-IN" smtClean="0"/>
              <a:t>‹#›</a:t>
            </a:fld>
            <a:endParaRPr lang="en-IN"/>
          </a:p>
        </p:txBody>
      </p:sp>
    </p:spTree>
    <p:extLst>
      <p:ext uri="{BB962C8B-B14F-4D97-AF65-F5344CB8AC3E}">
        <p14:creationId xmlns:p14="http://schemas.microsoft.com/office/powerpoint/2010/main" val="1118605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5E49AF3F-ABF0-4B28-93B1-06FF4A7B3860}" type="datetimeFigureOut">
              <a:rPr lang="en-IN" smtClean="0"/>
              <a:t>26-07-2021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A5E03C5D-F1F1-4F20-84AD-C1B0BA1F8DDF}" type="slidenum">
              <a:rPr lang="en-IN" smtClean="0"/>
              <a:t>‹#›</a:t>
            </a:fld>
            <a:endParaRPr lang="en-IN"/>
          </a:p>
        </p:txBody>
      </p:sp>
    </p:spTree>
    <p:extLst>
      <p:ext uri="{BB962C8B-B14F-4D97-AF65-F5344CB8AC3E}">
        <p14:creationId xmlns:p14="http://schemas.microsoft.com/office/powerpoint/2010/main" val="40895471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49AF3F-ABF0-4B28-93B1-06FF4A7B3860}" type="datetimeFigureOut">
              <a:rPr lang="en-IN" smtClean="0"/>
              <a:t>26-07-2021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A5E03C5D-F1F1-4F20-84AD-C1B0BA1F8DDF}" type="slidenum">
              <a:rPr lang="en-IN" smtClean="0"/>
              <a:t>‹#›</a:t>
            </a:fld>
            <a:endParaRPr lang="en-IN"/>
          </a:p>
        </p:txBody>
      </p:sp>
    </p:spTree>
    <p:extLst>
      <p:ext uri="{BB962C8B-B14F-4D97-AF65-F5344CB8AC3E}">
        <p14:creationId xmlns:p14="http://schemas.microsoft.com/office/powerpoint/2010/main" val="3833290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E49AF3F-ABF0-4B28-93B1-06FF4A7B3860}" type="datetimeFigureOut">
              <a:rPr lang="en-IN" smtClean="0"/>
              <a:t>26-07-2021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5E03C5D-F1F1-4F20-84AD-C1B0BA1F8DDF}" type="slidenum">
              <a:rPr lang="en-IN" smtClean="0"/>
              <a:t>‹#›</a:t>
            </a:fld>
            <a:endParaRPr lang="en-IN"/>
          </a:p>
        </p:txBody>
      </p:sp>
    </p:spTree>
    <p:extLst>
      <p:ext uri="{BB962C8B-B14F-4D97-AF65-F5344CB8AC3E}">
        <p14:creationId xmlns:p14="http://schemas.microsoft.com/office/powerpoint/2010/main" val="193718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E49AF3F-ABF0-4B28-93B1-06FF4A7B3860}" type="datetimeFigureOut">
              <a:rPr lang="en-IN" smtClean="0"/>
              <a:t>26-07-2021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5E03C5D-F1F1-4F20-84AD-C1B0BA1F8DDF}" type="slidenum">
              <a:rPr lang="en-IN" smtClean="0"/>
              <a:t>‹#›</a:t>
            </a:fld>
            <a:endParaRPr lang="en-IN"/>
          </a:p>
        </p:txBody>
      </p:sp>
    </p:spTree>
    <p:extLst>
      <p:ext uri="{BB962C8B-B14F-4D97-AF65-F5344CB8AC3E}">
        <p14:creationId xmlns:p14="http://schemas.microsoft.com/office/powerpoint/2010/main" val="59556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49AF3F-ABF0-4B28-93B1-06FF4A7B3860}" type="datetimeFigureOut">
              <a:rPr lang="en-IN" smtClean="0"/>
              <a:t>26-07-2021</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E03C5D-F1F1-4F20-84AD-C1B0BA1F8DDF}" type="slidenum">
              <a:rPr lang="en-IN" smtClean="0"/>
              <a:t>‹#›</a:t>
            </a:fld>
            <a:endParaRPr lang="en-IN"/>
          </a:p>
        </p:txBody>
      </p:sp>
    </p:spTree>
    <p:extLst>
      <p:ext uri="{BB962C8B-B14F-4D97-AF65-F5344CB8AC3E}">
        <p14:creationId xmlns:p14="http://schemas.microsoft.com/office/powerpoint/2010/main" val="924693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image" Target="../media/image1.tmp"/><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0"/>
            <a:ext cx="9144000" cy="2387600"/>
          </a:xfrm>
        </p:spPr>
        <p:txBody>
          <a:bodyPr/>
          <a:lstStyle/>
          <a:p>
            <a:r>
              <a:rPr lang="en-US" dirty="0" smtClean="0">
                <a:latin typeface="Arial Black" panose="020B0A04020102020204" pitchFamily="34" charset="0"/>
              </a:rPr>
              <a:t>Transpiration and Its Significance</a:t>
            </a:r>
            <a:endParaRPr lang="en-IN" dirty="0">
              <a:latin typeface="Arial Black" panose="020B0A04020102020204" pitchFamily="34" charset="0"/>
            </a:endParaRPr>
          </a:p>
        </p:txBody>
      </p:sp>
      <p:sp>
        <p:nvSpPr>
          <p:cNvPr id="3" name="Subtitle 2"/>
          <p:cNvSpPr>
            <a:spLocks noGrp="1"/>
          </p:cNvSpPr>
          <p:nvPr>
            <p:ph type="subTitle" idx="1"/>
          </p:nvPr>
        </p:nvSpPr>
        <p:spPr>
          <a:xfrm>
            <a:off x="1524000" y="5202238"/>
            <a:ext cx="9144000" cy="1655762"/>
          </a:xfrm>
        </p:spPr>
        <p:txBody>
          <a:bodyPr>
            <a:normAutofit/>
          </a:bodyPr>
          <a:lstStyle/>
          <a:p>
            <a:pPr>
              <a:lnSpc>
                <a:spcPct val="100000"/>
              </a:lnSpc>
              <a:spcBef>
                <a:spcPts val="0"/>
              </a:spcBef>
            </a:pPr>
            <a:r>
              <a:rPr lang="en-US" sz="2800" dirty="0" smtClean="0">
                <a:latin typeface="Arial Black" panose="020B0A04020102020204" pitchFamily="34" charset="0"/>
              </a:rPr>
              <a:t>Dr. Habibur Rahman</a:t>
            </a:r>
          </a:p>
          <a:p>
            <a:pPr>
              <a:lnSpc>
                <a:spcPct val="100000"/>
              </a:lnSpc>
              <a:spcBef>
                <a:spcPts val="0"/>
              </a:spcBef>
            </a:pPr>
            <a:r>
              <a:rPr lang="en-US" sz="2800" dirty="0" smtClean="0">
                <a:latin typeface="Arial Black" panose="020B0A04020102020204" pitchFamily="34" charset="0"/>
              </a:rPr>
              <a:t>Associate Professor</a:t>
            </a:r>
          </a:p>
          <a:p>
            <a:pPr>
              <a:lnSpc>
                <a:spcPct val="100000"/>
              </a:lnSpc>
              <a:spcBef>
                <a:spcPts val="0"/>
              </a:spcBef>
            </a:pPr>
            <a:r>
              <a:rPr lang="en-US" sz="2800" dirty="0" smtClean="0">
                <a:latin typeface="Arial Black" panose="020B0A04020102020204" pitchFamily="34" charset="0"/>
              </a:rPr>
              <a:t>J. N. College, Boko </a:t>
            </a:r>
            <a:endParaRPr lang="en-IN" sz="2800" dirty="0">
              <a:latin typeface="Arial Black" panose="020B0A04020102020204" pitchFamily="34" charset="0"/>
            </a:endParaRPr>
          </a:p>
        </p:txBody>
      </p:sp>
    </p:spTree>
    <p:extLst>
      <p:ext uri="{BB962C8B-B14F-4D97-AF65-F5344CB8AC3E}">
        <p14:creationId xmlns:p14="http://schemas.microsoft.com/office/powerpoint/2010/main" val="14899947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3754" y="802411"/>
            <a:ext cx="11201400" cy="5262979"/>
          </a:xfrm>
          <a:prstGeom prst="rect">
            <a:avLst/>
          </a:prstGeom>
        </p:spPr>
        <p:txBody>
          <a:bodyPr wrap="square">
            <a:spAutoFit/>
          </a:bodyPr>
          <a:lstStyle/>
          <a:p>
            <a:pPr marL="457200" indent="-457200" algn="jus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The starch is insoluble, and hence the cell sap of the guard cell remains of much lower concentration in comparison to neighboring cells.</a:t>
            </a:r>
          </a:p>
          <a:p>
            <a:pPr marL="457200" indent="-457200" algn="jus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Exosmosis</a:t>
            </a:r>
            <a:r>
              <a:rPr lang="en-US" sz="2800" dirty="0" smtClean="0">
                <a:latin typeface="Times New Roman" panose="02020603050405020304" pitchFamily="18" charset="0"/>
                <a:cs typeface="Times New Roman" panose="02020603050405020304" pitchFamily="18" charset="0"/>
              </a:rPr>
              <a:t> from the guard cells takes place by making them flaccid and the stomata is closed.</a:t>
            </a:r>
          </a:p>
          <a:p>
            <a:pPr marL="457200" indent="-457200" algn="jus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The starch-sugar inter-conversion depends upon the acidity (pH) and alkalinity of the cell sap of guard cells.</a:t>
            </a:r>
          </a:p>
          <a:p>
            <a:pPr marL="457200" indent="-457200" algn="jus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During night, photosynthesis is absent thus the carbon dioxide gets accumulated in the guard cells.</a:t>
            </a:r>
          </a:p>
          <a:p>
            <a:pPr marL="457200" indent="-457200" algn="jus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This converts the cell sap in to weak acidic starch.</a:t>
            </a:r>
          </a:p>
          <a:p>
            <a:pPr marL="457200" indent="-457200" algn="jus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The carbon dioxide is utilized in the process of photosynthesis during daytime and the cell sap becomes alkaline and the starch converts in to sugar.</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47293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986528"/>
          </a:xfrm>
          <a:prstGeom prst="rect">
            <a:avLst/>
          </a:prstGeom>
        </p:spPr>
        <p:txBody>
          <a:bodyPr wrap="square">
            <a:spAutoFit/>
          </a:bodyPr>
          <a:lstStyle/>
          <a:p>
            <a:pPr algn="just"/>
            <a:r>
              <a:rPr lang="en-US" sz="2800" dirty="0" smtClean="0">
                <a:latin typeface="Arial Black" panose="020B0A04020102020204" pitchFamily="34" charset="0"/>
                <a:cs typeface="Times New Roman" panose="02020603050405020304" pitchFamily="18" charset="0"/>
              </a:rPr>
              <a:t>Concentrations of CO2 hypothesis:</a:t>
            </a:r>
          </a:p>
          <a:p>
            <a:pPr marL="457200" indent="-457200" algn="jus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This hypothesis for opening and closing of stomata was proposed by Bonner and </a:t>
            </a:r>
            <a:r>
              <a:rPr lang="en-US" sz="2800" dirty="0" err="1" smtClean="0">
                <a:latin typeface="Times New Roman" panose="02020603050405020304" pitchFamily="18" charset="0"/>
                <a:cs typeface="Times New Roman" panose="02020603050405020304" pitchFamily="18" charset="0"/>
              </a:rPr>
              <a:t>Galston</a:t>
            </a:r>
            <a:r>
              <a:rPr lang="en-US" sz="2800" dirty="0" smtClean="0">
                <a:latin typeface="Times New Roman" panose="02020603050405020304" pitchFamily="18" charset="0"/>
                <a:cs typeface="Times New Roman" panose="02020603050405020304" pitchFamily="18" charset="0"/>
              </a:rPr>
              <a:t>.</a:t>
            </a:r>
          </a:p>
          <a:p>
            <a:pPr marL="457200" indent="-457200" algn="jus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It relies upon the concentration of the carbon dioxide (CO2) present in the stomatal chamber.</a:t>
            </a:r>
          </a:p>
          <a:p>
            <a:pPr marL="457200" indent="-457200" algn="jus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It is independent of the presence or absence of light.</a:t>
            </a:r>
          </a:p>
          <a:p>
            <a:pPr marL="457200" indent="-457200" algn="jus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Normally 0.03% of carbon dioxide is present in the atmosphere.</a:t>
            </a:r>
          </a:p>
          <a:p>
            <a:pPr marL="457200" indent="-457200" algn="jus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When the density of the CO2 in the sub stomatal chamber also becomes 0.03%, then the guard cells become flaccid and the stomata becomes closed.</a:t>
            </a:r>
          </a:p>
          <a:p>
            <a:pPr marL="457200" indent="-457200" algn="jus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As the density of CO2 decreases gradually, the stoma starts to open and it opens gradually lengthwise until the density of CO2 becomes 0.01%.</a:t>
            </a:r>
          </a:p>
          <a:p>
            <a:pPr marL="457200" indent="-457200" algn="jus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Now the stomata are completely open and they are not open further beyond this density.</a:t>
            </a:r>
          </a:p>
          <a:p>
            <a:pPr marL="457200" indent="-457200" algn="jus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The photosynthesis occurs in day time and much of the carbon dioxide is being utilized in the process, the density becomes lesser than 0.03% and the stomata stays open during day time.</a:t>
            </a:r>
          </a:p>
        </p:txBody>
      </p:sp>
    </p:spTree>
    <p:extLst>
      <p:ext uri="{BB962C8B-B14F-4D97-AF65-F5344CB8AC3E}">
        <p14:creationId xmlns:p14="http://schemas.microsoft.com/office/powerpoint/2010/main" val="21842266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1365" y="0"/>
            <a:ext cx="11887199" cy="6555641"/>
          </a:xfrm>
          <a:prstGeom prst="rect">
            <a:avLst/>
          </a:prstGeom>
        </p:spPr>
        <p:txBody>
          <a:bodyPr wrap="square">
            <a:spAutoFit/>
          </a:bodyPr>
          <a:lstStyle/>
          <a:p>
            <a:pPr marL="285750" indent="-28575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During night or in the darkness, photosynthesis is absent, the density of carbon dioxide remains 0.03%.</a:t>
            </a:r>
          </a:p>
          <a:p>
            <a:pPr marL="285750" indent="-28575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The guard cell remains flaccid and the stomata remains closed.</a:t>
            </a:r>
          </a:p>
          <a:p>
            <a:endParaRPr lang="en-US" sz="2800" dirty="0" smtClean="0">
              <a:latin typeface="Times New Roman" panose="02020603050405020304" pitchFamily="18" charset="0"/>
              <a:cs typeface="Times New Roman" panose="02020603050405020304" pitchFamily="18" charset="0"/>
            </a:endParaRPr>
          </a:p>
          <a:p>
            <a:pPr fontAlgn="base"/>
            <a:r>
              <a:rPr lang="en-US" sz="2800" b="1" dirty="0">
                <a:latin typeface="Arial Black" panose="020B0A04020102020204" pitchFamily="34" charset="0"/>
                <a:cs typeface="Times New Roman" panose="02020603050405020304" pitchFamily="18" charset="0"/>
              </a:rPr>
              <a:t>Active potassium (K</a:t>
            </a:r>
            <a:r>
              <a:rPr lang="en-US" sz="2800" b="1" baseline="30000" dirty="0">
                <a:latin typeface="Arial Black" panose="020B0A04020102020204" pitchFamily="34" charset="0"/>
                <a:cs typeface="Times New Roman" panose="02020603050405020304" pitchFamily="18" charset="0"/>
              </a:rPr>
              <a:t>+</a:t>
            </a:r>
            <a:r>
              <a:rPr lang="en-US" sz="2800" b="1" dirty="0">
                <a:latin typeface="Arial Black" panose="020B0A04020102020204" pitchFamily="34" charset="0"/>
                <a:cs typeface="Times New Roman" panose="02020603050405020304" pitchFamily="18" charset="0"/>
              </a:rPr>
              <a:t>) theory</a:t>
            </a:r>
            <a:r>
              <a:rPr lang="en-US" sz="2800" b="1" dirty="0" smtClean="0">
                <a:latin typeface="Arial Black" panose="020B0A04020102020204" pitchFamily="34" charset="0"/>
                <a:cs typeface="Times New Roman" panose="02020603050405020304" pitchFamily="18" charset="0"/>
              </a:rPr>
              <a:t>:</a:t>
            </a:r>
          </a:p>
          <a:p>
            <a:pPr marL="457200" indent="-457200" fontAlgn="base">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This </a:t>
            </a:r>
            <a:r>
              <a:rPr lang="en-US" sz="2800" dirty="0">
                <a:latin typeface="Times New Roman" panose="02020603050405020304" pitchFamily="18" charset="0"/>
                <a:cs typeface="Times New Roman" panose="02020603050405020304" pitchFamily="18" charset="0"/>
              </a:rPr>
              <a:t>theory is also termed as hormonal regulation theory or malate switch theory or potassium malate theory.</a:t>
            </a:r>
          </a:p>
          <a:p>
            <a:pPr marL="457200" indent="-457200" fontAlgn="base">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This theory was proposed by Levitt in 1974.</a:t>
            </a:r>
          </a:p>
          <a:p>
            <a:pPr marL="457200" indent="-457200" fontAlgn="base">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The role of potassium (K</a:t>
            </a:r>
            <a:r>
              <a:rPr lang="en-US" sz="2800" baseline="30000" dirty="0">
                <a:latin typeface="Times New Roman" panose="02020603050405020304" pitchFamily="18" charset="0"/>
                <a:cs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 in stomatal opening is now most accepted world-wide.</a:t>
            </a:r>
          </a:p>
          <a:p>
            <a:pPr marL="457200" indent="-457200" fontAlgn="base">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In 1967, </a:t>
            </a:r>
            <a:r>
              <a:rPr lang="en-US" sz="2800" dirty="0" err="1">
                <a:latin typeface="Times New Roman" panose="02020603050405020304" pitchFamily="18" charset="0"/>
                <a:cs typeface="Times New Roman" panose="02020603050405020304" pitchFamily="18" charset="0"/>
              </a:rPr>
              <a:t>Fujino</a:t>
            </a:r>
            <a:r>
              <a:rPr lang="en-US" sz="2800" dirty="0">
                <a:latin typeface="Times New Roman" panose="02020603050405020304" pitchFamily="18" charset="0"/>
                <a:cs typeface="Times New Roman" panose="02020603050405020304" pitchFamily="18" charset="0"/>
              </a:rPr>
              <a:t>, for the first time observed that opening of stomata takes place due to the influx of K</a:t>
            </a:r>
            <a:r>
              <a:rPr lang="en-US" sz="2800" baseline="30000" dirty="0">
                <a:latin typeface="Times New Roman" panose="02020603050405020304" pitchFamily="18" charset="0"/>
                <a:cs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 ions concentration.</a:t>
            </a:r>
          </a:p>
          <a:p>
            <a:pPr marL="457200" indent="-457200" fontAlgn="base">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The osmotic concentration of guard cells is increased by the influx of K</a:t>
            </a:r>
            <a:r>
              <a:rPr lang="en-US" sz="2800" baseline="30000" dirty="0">
                <a:latin typeface="Times New Roman" panose="02020603050405020304" pitchFamily="18" charset="0"/>
                <a:cs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 and causes stomatal opening.</a:t>
            </a:r>
          </a:p>
          <a:p>
            <a:pPr marL="457200" indent="-457200" fontAlgn="base">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The uptake of potassium K</a:t>
            </a:r>
            <a:r>
              <a:rPr lang="en-US" sz="2800" baseline="30000" dirty="0">
                <a:latin typeface="Times New Roman" panose="02020603050405020304" pitchFamily="18" charset="0"/>
                <a:cs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 controls the gradient in the water potential</a:t>
            </a:r>
            <a:r>
              <a:rPr lang="en-US"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814784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8259" y="155592"/>
            <a:ext cx="11833411" cy="7294305"/>
          </a:xfrm>
          <a:prstGeom prst="rect">
            <a:avLst/>
          </a:prstGeom>
        </p:spPr>
        <p:txBody>
          <a:bodyPr wrap="square">
            <a:spAutoFit/>
          </a:bodyPr>
          <a:lstStyle/>
          <a:p>
            <a:pPr marL="285750" indent="-28575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This in turn triggers endosmosis into the guard cells increasing the turgor pressure.</a:t>
            </a:r>
          </a:p>
          <a:p>
            <a:pPr marL="285750" indent="-28575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ATP aids in entry of K+ ions into the guard cells.</a:t>
            </a:r>
          </a:p>
          <a:p>
            <a:pPr marL="285750" indent="-28575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Levitt (1974) observed that proton (H+) uptake by the guard cell’s chloroplasts occurs with the help of ATP.</a:t>
            </a:r>
          </a:p>
          <a:p>
            <a:pPr marL="285750" indent="-28575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This leads to rise of pH in guard cells.</a:t>
            </a:r>
          </a:p>
          <a:p>
            <a:pPr marL="285750" indent="-28575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Increase in pH converts starch into organic acid, such as malic acid.</a:t>
            </a:r>
          </a:p>
          <a:p>
            <a:pPr marL="285750" indent="-28575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Malic acid again dissociates to form H+ and malate anion.</a:t>
            </a:r>
          </a:p>
          <a:p>
            <a:pPr marL="285750" indent="-285750" fontAlgn="base">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absorption of potassium K+ ions is balanced by one of the following:</a:t>
            </a:r>
          </a:p>
          <a:p>
            <a:pPr marL="742950" lvl="1" indent="-285750" fontAlgn="base">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Uptake of Cl-</a:t>
            </a:r>
          </a:p>
          <a:p>
            <a:pPr marL="742950" lvl="1" indent="-285750" fontAlgn="base">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Transport of H</a:t>
            </a:r>
            <a:r>
              <a:rPr lang="en-US" sz="2400" baseline="300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ions from organic acids, such as malic acid</a:t>
            </a:r>
          </a:p>
          <a:p>
            <a:pPr marL="742950" lvl="1" indent="-285750" fontAlgn="base">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By negative charges of organic acids when they lose H</a:t>
            </a:r>
            <a:r>
              <a:rPr lang="en-US" sz="2400" baseline="300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ions</a:t>
            </a:r>
          </a:p>
          <a:p>
            <a:pPr marL="285750" indent="-285750" fontAlgn="base">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accumulation of large concentration of K+ ions in guard cells is </a:t>
            </a:r>
            <a:r>
              <a:rPr lang="en-US" sz="2400" dirty="0" err="1">
                <a:latin typeface="Times New Roman" panose="02020603050405020304" pitchFamily="18" charset="0"/>
                <a:cs typeface="Times New Roman" panose="02020603050405020304" pitchFamily="18" charset="0"/>
              </a:rPr>
              <a:t>ionically</a:t>
            </a:r>
            <a:r>
              <a:rPr lang="en-US" sz="2400" dirty="0">
                <a:latin typeface="Times New Roman" panose="02020603050405020304" pitchFamily="18" charset="0"/>
                <a:cs typeface="Times New Roman" panose="02020603050405020304" pitchFamily="18" charset="0"/>
              </a:rPr>
              <a:t> balanced by the uptake of negatively charged ions, i.e., chloride and malate.</a:t>
            </a:r>
          </a:p>
          <a:p>
            <a:pPr marL="285750" indent="-285750" fontAlgn="base">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hydrolysis of starch causes the accumulation of high amount of malate in guard cells of open stomata.</a:t>
            </a:r>
          </a:p>
          <a:p>
            <a:pPr marL="285750" indent="-285750" fontAlgn="base">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 passive or highly catalyzed excretion of K+ and Cl from the guard cells to the epidermal tissue results in stomatal closure in general and subsidiary cells in particular.</a:t>
            </a:r>
          </a:p>
          <a:p>
            <a:pPr marL="285750" indent="-285750" fontAlgn="base">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It is considered that subsidiary cells have an active re-absorption mechanism of K</a:t>
            </a:r>
            <a:r>
              <a:rPr lang="en-US" sz="2400" baseline="300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a:t>
            </a:r>
          </a:p>
          <a:p>
            <a:endParaRPr lang="en-US" dirty="0" smtClean="0"/>
          </a:p>
          <a:p>
            <a:endParaRPr lang="en-US" dirty="0"/>
          </a:p>
        </p:txBody>
      </p:sp>
    </p:spTree>
    <p:extLst>
      <p:ext uri="{BB962C8B-B14F-4D97-AF65-F5344CB8AC3E}">
        <p14:creationId xmlns:p14="http://schemas.microsoft.com/office/powerpoint/2010/main" val="34948529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2729" y="126029"/>
            <a:ext cx="11627224" cy="6124754"/>
          </a:xfrm>
          <a:prstGeom prst="rect">
            <a:avLst/>
          </a:prstGeom>
        </p:spPr>
        <p:txBody>
          <a:bodyPr wrap="square">
            <a:spAutoFit/>
          </a:bodyPr>
          <a:lstStyle/>
          <a:p>
            <a:r>
              <a:rPr lang="en-US" sz="2800" dirty="0" smtClean="0">
                <a:latin typeface="Arial Black" panose="020B0A04020102020204" pitchFamily="34" charset="0"/>
                <a:cs typeface="Times New Roman" panose="02020603050405020304" pitchFamily="18" charset="0"/>
              </a:rPr>
              <a:t>Opening of Stomata during Daytime (in presence of light): </a:t>
            </a:r>
          </a:p>
          <a:p>
            <a:endParaRPr lang="en-US" sz="2800" dirty="0">
              <a:latin typeface="Arial Black" panose="020B0A04020102020204" pitchFamily="34"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Opening of stomata depends upon following conditions:</a:t>
            </a:r>
          </a:p>
          <a:p>
            <a:r>
              <a:rPr lang="en-US" sz="2800" dirty="0" smtClean="0">
                <a:latin typeface="Times New Roman" panose="02020603050405020304" pitchFamily="18" charset="0"/>
                <a:cs typeface="Times New Roman" panose="02020603050405020304" pitchFamily="18" charset="0"/>
              </a:rPr>
              <a:t>(a) In Presence of light.</a:t>
            </a:r>
          </a:p>
          <a:p>
            <a:r>
              <a:rPr lang="en-US" sz="2800" dirty="0" smtClean="0">
                <a:latin typeface="Times New Roman" panose="02020603050405020304" pitchFamily="18" charset="0"/>
                <a:cs typeface="Times New Roman" panose="02020603050405020304" pitchFamily="18" charset="0"/>
              </a:rPr>
              <a:t>(b) Decrease in starch contents of guard cells.</a:t>
            </a:r>
          </a:p>
          <a:p>
            <a:r>
              <a:rPr lang="en-US" sz="2800" dirty="0" smtClean="0">
                <a:latin typeface="Times New Roman" panose="02020603050405020304" pitchFamily="18" charset="0"/>
                <a:cs typeface="Times New Roman" panose="02020603050405020304" pitchFamily="18" charset="0"/>
              </a:rPr>
              <a:t>(c) Increased concentration of malic acid in guard cells.</a:t>
            </a:r>
          </a:p>
          <a:p>
            <a:r>
              <a:rPr lang="en-US" sz="2800" dirty="0" smtClean="0">
                <a:latin typeface="Times New Roman" panose="02020603050405020304" pitchFamily="18" charset="0"/>
                <a:cs typeface="Times New Roman" panose="02020603050405020304" pitchFamily="18" charset="0"/>
              </a:rPr>
              <a:t>(d) Influx of K+ ions into guard cells.</a:t>
            </a:r>
          </a:p>
          <a:p>
            <a:r>
              <a:rPr lang="en-US" sz="2800" dirty="0" smtClean="0">
                <a:latin typeface="Times New Roman" panose="02020603050405020304" pitchFamily="18" charset="0"/>
                <a:cs typeface="Times New Roman" panose="02020603050405020304" pitchFamily="18" charset="0"/>
              </a:rPr>
              <a:t>(e) Efflux of H+ ions from guard cells.</a:t>
            </a:r>
          </a:p>
          <a:p>
            <a:r>
              <a:rPr lang="en-US" sz="2800" dirty="0" smtClean="0">
                <a:latin typeface="Times New Roman" panose="02020603050405020304" pitchFamily="18" charset="0"/>
                <a:cs typeface="Times New Roman" panose="02020603050405020304" pitchFamily="18" charset="0"/>
              </a:rPr>
              <a:t>(f) Intake of CI ions by guard cells.</a:t>
            </a:r>
          </a:p>
          <a:p>
            <a:r>
              <a:rPr lang="en-US" sz="2800" dirty="0" smtClean="0">
                <a:latin typeface="Times New Roman" panose="02020603050405020304" pitchFamily="18" charset="0"/>
                <a:cs typeface="Times New Roman" panose="02020603050405020304" pitchFamily="18" charset="0"/>
              </a:rPr>
              <a:t>(g) Low CO2 concentration in an around guard cells.</a:t>
            </a:r>
          </a:p>
          <a:p>
            <a:r>
              <a:rPr lang="en-US" sz="2800" dirty="0" smtClean="0">
                <a:latin typeface="Times New Roman" panose="02020603050405020304" pitchFamily="18" charset="0"/>
                <a:cs typeface="Times New Roman" panose="02020603050405020304" pitchFamily="18" charset="0"/>
              </a:rPr>
              <a:t>(h) High pH (more than 7) in guard cells (hence, alkaline medium of the cell sap in guard cells).</a:t>
            </a:r>
          </a:p>
          <a:p>
            <a:r>
              <a:rPr lang="en-US" sz="2800" dirty="0" smtClean="0">
                <a:latin typeface="Times New Roman" panose="02020603050405020304" pitchFamily="18" charset="0"/>
                <a:cs typeface="Times New Roman" panose="02020603050405020304" pitchFamily="18" charset="0"/>
              </a:rPr>
              <a:t>(</a:t>
            </a:r>
            <a:r>
              <a:rPr lang="en-US" sz="2800" dirty="0" err="1" smtClean="0">
                <a:latin typeface="Times New Roman" panose="02020603050405020304" pitchFamily="18" charset="0"/>
                <a:cs typeface="Times New Roman" panose="02020603050405020304" pitchFamily="18" charset="0"/>
              </a:rPr>
              <a:t>i</a:t>
            </a:r>
            <a:r>
              <a:rPr lang="en-US" sz="2800" dirty="0" smtClean="0">
                <a:latin typeface="Times New Roman" panose="02020603050405020304" pitchFamily="18" charset="0"/>
                <a:cs typeface="Times New Roman" panose="02020603050405020304" pitchFamily="18" charset="0"/>
              </a:rPr>
              <a:t>) High Turgor Pressure in guard cells due to endosmosis, (turgidity of cells).</a:t>
            </a:r>
          </a:p>
          <a:p>
            <a:r>
              <a:rPr lang="en-US" sz="2800" dirty="0" smtClean="0">
                <a:latin typeface="Times New Roman" panose="02020603050405020304" pitchFamily="18" charset="0"/>
                <a:cs typeface="Times New Roman" panose="02020603050405020304" pitchFamily="18" charset="0"/>
              </a:rPr>
              <a:t>(j) And stomata open.</a:t>
            </a:r>
            <a:endParaRPr lang="en-I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656697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9282" y="0"/>
            <a:ext cx="11766177" cy="6986528"/>
          </a:xfrm>
          <a:prstGeom prst="rect">
            <a:avLst/>
          </a:prstGeom>
        </p:spPr>
        <p:txBody>
          <a:bodyPr wrap="square">
            <a:spAutoFit/>
          </a:bodyPr>
          <a:lstStyle/>
          <a:p>
            <a:r>
              <a:rPr lang="en-US" dirty="0" smtClean="0"/>
              <a:t> </a:t>
            </a:r>
            <a:r>
              <a:rPr lang="en-US" sz="2800" dirty="0" smtClean="0">
                <a:latin typeface="Arial Black" panose="020B0A04020102020204" pitchFamily="34" charset="0"/>
                <a:cs typeface="Times New Roman" panose="02020603050405020304" pitchFamily="18" charset="0"/>
              </a:rPr>
              <a:t>Closing of Stomata in Absence of Light (Darkness/Night Time):</a:t>
            </a:r>
          </a:p>
          <a:p>
            <a:r>
              <a:rPr lang="en-US" sz="2800" dirty="0" smtClean="0">
                <a:latin typeface="Times New Roman" panose="02020603050405020304" pitchFamily="18" charset="0"/>
                <a:cs typeface="Times New Roman" panose="02020603050405020304" pitchFamily="18" charset="0"/>
              </a:rPr>
              <a:t>Closing of stomata depends on following conditions:</a:t>
            </a:r>
          </a:p>
          <a:p>
            <a:r>
              <a:rPr lang="en-US" sz="2800" dirty="0" smtClean="0">
                <a:latin typeface="Times New Roman" panose="02020603050405020304" pitchFamily="18" charset="0"/>
                <a:cs typeface="Times New Roman" panose="02020603050405020304" pitchFamily="18" charset="0"/>
              </a:rPr>
              <a:t>(a) Absence of light.</a:t>
            </a:r>
          </a:p>
          <a:p>
            <a:r>
              <a:rPr lang="en-US" sz="2800" dirty="0" smtClean="0">
                <a:latin typeface="Times New Roman" panose="02020603050405020304" pitchFamily="18" charset="0"/>
                <a:cs typeface="Times New Roman" panose="02020603050405020304" pitchFamily="18" charset="0"/>
              </a:rPr>
              <a:t>(b) Decreased concentration of malic acid in guard cells.</a:t>
            </a:r>
          </a:p>
          <a:p>
            <a:r>
              <a:rPr lang="en-US" sz="2800" dirty="0" smtClean="0">
                <a:latin typeface="Times New Roman" panose="02020603050405020304" pitchFamily="18" charset="0"/>
                <a:cs typeface="Times New Roman" panose="02020603050405020304" pitchFamily="18" charset="0"/>
              </a:rPr>
              <a:t>(c) Efflux of K+ ions from guard cells.</a:t>
            </a:r>
          </a:p>
          <a:p>
            <a:r>
              <a:rPr lang="en-US" sz="2800" dirty="0" smtClean="0">
                <a:latin typeface="Times New Roman" panose="02020603050405020304" pitchFamily="18" charset="0"/>
                <a:cs typeface="Times New Roman" panose="02020603050405020304" pitchFamily="18" charset="0"/>
              </a:rPr>
              <a:t>(d) Influx of H+ ions in guard cells.</a:t>
            </a:r>
          </a:p>
          <a:p>
            <a:r>
              <a:rPr lang="en-US" sz="2800" dirty="0" smtClean="0">
                <a:latin typeface="Times New Roman" panose="02020603050405020304" pitchFamily="18" charset="0"/>
                <a:cs typeface="Times New Roman" panose="02020603050405020304" pitchFamily="18" charset="0"/>
              </a:rPr>
              <a:t>(e) Acidic medium of the cell sap in guard cells.</a:t>
            </a:r>
          </a:p>
          <a:p>
            <a:r>
              <a:rPr lang="en-US" sz="2800" dirty="0" smtClean="0">
                <a:latin typeface="Times New Roman" panose="02020603050405020304" pitchFamily="18" charset="0"/>
                <a:cs typeface="Times New Roman" panose="02020603050405020304" pitchFamily="18" charset="0"/>
              </a:rPr>
              <a:t>(f) Loss of Cl– ions from guard cells.</a:t>
            </a:r>
          </a:p>
          <a:p>
            <a:r>
              <a:rPr lang="en-US" sz="2800" dirty="0" smtClean="0">
                <a:latin typeface="Times New Roman" panose="02020603050405020304" pitchFamily="18" charset="0"/>
                <a:cs typeface="Times New Roman" panose="02020603050405020304" pitchFamily="18" charset="0"/>
              </a:rPr>
              <a:t>(g) Increases CO2 concentration in and around guard cell due to release of CO2 in respiration combined with the absence of photosynthetic activity in dark.</a:t>
            </a:r>
          </a:p>
          <a:p>
            <a:r>
              <a:rPr lang="en-US" sz="2800" dirty="0" smtClean="0">
                <a:latin typeface="Times New Roman" panose="02020603050405020304" pitchFamily="18" charset="0"/>
                <a:cs typeface="Times New Roman" panose="02020603050405020304" pitchFamily="18" charset="0"/>
              </a:rPr>
              <a:t>(h) Presence of plant growth inhibiting hormone </a:t>
            </a:r>
            <a:r>
              <a:rPr lang="en-US" sz="2800" dirty="0" err="1" smtClean="0">
                <a:latin typeface="Times New Roman" panose="02020603050405020304" pitchFamily="18" charset="0"/>
                <a:cs typeface="Times New Roman" panose="02020603050405020304" pitchFamily="18" charset="0"/>
              </a:rPr>
              <a:t>abscissic</a:t>
            </a:r>
            <a:r>
              <a:rPr lang="en-US" sz="2800" dirty="0" smtClean="0">
                <a:latin typeface="Times New Roman" panose="02020603050405020304" pitchFamily="18" charset="0"/>
                <a:cs typeface="Times New Roman" panose="02020603050405020304" pitchFamily="18" charset="0"/>
              </a:rPr>
              <a:t> acid (ABA),</a:t>
            </a:r>
          </a:p>
          <a:p>
            <a:r>
              <a:rPr lang="en-US" sz="2800" dirty="0" smtClean="0">
                <a:latin typeface="Times New Roman" panose="02020603050405020304" pitchFamily="18" charset="0"/>
                <a:cs typeface="Times New Roman" panose="02020603050405020304" pitchFamily="18" charset="0"/>
              </a:rPr>
              <a:t>(</a:t>
            </a:r>
            <a:r>
              <a:rPr lang="en-US" sz="2800" dirty="0" err="1" smtClean="0">
                <a:latin typeface="Times New Roman" panose="02020603050405020304" pitchFamily="18" charset="0"/>
                <a:cs typeface="Times New Roman" panose="02020603050405020304" pitchFamily="18" charset="0"/>
              </a:rPr>
              <a:t>i</a:t>
            </a:r>
            <a:r>
              <a:rPr lang="en-US" sz="2800" dirty="0" smtClean="0">
                <a:latin typeface="Times New Roman" panose="02020603050405020304" pitchFamily="18" charset="0"/>
                <a:cs typeface="Times New Roman" panose="02020603050405020304" pitchFamily="18" charset="0"/>
              </a:rPr>
              <a:t>) Loss of turgidity and loss of kidney-shape by guard cells.</a:t>
            </a:r>
          </a:p>
          <a:p>
            <a:r>
              <a:rPr lang="en-US" sz="2800" dirty="0" smtClean="0">
                <a:latin typeface="Times New Roman" panose="02020603050405020304" pitchFamily="18" charset="0"/>
                <a:cs typeface="Times New Roman" panose="02020603050405020304" pitchFamily="18" charset="0"/>
              </a:rPr>
              <a:t>All these conditions represent the reversal of the daytime events. Under these conditions, the guard cells lose water by </a:t>
            </a:r>
            <a:r>
              <a:rPr lang="en-US" sz="2800" dirty="0" err="1" smtClean="0">
                <a:latin typeface="Times New Roman" panose="02020603050405020304" pitchFamily="18" charset="0"/>
                <a:cs typeface="Times New Roman" panose="02020603050405020304" pitchFamily="18" charset="0"/>
              </a:rPr>
              <a:t>exosmosis</a:t>
            </a:r>
            <a:r>
              <a:rPr lang="en-US" sz="2800" dirty="0" smtClean="0">
                <a:latin typeface="Times New Roman" panose="02020603050405020304" pitchFamily="18" charset="0"/>
                <a:cs typeface="Times New Roman" panose="02020603050405020304" pitchFamily="18" charset="0"/>
              </a:rPr>
              <a:t> and become flaccid. This causes closing of the stomata.</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48707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1999" cy="6986528"/>
          </a:xfrm>
          <a:prstGeom prst="rect">
            <a:avLst/>
          </a:prstGeom>
        </p:spPr>
        <p:txBody>
          <a:bodyPr wrap="square">
            <a:spAutoFit/>
          </a:bodyPr>
          <a:lstStyle/>
          <a:p>
            <a:r>
              <a:rPr lang="en-US" sz="2800" dirty="0" smtClean="0">
                <a:latin typeface="Arial Black" panose="020B0A04020102020204" pitchFamily="34" charset="0"/>
                <a:cs typeface="Times New Roman" panose="02020603050405020304" pitchFamily="18" charset="0"/>
              </a:rPr>
              <a:t>Factors Affecting Transpiration in Plants</a:t>
            </a:r>
          </a:p>
          <a:p>
            <a:pPr marL="514350" indent="-514350">
              <a:buAutoNum type="arabicPeriod"/>
            </a:pPr>
            <a:r>
              <a:rPr lang="en-US" sz="2800" b="1" dirty="0" smtClean="0">
                <a:latin typeface="Times New Roman" panose="02020603050405020304" pitchFamily="18" charset="0"/>
                <a:cs typeface="Times New Roman" panose="02020603050405020304" pitchFamily="18" charset="0"/>
              </a:rPr>
              <a:t>Humidity of Air:</a:t>
            </a:r>
          </a:p>
          <a:p>
            <a:endParaRPr lang="en-US" sz="2800" dirty="0" smtClean="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	Humidity or amount of water </a:t>
            </a:r>
            <a:r>
              <a:rPr lang="en-US" sz="2800" dirty="0" err="1" smtClean="0">
                <a:latin typeface="Times New Roman" panose="02020603050405020304" pitchFamily="18" charset="0"/>
                <a:cs typeface="Times New Roman" panose="02020603050405020304" pitchFamily="18" charset="0"/>
              </a:rPr>
              <a:t>vapour</a:t>
            </a:r>
            <a:r>
              <a:rPr lang="en-US" sz="2800" dirty="0" smtClean="0">
                <a:latin typeface="Times New Roman" panose="02020603050405020304" pitchFamily="18" charset="0"/>
                <a:cs typeface="Times New Roman" panose="02020603050405020304" pitchFamily="18" charset="0"/>
              </a:rPr>
              <a:t> in the atmosphere, surrounding the plant has influence on Transpiration. On damp foggy atmosphere the rate of transpiration decreases as the outer air remains saturated with water </a:t>
            </a:r>
            <a:r>
              <a:rPr lang="en-US" sz="2800" dirty="0" err="1" smtClean="0">
                <a:latin typeface="Times New Roman" panose="02020603050405020304" pitchFamily="18" charset="0"/>
                <a:cs typeface="Times New Roman" panose="02020603050405020304" pitchFamily="18" charset="0"/>
              </a:rPr>
              <a:t>vapour</a:t>
            </a:r>
            <a:r>
              <a:rPr lang="en-US" sz="2800" dirty="0" smtClean="0">
                <a:latin typeface="Times New Roman" panose="02020603050405020304" pitchFamily="18" charset="0"/>
                <a:cs typeface="Times New Roman" panose="02020603050405020304" pitchFamily="18" charset="0"/>
              </a:rPr>
              <a:t>. The less moisture there is in air, the greater will be the rate of </a:t>
            </a:r>
            <a:r>
              <a:rPr lang="en-IN" sz="2800" dirty="0" smtClean="0">
                <a:latin typeface="Times New Roman" panose="02020603050405020304" pitchFamily="18" charset="0"/>
                <a:cs typeface="Times New Roman" panose="02020603050405020304" pitchFamily="18" charset="0"/>
              </a:rPr>
              <a:t>transpiration.</a:t>
            </a:r>
          </a:p>
          <a:p>
            <a:endParaRPr lang="en-US" sz="2800" dirty="0" smtClean="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2. </a:t>
            </a:r>
            <a:r>
              <a:rPr lang="en-US" sz="2800" b="1" dirty="0" smtClean="0">
                <a:latin typeface="Times New Roman" panose="02020603050405020304" pitchFamily="18" charset="0"/>
                <a:cs typeface="Times New Roman" panose="02020603050405020304" pitchFamily="18" charset="0"/>
              </a:rPr>
              <a:t>Light or Illumination: </a:t>
            </a:r>
          </a:p>
          <a:p>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The opening and closing of the stomata depend on light. due to absorption of radiant energy and its transformation into heat, temperature of the leaf is raised bringing about an increase in transpiration rates.</a:t>
            </a:r>
          </a:p>
          <a:p>
            <a:endParaRPr lang="en-US" sz="2800" dirty="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 3. </a:t>
            </a:r>
            <a:r>
              <a:rPr lang="en-US" sz="2800" b="1" dirty="0" smtClean="0">
                <a:latin typeface="Times New Roman" panose="02020603050405020304" pitchFamily="18" charset="0"/>
                <a:cs typeface="Times New Roman" panose="02020603050405020304" pitchFamily="18" charset="0"/>
              </a:rPr>
              <a:t>Temperature: </a:t>
            </a:r>
          </a:p>
          <a:p>
            <a:r>
              <a:rPr lang="en-US" sz="2800" dirty="0" smtClean="0">
                <a:latin typeface="Times New Roman" panose="02020603050405020304" pitchFamily="18" charset="0"/>
                <a:cs typeface="Times New Roman" panose="02020603050405020304" pitchFamily="18" charset="0"/>
              </a:rPr>
              <a:t>It increases the rate of transpiration as it hastens transformation of water into water </a:t>
            </a:r>
            <a:r>
              <a:rPr lang="en-US" sz="2800" dirty="0" err="1" smtClean="0">
                <a:latin typeface="Times New Roman" panose="02020603050405020304" pitchFamily="18" charset="0"/>
                <a:cs typeface="Times New Roman" panose="02020603050405020304" pitchFamily="18" charset="0"/>
              </a:rPr>
              <a:t>vapour</a:t>
            </a:r>
            <a:r>
              <a:rPr lang="en-US" sz="2800" dirty="0" smtClean="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4656377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2046" y="0"/>
            <a:ext cx="11591365" cy="6555641"/>
          </a:xfrm>
          <a:prstGeom prst="rect">
            <a:avLst/>
          </a:prstGeom>
        </p:spPr>
        <p:txBody>
          <a:bodyPr wrap="square">
            <a:spAutoFit/>
          </a:bodyPr>
          <a:lstStyle/>
          <a:p>
            <a:r>
              <a:rPr lang="en-US" sz="2800" b="1" dirty="0" smtClean="0">
                <a:latin typeface="Times New Roman" panose="02020603050405020304" pitchFamily="18" charset="0"/>
                <a:cs typeface="Times New Roman" panose="02020603050405020304" pitchFamily="18" charset="0"/>
              </a:rPr>
              <a:t>4. Wind:</a:t>
            </a:r>
          </a:p>
          <a:p>
            <a:r>
              <a:rPr lang="en-US" sz="2800" dirty="0" smtClean="0">
                <a:latin typeface="Times New Roman" panose="02020603050405020304" pitchFamily="18" charset="0"/>
                <a:cs typeface="Times New Roman" panose="02020603050405020304" pitchFamily="18" charset="0"/>
              </a:rPr>
              <a:t>By wind or air current water </a:t>
            </a:r>
            <a:r>
              <a:rPr lang="en-US" sz="2800" dirty="0" err="1" smtClean="0">
                <a:latin typeface="Times New Roman" panose="02020603050405020304" pitchFamily="18" charset="0"/>
                <a:cs typeface="Times New Roman" panose="02020603050405020304" pitchFamily="18" charset="0"/>
              </a:rPr>
              <a:t>vapour</a:t>
            </a:r>
            <a:r>
              <a:rPr lang="en-US" sz="2800" dirty="0" smtClean="0">
                <a:latin typeface="Times New Roman" panose="02020603050405020304" pitchFamily="18" charset="0"/>
                <a:cs typeface="Times New Roman" panose="02020603050405020304" pitchFamily="18" charset="0"/>
              </a:rPr>
              <a:t> given off during transpiration is removed; thus saturation of the surrounding air is avoided which otherwise would retard the rate of transpiration. Winds of high however, retard transpiration, because the stomata close up due to high winds. Moreover, winds of high velocity bring about a reduction in temperature which undoubtedly affects transpiration.</a:t>
            </a:r>
          </a:p>
          <a:p>
            <a:r>
              <a:rPr lang="en-US" sz="2800" b="1" dirty="0" smtClean="0">
                <a:latin typeface="Times New Roman" panose="02020603050405020304" pitchFamily="18" charset="0"/>
                <a:cs typeface="Times New Roman" panose="02020603050405020304" pitchFamily="18" charset="0"/>
              </a:rPr>
              <a:t>5. Atmospheric Pressure:</a:t>
            </a:r>
          </a:p>
          <a:p>
            <a:r>
              <a:rPr lang="en-US" sz="2800" dirty="0" smtClean="0">
                <a:latin typeface="Times New Roman" panose="02020603050405020304" pitchFamily="18" charset="0"/>
                <a:cs typeface="Times New Roman" panose="02020603050405020304" pitchFamily="18" charset="0"/>
              </a:rPr>
              <a:t>When atmospheric pressure is high, the rate of transpiration is low.</a:t>
            </a:r>
          </a:p>
          <a:p>
            <a:r>
              <a:rPr lang="en-US" sz="2800" dirty="0" smtClean="0">
                <a:latin typeface="Times New Roman" panose="02020603050405020304" pitchFamily="18" charset="0"/>
                <a:cs typeface="Times New Roman" panose="02020603050405020304" pitchFamily="18" charset="0"/>
              </a:rPr>
              <a:t>Plants growing in high altitudes have distinctly lower atmospheric pressures, and those plants have high rates of transpiration, if other environmental factors are not limiting.</a:t>
            </a:r>
          </a:p>
          <a:p>
            <a:r>
              <a:rPr lang="en-US" sz="2800" b="1" dirty="0" smtClean="0">
                <a:latin typeface="Times New Roman" panose="02020603050405020304" pitchFamily="18" charset="0"/>
                <a:cs typeface="Times New Roman" panose="02020603050405020304" pitchFamily="18" charset="0"/>
              </a:rPr>
              <a:t>6. Soil Factors:</a:t>
            </a:r>
          </a:p>
          <a:p>
            <a:r>
              <a:rPr lang="en-US" sz="2800" dirty="0" smtClean="0">
                <a:latin typeface="Times New Roman" panose="02020603050405020304" pitchFamily="18" charset="0"/>
                <a:cs typeface="Times New Roman" panose="02020603050405020304" pitchFamily="18" charset="0"/>
              </a:rPr>
              <a:t>As all necessary water is absorbed from the soil, factors like water content, composition, temperature, concentration of soil solution, etc., indirectly influence the rate of transpiration</a:t>
            </a:r>
            <a:r>
              <a:rPr lang="en-US" dirty="0" smtClean="0"/>
              <a:t>.</a:t>
            </a:r>
            <a:endParaRPr lang="en-IN" dirty="0"/>
          </a:p>
        </p:txBody>
      </p:sp>
    </p:spTree>
    <p:extLst>
      <p:ext uri="{BB962C8B-B14F-4D97-AF65-F5344CB8AC3E}">
        <p14:creationId xmlns:p14="http://schemas.microsoft.com/office/powerpoint/2010/main" val="16354917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5459" y="549587"/>
            <a:ext cx="11268636" cy="5909310"/>
          </a:xfrm>
          <a:prstGeom prst="rect">
            <a:avLst/>
          </a:prstGeom>
        </p:spPr>
        <p:txBody>
          <a:bodyPr wrap="square">
            <a:spAutoFit/>
          </a:bodyPr>
          <a:lstStyle/>
          <a:p>
            <a:r>
              <a:rPr lang="en-US" sz="2800" dirty="0" smtClean="0">
                <a:latin typeface="Arial Black" panose="020B0A04020102020204" pitchFamily="34" charset="0"/>
                <a:cs typeface="Times New Roman" panose="02020603050405020304" pitchFamily="18" charset="0"/>
              </a:rPr>
              <a:t>Significance of transpiration:</a:t>
            </a:r>
          </a:p>
          <a:p>
            <a:endParaRPr lang="en-US" sz="2800" dirty="0">
              <a:latin typeface="Arial Black" panose="020B0A04020102020204" pitchFamily="34" charset="0"/>
              <a:cs typeface="Times New Roman" panose="02020603050405020304" pitchFamily="18" charset="0"/>
            </a:endParaRPr>
          </a:p>
          <a:p>
            <a:endParaRPr lang="en-US" sz="2800" dirty="0" smtClean="0">
              <a:latin typeface="Arial Black" panose="020B0A04020102020204" pitchFamily="34" charset="0"/>
              <a:cs typeface="Times New Roman" panose="02020603050405020304" pitchFamily="18" charset="0"/>
            </a:endParaRPr>
          </a:p>
          <a:p>
            <a:pPr marL="457200" indent="-457200">
              <a:lnSpc>
                <a:spcPct val="150000"/>
              </a:lnSpc>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As transpiration helps in the movement of xylem sap, it increases the absorption of mineral nutrients by the roots from the soil.</a:t>
            </a:r>
          </a:p>
          <a:p>
            <a:pPr marL="457200" indent="-457200">
              <a:lnSpc>
                <a:spcPct val="150000"/>
              </a:lnSpc>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It causes cooling effect on leaf and plant surface.</a:t>
            </a:r>
          </a:p>
          <a:p>
            <a:pPr marL="457200" indent="-457200">
              <a:lnSpc>
                <a:spcPct val="150000"/>
              </a:lnSpc>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It produces suction pressure for absorption, ascent of sap, mineral translocation and distribution of minerals.</a:t>
            </a:r>
          </a:p>
          <a:p>
            <a:pPr marL="457200" indent="-457200">
              <a:lnSpc>
                <a:spcPct val="150000"/>
              </a:lnSpc>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Transpiration decreases heating of leaves by solar radiations.</a:t>
            </a:r>
          </a:p>
          <a:p>
            <a:pPr marL="457200" indent="-457200">
              <a:lnSpc>
                <a:spcPct val="150000"/>
              </a:lnSpc>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It maintains turgidity as well as aids in hydrological cycle.</a:t>
            </a:r>
            <a:endParaRPr lang="en-I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924068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9930" y="1264948"/>
            <a:ext cx="10636622" cy="4031873"/>
          </a:xfrm>
          <a:prstGeom prst="rect">
            <a:avLst/>
          </a:prstGeom>
        </p:spPr>
        <p:txBody>
          <a:bodyPr wrap="square">
            <a:spAutoFit/>
          </a:bodyPr>
          <a:lstStyle/>
          <a:p>
            <a:r>
              <a:rPr lang="en-US" sz="3200" dirty="0">
                <a:latin typeface="Arial Black" panose="020B0A04020102020204" pitchFamily="34" charset="0"/>
                <a:cs typeface="Times New Roman" panose="02020603050405020304" pitchFamily="18" charset="0"/>
              </a:rPr>
              <a:t>D</a:t>
            </a:r>
            <a:r>
              <a:rPr lang="en-US" sz="3200" dirty="0" smtClean="0">
                <a:latin typeface="Arial Black" panose="020B0A04020102020204" pitchFamily="34" charset="0"/>
                <a:cs typeface="Times New Roman" panose="02020603050405020304" pitchFamily="18" charset="0"/>
              </a:rPr>
              <a:t>isadvantages of transpiration:</a:t>
            </a:r>
          </a:p>
          <a:p>
            <a:endParaRPr lang="en-US" sz="3200" dirty="0" smtClean="0">
              <a:latin typeface="Arial Black" panose="020B0A04020102020204" pitchFamily="34" charset="0"/>
              <a:cs typeface="Times New Roman" panose="02020603050405020304" pitchFamily="18" charset="0"/>
            </a:endParaRPr>
          </a:p>
          <a:p>
            <a:pPr marL="457200" indent="-457200">
              <a:lnSpc>
                <a:spcPct val="150000"/>
              </a:lnSpc>
              <a:buFont typeface="Arial" panose="020B0604020202020204" pitchFamily="34" charset="0"/>
              <a:buChar char="•"/>
            </a:pPr>
            <a:r>
              <a:rPr lang="en-US" sz="3200" dirty="0" smtClean="0">
                <a:latin typeface="Times New Roman" panose="02020603050405020304" pitchFamily="18" charset="0"/>
                <a:cs typeface="Times New Roman" panose="02020603050405020304" pitchFamily="18" charset="0"/>
              </a:rPr>
              <a:t>The energy used during absorption is wasted.</a:t>
            </a:r>
          </a:p>
          <a:p>
            <a:pPr marL="457200" indent="-457200">
              <a:lnSpc>
                <a:spcPct val="150000"/>
              </a:lnSpc>
              <a:buFont typeface="Arial" panose="020B0604020202020204" pitchFamily="34" charset="0"/>
              <a:buChar char="•"/>
            </a:pPr>
            <a:r>
              <a:rPr lang="en-US" sz="3200" dirty="0" smtClean="0">
                <a:latin typeface="Times New Roman" panose="02020603050405020304" pitchFamily="18" charset="0"/>
                <a:cs typeface="Times New Roman" panose="02020603050405020304" pitchFamily="18" charset="0"/>
              </a:rPr>
              <a:t>Unwanted loss of water.</a:t>
            </a:r>
          </a:p>
          <a:p>
            <a:pPr marL="457200" indent="-457200">
              <a:lnSpc>
                <a:spcPct val="150000"/>
              </a:lnSpc>
              <a:buFont typeface="Arial" panose="020B0604020202020204" pitchFamily="34" charset="0"/>
              <a:buChar char="•"/>
            </a:pPr>
            <a:r>
              <a:rPr lang="en-US" sz="3200" dirty="0" smtClean="0">
                <a:latin typeface="Times New Roman" panose="02020603050405020304" pitchFamily="18" charset="0"/>
                <a:cs typeface="Times New Roman" panose="02020603050405020304" pitchFamily="18" charset="0"/>
              </a:rPr>
              <a:t>Excess transpiration causes wilting that is harmful for plants.</a:t>
            </a:r>
          </a:p>
          <a:p>
            <a:pPr marL="457200" indent="-457200">
              <a:lnSpc>
                <a:spcPct val="150000"/>
              </a:lnSpc>
              <a:buFont typeface="Arial" panose="020B0604020202020204" pitchFamily="34" charset="0"/>
              <a:buChar char="•"/>
            </a:pPr>
            <a:r>
              <a:rPr lang="en-US" sz="3200" dirty="0" smtClean="0">
                <a:latin typeface="Times New Roman" panose="02020603050405020304" pitchFamily="18" charset="0"/>
                <a:cs typeface="Times New Roman" panose="02020603050405020304" pitchFamily="18" charset="0"/>
              </a:rPr>
              <a:t>It increases acidity, alkalinity or aridity of soil.</a:t>
            </a:r>
            <a:endParaRPr lang="en-IN"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09449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9282" y="56138"/>
            <a:ext cx="11564470" cy="6924973"/>
          </a:xfrm>
          <a:prstGeom prst="rect">
            <a:avLst/>
          </a:prstGeom>
        </p:spPr>
        <p:txBody>
          <a:bodyPr wrap="square">
            <a:spAutoFit/>
          </a:bodyPr>
          <a:lstStyle/>
          <a:p>
            <a:pPr algn="just"/>
            <a:r>
              <a:rPr lang="en-US" sz="3600" dirty="0" smtClean="0">
                <a:latin typeface="Arial Black" panose="020B0A04020102020204" pitchFamily="34" charset="0"/>
                <a:cs typeface="Times New Roman" panose="02020603050405020304" pitchFamily="18" charset="0"/>
              </a:rPr>
              <a:t>Introduction:</a:t>
            </a:r>
          </a:p>
          <a:p>
            <a:pPr algn="just"/>
            <a:endParaRPr lang="en-US" sz="2800" dirty="0" smtClean="0">
              <a:latin typeface="Arial Black" panose="020B0A04020102020204" pitchFamily="34" charset="0"/>
              <a:cs typeface="Times New Roman" panose="02020603050405020304" pitchFamily="18" charset="0"/>
            </a:endParaRPr>
          </a:p>
          <a:p>
            <a:pPr marL="285750" indent="-285750" algn="jus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The loss of water in the form of vapor from the living tissues of aerial parts of plant such as leaf, stem, leaves etc. is termed as transpiration.</a:t>
            </a:r>
          </a:p>
          <a:p>
            <a:pPr marL="285750" indent="-285750" algn="jus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The plants uptake abundant quantity of water from the soil through their root hairs. Some portion of the water is utilized in the metabolic activities of the plant whereas rest of them are evaporated from the stem and the leaves.</a:t>
            </a:r>
          </a:p>
          <a:p>
            <a:pPr marL="285750" indent="-285750" algn="jus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Transpiration takes place through stomata, lenticels or </a:t>
            </a:r>
            <a:r>
              <a:rPr lang="en-US" sz="2400" dirty="0" smtClean="0">
                <a:latin typeface="Times New Roman" panose="02020603050405020304" pitchFamily="18" charset="0"/>
                <a:cs typeface="Times New Roman" panose="02020603050405020304" pitchFamily="18" charset="0"/>
              </a:rPr>
              <a:t>cuticle(</a:t>
            </a:r>
            <a:r>
              <a:rPr lang="en-US" sz="2400" dirty="0">
                <a:latin typeface="Times New Roman" panose="02020603050405020304" pitchFamily="18" charset="0"/>
                <a:cs typeface="Times New Roman" panose="02020603050405020304" pitchFamily="18" charset="0"/>
              </a:rPr>
              <a:t>A lenticel is a porous tissue consisting of cells with large intercellular spaces in the periderm of the secondarily thickened organs and the bark of woody stems and roots of dicotyledonous flowering </a:t>
            </a:r>
            <a:r>
              <a:rPr lang="en-US" sz="2400" dirty="0" smtClean="0">
                <a:latin typeface="Times New Roman" panose="02020603050405020304" pitchFamily="18" charset="0"/>
                <a:cs typeface="Times New Roman" panose="02020603050405020304" pitchFamily="18" charset="0"/>
              </a:rPr>
              <a:t>plants).</a:t>
            </a:r>
          </a:p>
          <a:p>
            <a:pPr marL="285750" indent="-285750" algn="jus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Transpiration is a metabolic process regulated by protoplasm and may be decreased or increased where needed by the nature.</a:t>
            </a:r>
          </a:p>
          <a:p>
            <a:pPr marL="285750" indent="-285750" algn="jus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It differs from evaporation in fact that transpiration being a physiological process while evaporation is a physical process.</a:t>
            </a:r>
          </a:p>
          <a:p>
            <a:pPr marL="285750" indent="-285750" algn="jus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The rate of transpiration is measured by </a:t>
            </a:r>
            <a:r>
              <a:rPr lang="en-US" sz="2800" dirty="0" err="1" smtClean="0">
                <a:latin typeface="Times New Roman" panose="02020603050405020304" pitchFamily="18" charset="0"/>
                <a:cs typeface="Times New Roman" panose="02020603050405020304" pitchFamily="18" charset="0"/>
              </a:rPr>
              <a:t>potometer</a:t>
            </a:r>
            <a:r>
              <a:rPr lang="en-US" sz="2800" dirty="0" smtClean="0">
                <a:latin typeface="Times New Roman" panose="02020603050405020304" pitchFamily="18" charset="0"/>
                <a:cs typeface="Times New Roman" panose="02020603050405020304" pitchFamily="18" charset="0"/>
              </a:rPr>
              <a:t>.</a:t>
            </a:r>
            <a:endParaRPr lang="en-I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6959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9283" y="416475"/>
            <a:ext cx="11591364" cy="6124754"/>
          </a:xfrm>
          <a:prstGeom prst="rect">
            <a:avLst/>
          </a:prstGeom>
        </p:spPr>
        <p:txBody>
          <a:bodyPr wrap="square">
            <a:spAutoFit/>
          </a:bodyPr>
          <a:lstStyle/>
          <a:p>
            <a:pPr algn="just"/>
            <a:r>
              <a:rPr lang="en-US" sz="2800" dirty="0" smtClean="0">
                <a:latin typeface="Arial Black" panose="020B0A04020102020204" pitchFamily="34" charset="0"/>
                <a:cs typeface="Times New Roman" panose="02020603050405020304" pitchFamily="18" charset="0"/>
              </a:rPr>
              <a:t>Types of transpiration in plants:</a:t>
            </a:r>
          </a:p>
          <a:p>
            <a:pPr algn="just"/>
            <a:r>
              <a:rPr lang="en-US" sz="2800" dirty="0" smtClean="0"/>
              <a:t>	Transpiration takes place through surface of leaves. It is known as Foliar transpiration (more than 90%). Transpiration occurs through young or mature stem is called as </a:t>
            </a:r>
            <a:r>
              <a:rPr lang="en-US" sz="2800" dirty="0" err="1" smtClean="0"/>
              <a:t>Cauline</a:t>
            </a:r>
            <a:r>
              <a:rPr lang="en-US" sz="2800" dirty="0" smtClean="0"/>
              <a:t> transpiration. </a:t>
            </a:r>
            <a:endParaRPr lang="en-US" sz="2800" dirty="0" smtClean="0">
              <a:latin typeface="Arial Black" panose="020B0A04020102020204" pitchFamily="34" charset="0"/>
              <a:cs typeface="Times New Roman" panose="02020603050405020304" pitchFamily="18" charset="0"/>
            </a:endParaRPr>
          </a:p>
          <a:p>
            <a:pPr algn="just"/>
            <a:r>
              <a:rPr lang="en-US" sz="2800" dirty="0" smtClean="0">
                <a:latin typeface="Times New Roman" panose="02020603050405020304" pitchFamily="18" charset="0"/>
                <a:cs typeface="Times New Roman" panose="02020603050405020304" pitchFamily="18" charset="0"/>
              </a:rPr>
              <a:t>	On the basis of site of transpiration, there are three types of transpiration. They are:</a:t>
            </a:r>
          </a:p>
          <a:p>
            <a:pPr marL="514350" indent="-514350" algn="just">
              <a:buFont typeface="+mj-lt"/>
              <a:buAutoNum type="arabicPeriod"/>
            </a:pPr>
            <a:r>
              <a:rPr lang="en-US" sz="2800" b="1" dirty="0" smtClean="0">
                <a:latin typeface="Times New Roman" panose="02020603050405020304" pitchFamily="18" charset="0"/>
                <a:cs typeface="Times New Roman" panose="02020603050405020304" pitchFamily="18" charset="0"/>
              </a:rPr>
              <a:t>Stomatal transpiration: </a:t>
            </a:r>
            <a:r>
              <a:rPr lang="en-US" sz="2800" dirty="0" smtClean="0">
                <a:latin typeface="Times New Roman" panose="02020603050405020304" pitchFamily="18" charset="0"/>
                <a:cs typeface="Times New Roman" panose="02020603050405020304" pitchFamily="18" charset="0"/>
              </a:rPr>
              <a:t>It occurs through the stomata situated on the leaves and sometimes on the green stems. It is the most important one. Almost 90-97% of the total transpiration occurs through the stomata.</a:t>
            </a:r>
          </a:p>
          <a:p>
            <a:pPr marL="514350" indent="-514350" algn="just">
              <a:buFont typeface="+mj-lt"/>
              <a:buAutoNum type="arabicPeriod"/>
            </a:pPr>
            <a:r>
              <a:rPr lang="en-US" sz="2800" b="1" dirty="0" smtClean="0">
                <a:latin typeface="Times New Roman" panose="02020603050405020304" pitchFamily="18" charset="0"/>
                <a:cs typeface="Times New Roman" panose="02020603050405020304" pitchFamily="18" charset="0"/>
              </a:rPr>
              <a:t>Lenticular transpiration: </a:t>
            </a:r>
            <a:r>
              <a:rPr lang="en-US" sz="2800" dirty="0" smtClean="0">
                <a:latin typeface="Times New Roman" panose="02020603050405020304" pitchFamily="18" charset="0"/>
                <a:cs typeface="Times New Roman" panose="02020603050405020304" pitchFamily="18" charset="0"/>
              </a:rPr>
              <a:t>It occurs through the lenticels found on the stem. The stomata remain closed during night and the plant transpire </a:t>
            </a:r>
            <a:r>
              <a:rPr lang="en-US" sz="2800" smtClean="0">
                <a:latin typeface="Times New Roman" panose="02020603050405020304" pitchFamily="18" charset="0"/>
                <a:cs typeface="Times New Roman" panose="02020603050405020304" pitchFamily="18" charset="0"/>
              </a:rPr>
              <a:t>through </a:t>
            </a:r>
            <a:r>
              <a:rPr lang="en-US" sz="2800" smtClean="0">
                <a:latin typeface="Times New Roman" panose="02020603050405020304" pitchFamily="18" charset="0"/>
                <a:cs typeface="Times New Roman" panose="02020603050405020304" pitchFamily="18" charset="0"/>
              </a:rPr>
              <a:t>lenticels.</a:t>
            </a:r>
            <a:endParaRPr lang="en-US" sz="2800" dirty="0" smtClean="0">
              <a:latin typeface="Times New Roman" panose="02020603050405020304" pitchFamily="18" charset="0"/>
              <a:cs typeface="Times New Roman" panose="02020603050405020304" pitchFamily="18" charset="0"/>
            </a:endParaRPr>
          </a:p>
          <a:p>
            <a:pPr marL="514350" indent="-514350" algn="just">
              <a:buFont typeface="+mj-lt"/>
              <a:buAutoNum type="arabicPeriod"/>
            </a:pPr>
            <a:r>
              <a:rPr lang="en-US" sz="2800" b="1" dirty="0" err="1" smtClean="0">
                <a:latin typeface="Times New Roman" panose="02020603050405020304" pitchFamily="18" charset="0"/>
                <a:cs typeface="Times New Roman" panose="02020603050405020304" pitchFamily="18" charset="0"/>
              </a:rPr>
              <a:t>Cuticular</a:t>
            </a:r>
            <a:r>
              <a:rPr lang="en-US" sz="2800" b="1" dirty="0" smtClean="0">
                <a:latin typeface="Times New Roman" panose="02020603050405020304" pitchFamily="18" charset="0"/>
                <a:cs typeface="Times New Roman" panose="02020603050405020304" pitchFamily="18" charset="0"/>
              </a:rPr>
              <a:t> transpiration:</a:t>
            </a:r>
            <a:r>
              <a:rPr lang="en-US" sz="2800" dirty="0" smtClean="0">
                <a:latin typeface="Times New Roman" panose="02020603050405020304" pitchFamily="18" charset="0"/>
                <a:cs typeface="Times New Roman" panose="02020603050405020304" pitchFamily="18" charset="0"/>
              </a:rPr>
              <a:t> It takes place through the cuticle found on the surface of the stem and leaves.</a:t>
            </a:r>
            <a:endParaRPr lang="en-I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31133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20640"/>
            <a:ext cx="10744200" cy="4401205"/>
          </a:xfrm>
          <a:prstGeom prst="rect">
            <a:avLst/>
          </a:prstGeom>
        </p:spPr>
        <p:txBody>
          <a:bodyPr wrap="square">
            <a:spAutoFit/>
          </a:bodyPr>
          <a:lstStyle/>
          <a:p>
            <a:pPr algn="just"/>
            <a:r>
              <a:rPr lang="en-US" sz="2800" dirty="0" smtClean="0">
                <a:latin typeface="Arial Black" panose="020B0A04020102020204" pitchFamily="34" charset="0"/>
                <a:cs typeface="Times New Roman" panose="02020603050405020304" pitchFamily="18" charset="0"/>
              </a:rPr>
              <a:t>Structure of stomata:</a:t>
            </a:r>
          </a:p>
          <a:p>
            <a:pPr marL="457200" indent="-457200" algn="jus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The stomata are very minute apertures, found on the epidermis of the leaves. Each stoma is surrounded by two kidney-shaped special epidermal cells, known as guard cells.</a:t>
            </a:r>
          </a:p>
          <a:p>
            <a:pPr marL="457200" indent="-457200" algn="jus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The epidermal cells surrounding the guard cells of the stoma are known as accessory or subsidiary cells. The number of stomata may range from thousands to lacs per square centimeter on the surface of the leaf.</a:t>
            </a:r>
          </a:p>
          <a:p>
            <a:pPr marL="457200" indent="-457200" algn="jus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Each stoma is surrounded by two guard cells. The kidney-shaped guard cells contain chloroplasts. </a:t>
            </a:r>
            <a:endParaRPr lang="en-I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415390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7880" y="201322"/>
            <a:ext cx="11335871" cy="6555641"/>
          </a:xfrm>
          <a:prstGeom prst="rect">
            <a:avLst/>
          </a:prstGeom>
        </p:spPr>
        <p:txBody>
          <a:bodyPr wrap="square">
            <a:spAutoFit/>
          </a:bodyPr>
          <a:lstStyle/>
          <a:p>
            <a:pPr algn="just"/>
            <a:r>
              <a:rPr lang="en-US" sz="2800" dirty="0">
                <a:latin typeface="Arial Black" panose="020B0A04020102020204" pitchFamily="34" charset="0"/>
                <a:cs typeface="Times New Roman" panose="02020603050405020304" pitchFamily="18" charset="0"/>
              </a:rPr>
              <a:t>S</a:t>
            </a:r>
            <a:r>
              <a:rPr lang="en-US" sz="2800" dirty="0" smtClean="0">
                <a:latin typeface="Arial Black" panose="020B0A04020102020204" pitchFamily="34" charset="0"/>
                <a:cs typeface="Times New Roman" panose="02020603050405020304" pitchFamily="18" charset="0"/>
              </a:rPr>
              <a:t>tomatal mechanism in plant cells:</a:t>
            </a:r>
          </a:p>
          <a:p>
            <a:pPr algn="just"/>
            <a:r>
              <a:rPr lang="en-US" sz="2800" dirty="0" smtClean="0">
                <a:latin typeface="Times New Roman" panose="02020603050405020304" pitchFamily="18" charset="0"/>
                <a:cs typeface="Times New Roman" panose="02020603050405020304" pitchFamily="18" charset="0"/>
              </a:rPr>
              <a:t>The mechanism of the closing and opening of the stomata depends upon the presence of sugar and starch in the guard cells.</a:t>
            </a:r>
          </a:p>
          <a:p>
            <a:pPr algn="just"/>
            <a:endParaRPr lang="en-US" sz="2800" dirty="0" smtClean="0">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en-US" sz="2800" b="1" dirty="0" smtClean="0">
                <a:latin typeface="Times New Roman" panose="02020603050405020304" pitchFamily="18" charset="0"/>
                <a:cs typeface="Times New Roman" panose="02020603050405020304" pitchFamily="18" charset="0"/>
              </a:rPr>
              <a:t>During day time or in the presence of light</a:t>
            </a:r>
            <a:r>
              <a:rPr lang="en-US" sz="2800" dirty="0" smtClean="0">
                <a:latin typeface="Times New Roman" panose="02020603050405020304" pitchFamily="18" charset="0"/>
                <a:cs typeface="Times New Roman" panose="02020603050405020304" pitchFamily="18" charset="0"/>
              </a:rPr>
              <a:t>, the guard cells of the stomata contain sugar synthesized by their chloroplasts. The sugar is soluble and increases the concentration of the sap of guard cells. Due to higher concentration of the cytoplasm of guard cells, the water comes to them from the </a:t>
            </a:r>
            <a:r>
              <a:rPr lang="en-US" sz="2800" dirty="0" err="1" smtClean="0">
                <a:latin typeface="Times New Roman" panose="02020603050405020304" pitchFamily="18" charset="0"/>
                <a:cs typeface="Times New Roman" panose="02020603050405020304" pitchFamily="18" charset="0"/>
              </a:rPr>
              <a:t>neighbouring</a:t>
            </a:r>
            <a:r>
              <a:rPr lang="en-US" sz="2800" dirty="0" smtClean="0">
                <a:latin typeface="Times New Roman" panose="02020603050405020304" pitchFamily="18" charset="0"/>
                <a:cs typeface="Times New Roman" panose="02020603050405020304" pitchFamily="18" charset="0"/>
              </a:rPr>
              <a:t> cells by Endosmosis and they become turgid. With the result the stomata remain open.</a:t>
            </a:r>
          </a:p>
          <a:p>
            <a:pPr marL="457200" indent="-457200" algn="just">
              <a:buFont typeface="Arial" panose="020B0604020202020204" pitchFamily="34" charset="0"/>
              <a:buChar char="•"/>
            </a:pPr>
            <a:r>
              <a:rPr lang="en-US" sz="2800" b="1" dirty="0" smtClean="0"/>
              <a:t>In the night or in the absence of light </a:t>
            </a:r>
            <a:r>
              <a:rPr lang="en-US" sz="2800" dirty="0" smtClean="0"/>
              <a:t>the sugar present in guard cells converts into the starch. The starch is insoluble, and this way the cell sap of the guard cells remains of much lower concentration than those of </a:t>
            </a:r>
            <a:r>
              <a:rPr lang="en-US" sz="2800" dirty="0" err="1" smtClean="0"/>
              <a:t>neighbouring</a:t>
            </a:r>
            <a:r>
              <a:rPr lang="en-US" sz="2800" dirty="0" smtClean="0"/>
              <a:t> cells, and the </a:t>
            </a:r>
            <a:r>
              <a:rPr lang="en-US" sz="2800" dirty="0" err="1" smtClean="0"/>
              <a:t>neighbouring</a:t>
            </a:r>
            <a:r>
              <a:rPr lang="en-US" sz="2800" dirty="0" smtClean="0"/>
              <a:t> cells take out the water from the guard cells by </a:t>
            </a:r>
            <a:r>
              <a:rPr lang="en-US" sz="2800" dirty="0" err="1" smtClean="0"/>
              <a:t>Exosmosis</a:t>
            </a:r>
            <a:r>
              <a:rPr lang="en-US" sz="2800" dirty="0" smtClean="0"/>
              <a:t> making them flaccid and the stomata closed. </a:t>
            </a:r>
            <a:endParaRPr lang="en-I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600281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75" y="121024"/>
            <a:ext cx="11685495" cy="6555641"/>
          </a:xfrm>
          <a:prstGeom prst="rect">
            <a:avLst/>
          </a:prstGeom>
        </p:spPr>
        <p:txBody>
          <a:bodyPr wrap="square">
            <a:spAutoFit/>
          </a:bodyPr>
          <a:lstStyle/>
          <a:p>
            <a:r>
              <a:rPr lang="en-US" sz="2800" dirty="0" smtClean="0">
                <a:latin typeface="Arial Black" panose="020B0A04020102020204" pitchFamily="34" charset="0"/>
                <a:cs typeface="Times New Roman" panose="02020603050405020304" pitchFamily="18" charset="0"/>
              </a:rPr>
              <a:t>Structure of stomata:</a:t>
            </a:r>
          </a:p>
          <a:p>
            <a:endParaRPr lang="en-US" sz="2800" dirty="0" smtClean="0">
              <a:latin typeface="Arial Black" panose="020B0A04020102020204" pitchFamily="34" charset="0"/>
              <a:cs typeface="Times New Roman" panose="02020603050405020304" pitchFamily="18" charset="0"/>
            </a:endParaRPr>
          </a:p>
          <a:p>
            <a:pPr marL="285750" indent="-28575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The stomata (stoma, singular) are microscopic apertures commonly found on the epidermis of leaves, green fruits and herbaceous stems.</a:t>
            </a:r>
          </a:p>
          <a:p>
            <a:pPr marL="285750" indent="-28575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Stomata are never present in roots.</a:t>
            </a:r>
          </a:p>
          <a:p>
            <a:pPr marL="285750" indent="-28575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It is biconvex elliptical in structure.</a:t>
            </a:r>
          </a:p>
          <a:p>
            <a:pPr marL="285750" indent="-28575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The two kidney-shaped special epidermal cells termed as guard cells surrounds each stoma.</a:t>
            </a:r>
          </a:p>
          <a:p>
            <a:pPr marL="285750" indent="-28575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The guard cells are filled with thin layer of cytoplasm and central large vacuole.</a:t>
            </a:r>
          </a:p>
          <a:p>
            <a:pPr marL="285750" indent="-28575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The cell wall of guard cells surrounding the stomatal pores is thicker and inelastic because of the formation of secondary layer of cellulose, while rest cell wall is thin and elastic.</a:t>
            </a:r>
          </a:p>
          <a:p>
            <a:pPr marL="285750" indent="-28575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The epidermal cells that surrounds the guard cells of the stoma are termed as accessory or subsidiary cells.</a:t>
            </a:r>
          </a:p>
        </p:txBody>
      </p:sp>
    </p:spTree>
    <p:extLst>
      <p:ext uri="{BB962C8B-B14F-4D97-AF65-F5344CB8AC3E}">
        <p14:creationId xmlns:p14="http://schemas.microsoft.com/office/powerpoint/2010/main" val="8972929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4776" y="436620"/>
            <a:ext cx="11026589" cy="6832640"/>
          </a:xfrm>
          <a:prstGeom prst="rect">
            <a:avLst/>
          </a:prstGeom>
        </p:spPr>
        <p:txBody>
          <a:bodyPr wrap="square">
            <a:spAutoFit/>
          </a:bodyPr>
          <a:lstStyle/>
          <a:p>
            <a:pPr marL="285750" indent="-28575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The guard cells are always living and consists of small chloroplasts unlike other epidermal cells.</a:t>
            </a:r>
          </a:p>
          <a:p>
            <a:pPr marL="285750" indent="-28575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In case of dicotyledonous leaves, the stomata are found scattered whereas in case of monocotyledonous leaves, the stomata are arranged in parallel rows.</a:t>
            </a:r>
          </a:p>
          <a:p>
            <a:pPr marL="285750" indent="-28575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The stomata may be found on both the surface of the leaf, but their number is always greater on the lower surface</a:t>
            </a:r>
            <a:r>
              <a:rPr lang="en-US" dirty="0" smtClean="0"/>
              <a:t>.</a:t>
            </a:r>
          </a:p>
          <a:p>
            <a:pPr marL="285750" indent="-285750">
              <a:buFont typeface="Arial" panose="020B0604020202020204" pitchFamily="34" charset="0"/>
              <a:buChar char="•"/>
            </a:pPr>
            <a:endParaRPr lang="en-US" dirty="0" smtClean="0"/>
          </a:p>
          <a:p>
            <a:pPr fontAlgn="base"/>
            <a:r>
              <a:rPr lang="en-US" sz="2800" b="1" dirty="0"/>
              <a:t>Shape, size and number of stomata</a:t>
            </a:r>
            <a:r>
              <a:rPr lang="en-US" sz="2800" b="1" dirty="0" smtClean="0"/>
              <a:t>:</a:t>
            </a:r>
          </a:p>
          <a:p>
            <a:pPr fontAlgn="base"/>
            <a:endParaRPr lang="en-US" sz="2800" b="1" dirty="0" smtClean="0"/>
          </a:p>
          <a:p>
            <a:pPr marL="285750" indent="-285750" fontAlgn="base">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The </a:t>
            </a:r>
            <a:r>
              <a:rPr lang="en-US" sz="2800" dirty="0">
                <a:latin typeface="Times New Roman" panose="02020603050405020304" pitchFamily="18" charset="0"/>
                <a:cs typeface="Times New Roman" panose="02020603050405020304" pitchFamily="18" charset="0"/>
              </a:rPr>
              <a:t>shape of guard cells in case of dicots is </a:t>
            </a:r>
            <a:r>
              <a:rPr lang="en-US" sz="2800" dirty="0" err="1">
                <a:latin typeface="Times New Roman" panose="02020603050405020304" pitchFamily="18" charset="0"/>
                <a:cs typeface="Times New Roman" panose="02020603050405020304" pitchFamily="18" charset="0"/>
              </a:rPr>
              <a:t>reniform</a:t>
            </a:r>
            <a:r>
              <a:rPr lang="en-US" sz="2800" dirty="0">
                <a:latin typeface="Times New Roman" panose="02020603050405020304" pitchFamily="18" charset="0"/>
                <a:cs typeface="Times New Roman" panose="02020603050405020304" pitchFamily="18" charset="0"/>
              </a:rPr>
              <a:t> or kidney shaped whereas in case of monocots, it is dumb-bell shaped.</a:t>
            </a:r>
          </a:p>
          <a:p>
            <a:pPr marL="285750" indent="-285750" fontAlgn="base">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The size of stoma varies from species to species and measures 3- 12 μ.</a:t>
            </a:r>
          </a:p>
          <a:p>
            <a:pPr marL="285750" indent="-285750" fontAlgn="base">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The number of stomata can vary from thousands to lacs per square </a:t>
            </a:r>
            <a:r>
              <a:rPr lang="en-US" sz="2800" dirty="0" err="1">
                <a:latin typeface="Times New Roman" panose="02020603050405020304" pitchFamily="18" charset="0"/>
                <a:cs typeface="Times New Roman" panose="02020603050405020304" pitchFamily="18" charset="0"/>
              </a:rPr>
              <a:t>centimetre</a:t>
            </a:r>
            <a:r>
              <a:rPr lang="en-US" sz="2800" dirty="0">
                <a:latin typeface="Times New Roman" panose="02020603050405020304" pitchFamily="18" charset="0"/>
                <a:cs typeface="Times New Roman" panose="02020603050405020304" pitchFamily="18" charset="0"/>
              </a:rPr>
              <a:t> on the surface of the leaf.</a:t>
            </a:r>
          </a:p>
          <a:p>
            <a:pPr marL="285750" indent="-285750">
              <a:buFont typeface="Arial" panose="020B0604020202020204" pitchFamily="34" charset="0"/>
              <a:buChar char="•"/>
            </a:pP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42321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9282" y="0"/>
            <a:ext cx="11591365" cy="7417415"/>
          </a:xfrm>
          <a:prstGeom prst="rect">
            <a:avLst/>
          </a:prstGeom>
        </p:spPr>
        <p:txBody>
          <a:bodyPr wrap="square">
            <a:spAutoFit/>
          </a:bodyPr>
          <a:lstStyle/>
          <a:p>
            <a:pPr algn="just"/>
            <a:r>
              <a:rPr lang="en-US" sz="2800" dirty="0" smtClean="0">
                <a:latin typeface="Arial Black" panose="020B0A04020102020204" pitchFamily="34" charset="0"/>
                <a:cs typeface="Times New Roman" panose="02020603050405020304" pitchFamily="18" charset="0"/>
              </a:rPr>
              <a:t>Mechanisms of opening and closing of stomata:</a:t>
            </a:r>
          </a:p>
          <a:p>
            <a:pPr marL="457200" indent="-457200" algn="jus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In normal condition, the stomata remain closed in the absence of light.</a:t>
            </a:r>
          </a:p>
          <a:p>
            <a:pPr marL="457200" indent="-457200" algn="jus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In the day time or in the presence of light, stomata are always open.</a:t>
            </a:r>
          </a:p>
          <a:p>
            <a:pPr marL="457200" indent="-457200" algn="jus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Under each stoma, a respiratory cavity is present.</a:t>
            </a:r>
          </a:p>
          <a:p>
            <a:pPr marL="457200" indent="-457200" algn="jus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The mechanism of the closing and opening of the stomata relies upon the presence of sugar and starch in the guard cells.</a:t>
            </a:r>
          </a:p>
          <a:p>
            <a:pPr algn="just" fontAlgn="base"/>
            <a:r>
              <a:rPr lang="en-US" sz="2800" b="1" dirty="0" smtClean="0">
                <a:latin typeface="Times New Roman" panose="02020603050405020304" pitchFamily="18" charset="0"/>
                <a:cs typeface="Times New Roman" panose="02020603050405020304" pitchFamily="18" charset="0"/>
              </a:rPr>
              <a:t>Starch-sugar </a:t>
            </a:r>
            <a:r>
              <a:rPr lang="en-US" sz="2800" b="1" dirty="0">
                <a:latin typeface="Times New Roman" panose="02020603050405020304" pitchFamily="18" charset="0"/>
                <a:cs typeface="Times New Roman" panose="02020603050405020304" pitchFamily="18" charset="0"/>
              </a:rPr>
              <a:t>inter conversion hypothesis</a:t>
            </a:r>
            <a:r>
              <a:rPr lang="en-US" sz="2800" b="1" dirty="0" smtClean="0">
                <a:latin typeface="Times New Roman" panose="02020603050405020304" pitchFamily="18" charset="0"/>
                <a:cs typeface="Times New Roman" panose="02020603050405020304" pitchFamily="18" charset="0"/>
              </a:rPr>
              <a:t>:</a:t>
            </a:r>
          </a:p>
          <a:p>
            <a:pPr marL="457200" indent="-457200" algn="just" fontAlgn="base">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This </a:t>
            </a:r>
            <a:r>
              <a:rPr lang="en-US" sz="2800" dirty="0">
                <a:latin typeface="Times New Roman" panose="02020603050405020304" pitchFamily="18" charset="0"/>
                <a:cs typeface="Times New Roman" panose="02020603050405020304" pitchFamily="18" charset="0"/>
              </a:rPr>
              <a:t>hypothesis states that the opening and closing of stomata is controlled by phosphorylase enzyme.</a:t>
            </a:r>
          </a:p>
          <a:p>
            <a:pPr marL="457200" indent="-457200" algn="just" fontAlgn="base">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During daytime, the starch converts into glucose (sugar) by the activity of phosphorylase enzyme.</a:t>
            </a:r>
          </a:p>
          <a:p>
            <a:pPr marL="457200" indent="-457200" algn="just" fontAlgn="base">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The increasing concentration of sugar in the guard cells causes endosmosis from neighboring cells.</a:t>
            </a:r>
          </a:p>
          <a:p>
            <a:pPr marL="457200" indent="-457200" algn="just" fontAlgn="base">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Hence, the guard cells become turgid and stomata opens</a:t>
            </a:r>
          </a:p>
          <a:p>
            <a:pPr marL="457200" indent="-457200" algn="just" fontAlgn="base">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The sugar present in guard cell converts into the starch in the absence of light or during night.</a:t>
            </a:r>
          </a:p>
          <a:p>
            <a:pPr algn="just"/>
            <a:endParaRPr lang="en-I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31922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3533" y="242047"/>
            <a:ext cx="6277851" cy="6320117"/>
          </a:xfrm>
          <a:prstGeom prst="rect">
            <a:avLst/>
          </a:prstGeom>
        </p:spPr>
      </p:pic>
      <p:pic>
        <p:nvPicPr>
          <p:cNvPr id="5" name="Picture 4"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51384" y="242047"/>
            <a:ext cx="5534797" cy="6320117"/>
          </a:xfrm>
          <a:prstGeom prst="rect">
            <a:avLst/>
          </a:prstGeom>
        </p:spPr>
      </p:pic>
    </p:spTree>
    <p:extLst>
      <p:ext uri="{BB962C8B-B14F-4D97-AF65-F5344CB8AC3E}">
        <p14:creationId xmlns:p14="http://schemas.microsoft.com/office/powerpoint/2010/main" val="6394496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TotalTime>
  <Words>1953</Words>
  <Application>Microsoft Office PowerPoint</Application>
  <PresentationFormat>Widescreen</PresentationFormat>
  <Paragraphs>151</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Arial Black</vt:lpstr>
      <vt:lpstr>Calibri</vt:lpstr>
      <vt:lpstr>Calibri Light</vt:lpstr>
      <vt:lpstr>Times New Roman</vt:lpstr>
      <vt:lpstr>Office Theme</vt:lpstr>
      <vt:lpstr>Transpiration and Its Significance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Habibur Rahman</dc:creator>
  <cp:lastModifiedBy>Habibur Rahman</cp:lastModifiedBy>
  <cp:revision>15</cp:revision>
  <dcterms:created xsi:type="dcterms:W3CDTF">2021-07-25T17:10:04Z</dcterms:created>
  <dcterms:modified xsi:type="dcterms:W3CDTF">2021-07-26T08:53:11Z</dcterms:modified>
</cp:coreProperties>
</file>