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8" r:id="rId3"/>
    <p:sldId id="269" r:id="rId4"/>
    <p:sldId id="261" r:id="rId5"/>
    <p:sldId id="258" r:id="rId6"/>
    <p:sldId id="259" r:id="rId7"/>
    <p:sldId id="273" r:id="rId8"/>
    <p:sldId id="274" r:id="rId9"/>
    <p:sldId id="275" r:id="rId10"/>
    <p:sldId id="277" r:id="rId11"/>
    <p:sldId id="263" r:id="rId12"/>
    <p:sldId id="264" r:id="rId13"/>
    <p:sldId id="265" r:id="rId14"/>
    <p:sldId id="262" r:id="rId15"/>
    <p:sldId id="266" r:id="rId16"/>
    <p:sldId id="270" r:id="rId17"/>
    <p:sldId id="272" r:id="rId18"/>
    <p:sldId id="271"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D5DB79-11F8-4410-B790-77CF2DEEDFDA}" type="doc">
      <dgm:prSet loTypeId="urn:microsoft.com/office/officeart/2005/8/layout/vList2" loCatId="list" qsTypeId="urn:microsoft.com/office/officeart/2005/8/quickstyle/3d1" qsCatId="3D" csTypeId="urn:microsoft.com/office/officeart/2005/8/colors/accent1_2" csCatId="accent1"/>
      <dgm:spPr/>
      <dgm:t>
        <a:bodyPr/>
        <a:lstStyle/>
        <a:p>
          <a:endParaRPr lang="en-IN"/>
        </a:p>
      </dgm:t>
    </dgm:pt>
    <dgm:pt modelId="{CB0FC3AE-550E-4E2E-B2D0-845E32222573}">
      <dgm:prSet/>
      <dgm:spPr/>
      <dgm:t>
        <a:bodyPr/>
        <a:lstStyle/>
        <a:p>
          <a:pPr algn="ctr"/>
          <a:r>
            <a:rPr lang="en-US"/>
            <a:t>Enzymes </a:t>
          </a:r>
          <a:endParaRPr lang="en-IN"/>
        </a:p>
      </dgm:t>
    </dgm:pt>
    <dgm:pt modelId="{A5144F4A-A426-4B7D-82D0-40072EC1E019}" type="parTrans" cxnId="{D24502AE-C5D4-46B9-A304-0C746EF6C9F7}">
      <dgm:prSet/>
      <dgm:spPr/>
      <dgm:t>
        <a:bodyPr/>
        <a:lstStyle/>
        <a:p>
          <a:endParaRPr lang="en-IN"/>
        </a:p>
      </dgm:t>
    </dgm:pt>
    <dgm:pt modelId="{9F4AB1CE-1702-4CA3-9F9F-D36343C858EC}" type="sibTrans" cxnId="{D24502AE-C5D4-46B9-A304-0C746EF6C9F7}">
      <dgm:prSet/>
      <dgm:spPr/>
      <dgm:t>
        <a:bodyPr/>
        <a:lstStyle/>
        <a:p>
          <a:endParaRPr lang="en-IN"/>
        </a:p>
      </dgm:t>
    </dgm:pt>
    <dgm:pt modelId="{941B0988-4FBC-4127-B9D8-8F38EB8DBB47}" type="pres">
      <dgm:prSet presAssocID="{A0D5DB79-11F8-4410-B790-77CF2DEEDFDA}" presName="linear" presStyleCnt="0">
        <dgm:presLayoutVars>
          <dgm:animLvl val="lvl"/>
          <dgm:resizeHandles val="exact"/>
        </dgm:presLayoutVars>
      </dgm:prSet>
      <dgm:spPr/>
    </dgm:pt>
    <dgm:pt modelId="{496B6D0F-CFDB-4915-89FD-FF683ACE6DCB}" type="pres">
      <dgm:prSet presAssocID="{CB0FC3AE-550E-4E2E-B2D0-845E32222573}" presName="parentText" presStyleLbl="node1" presStyleIdx="0" presStyleCnt="1">
        <dgm:presLayoutVars>
          <dgm:chMax val="0"/>
          <dgm:bulletEnabled val="1"/>
        </dgm:presLayoutVars>
      </dgm:prSet>
      <dgm:spPr/>
    </dgm:pt>
  </dgm:ptLst>
  <dgm:cxnLst>
    <dgm:cxn modelId="{B6C1882D-891D-4A77-8D77-54A471D149E2}" type="presOf" srcId="{A0D5DB79-11F8-4410-B790-77CF2DEEDFDA}" destId="{941B0988-4FBC-4127-B9D8-8F38EB8DBB47}" srcOrd="0" destOrd="0" presId="urn:microsoft.com/office/officeart/2005/8/layout/vList2"/>
    <dgm:cxn modelId="{C2C0FE69-BE7D-4517-B467-18086E3C06C4}" type="presOf" srcId="{CB0FC3AE-550E-4E2E-B2D0-845E32222573}" destId="{496B6D0F-CFDB-4915-89FD-FF683ACE6DCB}" srcOrd="0" destOrd="0" presId="urn:microsoft.com/office/officeart/2005/8/layout/vList2"/>
    <dgm:cxn modelId="{D24502AE-C5D4-46B9-A304-0C746EF6C9F7}" srcId="{A0D5DB79-11F8-4410-B790-77CF2DEEDFDA}" destId="{CB0FC3AE-550E-4E2E-B2D0-845E32222573}" srcOrd="0" destOrd="0" parTransId="{A5144F4A-A426-4B7D-82D0-40072EC1E019}" sibTransId="{9F4AB1CE-1702-4CA3-9F9F-D36343C858EC}"/>
    <dgm:cxn modelId="{83737B5B-197F-4BA5-B5A8-73AF2150D942}" type="presParOf" srcId="{941B0988-4FBC-4127-B9D8-8F38EB8DBB47}" destId="{496B6D0F-CFDB-4915-89FD-FF683ACE6DC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422B4D-B82C-47D5-9FB0-ECB11AAF4EB8}" type="doc">
      <dgm:prSet loTypeId="urn:microsoft.com/office/officeart/2005/8/layout/hList1" loCatId="list" qsTypeId="urn:microsoft.com/office/officeart/2005/8/quickstyle/simple1" qsCatId="simple" csTypeId="urn:microsoft.com/office/officeart/2005/8/colors/accent2_3" csCatId="accent2"/>
      <dgm:spPr/>
      <dgm:t>
        <a:bodyPr/>
        <a:lstStyle/>
        <a:p>
          <a:endParaRPr lang="en-IN"/>
        </a:p>
      </dgm:t>
    </dgm:pt>
    <dgm:pt modelId="{D7D2A9C2-54DF-4838-90FD-B37622AE7502}">
      <dgm:prSet/>
      <dgm:spPr/>
      <dgm:t>
        <a:bodyPr/>
        <a:lstStyle/>
        <a:p>
          <a:r>
            <a:rPr lang="en-US"/>
            <a:t>Pinaki Kr. Rabha</a:t>
          </a:r>
          <a:endParaRPr lang="en-IN"/>
        </a:p>
      </dgm:t>
    </dgm:pt>
    <dgm:pt modelId="{B3D9BBC4-2487-450B-A6F9-FA26113E65CE}" type="parTrans" cxnId="{41FCA5F5-EB30-4EC3-A061-D8D1959D4F97}">
      <dgm:prSet/>
      <dgm:spPr/>
      <dgm:t>
        <a:bodyPr/>
        <a:lstStyle/>
        <a:p>
          <a:endParaRPr lang="en-IN"/>
        </a:p>
      </dgm:t>
    </dgm:pt>
    <dgm:pt modelId="{493873D3-0BB3-46BA-88F4-7471D42AAC0D}" type="sibTrans" cxnId="{41FCA5F5-EB30-4EC3-A061-D8D1959D4F97}">
      <dgm:prSet/>
      <dgm:spPr/>
      <dgm:t>
        <a:bodyPr/>
        <a:lstStyle/>
        <a:p>
          <a:endParaRPr lang="en-IN"/>
        </a:p>
      </dgm:t>
    </dgm:pt>
    <dgm:pt modelId="{2533E9FF-A363-45F7-9E33-1C63E31D72AA}" type="pres">
      <dgm:prSet presAssocID="{84422B4D-B82C-47D5-9FB0-ECB11AAF4EB8}" presName="Name0" presStyleCnt="0">
        <dgm:presLayoutVars>
          <dgm:dir/>
          <dgm:animLvl val="lvl"/>
          <dgm:resizeHandles val="exact"/>
        </dgm:presLayoutVars>
      </dgm:prSet>
      <dgm:spPr/>
    </dgm:pt>
    <dgm:pt modelId="{DF67B71C-6DE3-4173-821E-9198FAB2D87D}" type="pres">
      <dgm:prSet presAssocID="{D7D2A9C2-54DF-4838-90FD-B37622AE7502}" presName="composite" presStyleCnt="0"/>
      <dgm:spPr/>
    </dgm:pt>
    <dgm:pt modelId="{723C85E9-4478-49EA-8DA8-0D9F2847CDB0}" type="pres">
      <dgm:prSet presAssocID="{D7D2A9C2-54DF-4838-90FD-B37622AE7502}" presName="parTx" presStyleLbl="alignNode1" presStyleIdx="0" presStyleCnt="1">
        <dgm:presLayoutVars>
          <dgm:chMax val="0"/>
          <dgm:chPref val="0"/>
          <dgm:bulletEnabled val="1"/>
        </dgm:presLayoutVars>
      </dgm:prSet>
      <dgm:spPr/>
    </dgm:pt>
    <dgm:pt modelId="{1BC98A8F-BC96-4E86-B83B-B14C23D345E4}" type="pres">
      <dgm:prSet presAssocID="{D7D2A9C2-54DF-4838-90FD-B37622AE7502}" presName="desTx" presStyleLbl="alignAccFollowNode1" presStyleIdx="0" presStyleCnt="1">
        <dgm:presLayoutVars>
          <dgm:bulletEnabled val="1"/>
        </dgm:presLayoutVars>
      </dgm:prSet>
      <dgm:spPr/>
    </dgm:pt>
  </dgm:ptLst>
  <dgm:cxnLst>
    <dgm:cxn modelId="{2F3FCB8B-355B-4088-A9F9-E3281F914155}" type="presOf" srcId="{84422B4D-B82C-47D5-9FB0-ECB11AAF4EB8}" destId="{2533E9FF-A363-45F7-9E33-1C63E31D72AA}" srcOrd="0" destOrd="0" presId="urn:microsoft.com/office/officeart/2005/8/layout/hList1"/>
    <dgm:cxn modelId="{CD35E7D0-0F30-4DE7-8097-94BD5ABD0203}" type="presOf" srcId="{D7D2A9C2-54DF-4838-90FD-B37622AE7502}" destId="{723C85E9-4478-49EA-8DA8-0D9F2847CDB0}" srcOrd="0" destOrd="0" presId="urn:microsoft.com/office/officeart/2005/8/layout/hList1"/>
    <dgm:cxn modelId="{41FCA5F5-EB30-4EC3-A061-D8D1959D4F97}" srcId="{84422B4D-B82C-47D5-9FB0-ECB11AAF4EB8}" destId="{D7D2A9C2-54DF-4838-90FD-B37622AE7502}" srcOrd="0" destOrd="0" parTransId="{B3D9BBC4-2487-450B-A6F9-FA26113E65CE}" sibTransId="{493873D3-0BB3-46BA-88F4-7471D42AAC0D}"/>
    <dgm:cxn modelId="{1C857FBF-5241-495A-BD25-B863A4D13A00}" type="presParOf" srcId="{2533E9FF-A363-45F7-9E33-1C63E31D72AA}" destId="{DF67B71C-6DE3-4173-821E-9198FAB2D87D}" srcOrd="0" destOrd="0" presId="urn:microsoft.com/office/officeart/2005/8/layout/hList1"/>
    <dgm:cxn modelId="{FE5EE394-0EF5-4AC2-8225-979FBB6A59C3}" type="presParOf" srcId="{DF67B71C-6DE3-4173-821E-9198FAB2D87D}" destId="{723C85E9-4478-49EA-8DA8-0D9F2847CDB0}" srcOrd="0" destOrd="0" presId="urn:microsoft.com/office/officeart/2005/8/layout/hList1"/>
    <dgm:cxn modelId="{0A695FCC-6834-4C41-90C4-ACF30F9D1F2C}" type="presParOf" srcId="{DF67B71C-6DE3-4173-821E-9198FAB2D87D}" destId="{1BC98A8F-BC96-4E86-B83B-B14C23D345E4}"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6B6D0F-CFDB-4915-89FD-FF683ACE6DCB}">
      <dsp:nvSpPr>
        <dsp:cNvPr id="0" name=""/>
        <dsp:cNvSpPr/>
      </dsp:nvSpPr>
      <dsp:spPr>
        <a:xfrm>
          <a:off x="0" y="414287"/>
          <a:ext cx="9144000" cy="155902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a:t>Enzymes </a:t>
          </a:r>
          <a:endParaRPr lang="en-IN" sz="6500" kern="1200"/>
        </a:p>
      </dsp:txBody>
      <dsp:txXfrm>
        <a:off x="76105" y="490392"/>
        <a:ext cx="8991790" cy="14068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3C85E9-4478-49EA-8DA8-0D9F2847CDB0}">
      <dsp:nvSpPr>
        <dsp:cNvPr id="0" name=""/>
        <dsp:cNvSpPr/>
      </dsp:nvSpPr>
      <dsp:spPr>
        <a:xfrm>
          <a:off x="0" y="27961"/>
          <a:ext cx="9144000" cy="633600"/>
        </a:xfrm>
        <a:prstGeom prst="rect">
          <a:avLst/>
        </a:prstGeom>
        <a:solidFill>
          <a:schemeClr val="accent2">
            <a:shade val="80000"/>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a:t>Pinaki Kr. Rabha</a:t>
          </a:r>
          <a:endParaRPr lang="en-IN" sz="2200" kern="1200"/>
        </a:p>
      </dsp:txBody>
      <dsp:txXfrm>
        <a:off x="0" y="27961"/>
        <a:ext cx="9144000" cy="633600"/>
      </dsp:txXfrm>
    </dsp:sp>
    <dsp:sp modelId="{1BC98A8F-BC96-4E86-B83B-B14C23D345E4}">
      <dsp:nvSpPr>
        <dsp:cNvPr id="0" name=""/>
        <dsp:cNvSpPr/>
      </dsp:nvSpPr>
      <dsp:spPr>
        <a:xfrm>
          <a:off x="0" y="661561"/>
          <a:ext cx="9144000" cy="966240"/>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00BF38-AF8D-4392-9C20-A8A735B220EE}" type="datetimeFigureOut">
              <a:rPr lang="en-IN" smtClean="0"/>
              <a:t>31-07-2021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259D38-5138-43C1-A71B-B1609C0F86F3}" type="slidenum">
              <a:rPr lang="en-IN" smtClean="0"/>
              <a:t>‹#›</a:t>
            </a:fld>
            <a:endParaRPr lang="en-IN"/>
          </a:p>
        </p:txBody>
      </p:sp>
    </p:spTree>
    <p:extLst>
      <p:ext uri="{BB962C8B-B14F-4D97-AF65-F5344CB8AC3E}">
        <p14:creationId xmlns:p14="http://schemas.microsoft.com/office/powerpoint/2010/main" val="2497270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60523-8777-4266-BC63-BE92B6182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45C1D32-1EB4-4D36-8514-3396C92778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5187EB3-BC34-43FE-A7EB-FB2ABEBE1D68}"/>
              </a:ext>
            </a:extLst>
          </p:cNvPr>
          <p:cNvSpPr>
            <a:spLocks noGrp="1"/>
          </p:cNvSpPr>
          <p:nvPr>
            <p:ph type="dt" sz="half" idx="10"/>
          </p:nvPr>
        </p:nvSpPr>
        <p:spPr/>
        <p:txBody>
          <a:bodyPr/>
          <a:lstStyle/>
          <a:p>
            <a:fld id="{0774C259-4DE4-4A09-9F54-83A362C1FA20}" type="datetimeFigureOut">
              <a:rPr lang="en-IN" smtClean="0"/>
              <a:t>31-07-2021</a:t>
            </a:fld>
            <a:endParaRPr lang="en-IN"/>
          </a:p>
        </p:txBody>
      </p:sp>
      <p:sp>
        <p:nvSpPr>
          <p:cNvPr id="5" name="Footer Placeholder 4">
            <a:extLst>
              <a:ext uri="{FF2B5EF4-FFF2-40B4-BE49-F238E27FC236}">
                <a16:creationId xmlns:a16="http://schemas.microsoft.com/office/drawing/2014/main" id="{1C5F798E-43F3-4DF6-BCE4-69EBD83EDDA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A117EF6-1779-4AF5-82CC-2472D5BB81C2}"/>
              </a:ext>
            </a:extLst>
          </p:cNvPr>
          <p:cNvSpPr>
            <a:spLocks noGrp="1"/>
          </p:cNvSpPr>
          <p:nvPr>
            <p:ph type="sldNum" sz="quarter" idx="12"/>
          </p:nvPr>
        </p:nvSpPr>
        <p:spPr/>
        <p:txBody>
          <a:bodyPr/>
          <a:lstStyle/>
          <a:p>
            <a:fld id="{3C5A19F1-8E6F-4770-8BBD-786774C794A0}" type="slidenum">
              <a:rPr lang="en-IN" smtClean="0"/>
              <a:t>‹#›</a:t>
            </a:fld>
            <a:endParaRPr lang="en-IN"/>
          </a:p>
        </p:txBody>
      </p:sp>
    </p:spTree>
    <p:extLst>
      <p:ext uri="{BB962C8B-B14F-4D97-AF65-F5344CB8AC3E}">
        <p14:creationId xmlns:p14="http://schemas.microsoft.com/office/powerpoint/2010/main" val="1479643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CD2AC-73C9-4425-91A2-968C4208BDD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A17EAA0-BFA2-42D9-ADC2-A07535BC67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9577855-5C2D-4AEC-ACF9-C0CAEB8ABEE7}"/>
              </a:ext>
            </a:extLst>
          </p:cNvPr>
          <p:cNvSpPr>
            <a:spLocks noGrp="1"/>
          </p:cNvSpPr>
          <p:nvPr>
            <p:ph type="dt" sz="half" idx="10"/>
          </p:nvPr>
        </p:nvSpPr>
        <p:spPr/>
        <p:txBody>
          <a:bodyPr/>
          <a:lstStyle/>
          <a:p>
            <a:fld id="{0774C259-4DE4-4A09-9F54-83A362C1FA20}" type="datetimeFigureOut">
              <a:rPr lang="en-IN" smtClean="0"/>
              <a:t>31-07-2021</a:t>
            </a:fld>
            <a:endParaRPr lang="en-IN"/>
          </a:p>
        </p:txBody>
      </p:sp>
      <p:sp>
        <p:nvSpPr>
          <p:cNvPr id="5" name="Footer Placeholder 4">
            <a:extLst>
              <a:ext uri="{FF2B5EF4-FFF2-40B4-BE49-F238E27FC236}">
                <a16:creationId xmlns:a16="http://schemas.microsoft.com/office/drawing/2014/main" id="{03E9BA7F-54D3-46E1-8912-C8272962C13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8BF8491-6D6A-473A-8390-023C63883DE5}"/>
              </a:ext>
            </a:extLst>
          </p:cNvPr>
          <p:cNvSpPr>
            <a:spLocks noGrp="1"/>
          </p:cNvSpPr>
          <p:nvPr>
            <p:ph type="sldNum" sz="quarter" idx="12"/>
          </p:nvPr>
        </p:nvSpPr>
        <p:spPr/>
        <p:txBody>
          <a:bodyPr/>
          <a:lstStyle/>
          <a:p>
            <a:fld id="{3C5A19F1-8E6F-4770-8BBD-786774C794A0}" type="slidenum">
              <a:rPr lang="en-IN" smtClean="0"/>
              <a:t>‹#›</a:t>
            </a:fld>
            <a:endParaRPr lang="en-IN"/>
          </a:p>
        </p:txBody>
      </p:sp>
    </p:spTree>
    <p:extLst>
      <p:ext uri="{BB962C8B-B14F-4D97-AF65-F5344CB8AC3E}">
        <p14:creationId xmlns:p14="http://schemas.microsoft.com/office/powerpoint/2010/main" val="3507953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771B23-B9E3-4E1E-90F7-A38B53EA1B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30B122D-B388-40B7-A0DF-8A6A87B05C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9E6F847-0413-44FE-A226-672A46F0E9C5}"/>
              </a:ext>
            </a:extLst>
          </p:cNvPr>
          <p:cNvSpPr>
            <a:spLocks noGrp="1"/>
          </p:cNvSpPr>
          <p:nvPr>
            <p:ph type="dt" sz="half" idx="10"/>
          </p:nvPr>
        </p:nvSpPr>
        <p:spPr/>
        <p:txBody>
          <a:bodyPr/>
          <a:lstStyle/>
          <a:p>
            <a:fld id="{0774C259-4DE4-4A09-9F54-83A362C1FA20}" type="datetimeFigureOut">
              <a:rPr lang="en-IN" smtClean="0"/>
              <a:t>31-07-2021</a:t>
            </a:fld>
            <a:endParaRPr lang="en-IN"/>
          </a:p>
        </p:txBody>
      </p:sp>
      <p:sp>
        <p:nvSpPr>
          <p:cNvPr id="5" name="Footer Placeholder 4">
            <a:extLst>
              <a:ext uri="{FF2B5EF4-FFF2-40B4-BE49-F238E27FC236}">
                <a16:creationId xmlns:a16="http://schemas.microsoft.com/office/drawing/2014/main" id="{A8A421FB-FF73-4695-A5D3-3D2E4C72F8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C351422-A1E6-44B3-A21D-356E236B8E38}"/>
              </a:ext>
            </a:extLst>
          </p:cNvPr>
          <p:cNvSpPr>
            <a:spLocks noGrp="1"/>
          </p:cNvSpPr>
          <p:nvPr>
            <p:ph type="sldNum" sz="quarter" idx="12"/>
          </p:nvPr>
        </p:nvSpPr>
        <p:spPr/>
        <p:txBody>
          <a:bodyPr/>
          <a:lstStyle/>
          <a:p>
            <a:fld id="{3C5A19F1-8E6F-4770-8BBD-786774C794A0}" type="slidenum">
              <a:rPr lang="en-IN" smtClean="0"/>
              <a:t>‹#›</a:t>
            </a:fld>
            <a:endParaRPr lang="en-IN"/>
          </a:p>
        </p:txBody>
      </p:sp>
    </p:spTree>
    <p:extLst>
      <p:ext uri="{BB962C8B-B14F-4D97-AF65-F5344CB8AC3E}">
        <p14:creationId xmlns:p14="http://schemas.microsoft.com/office/powerpoint/2010/main" val="1423837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BE796-8568-46E8-B89C-A3AA26DB41D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C9E7375-C25B-4C85-8F5E-AB6D518B96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9B12670-4DB2-4407-96C9-FF87436EA8C6}"/>
              </a:ext>
            </a:extLst>
          </p:cNvPr>
          <p:cNvSpPr>
            <a:spLocks noGrp="1"/>
          </p:cNvSpPr>
          <p:nvPr>
            <p:ph type="dt" sz="half" idx="10"/>
          </p:nvPr>
        </p:nvSpPr>
        <p:spPr/>
        <p:txBody>
          <a:bodyPr/>
          <a:lstStyle/>
          <a:p>
            <a:fld id="{0774C259-4DE4-4A09-9F54-83A362C1FA20}" type="datetimeFigureOut">
              <a:rPr lang="en-IN" smtClean="0"/>
              <a:t>31-07-2021</a:t>
            </a:fld>
            <a:endParaRPr lang="en-IN"/>
          </a:p>
        </p:txBody>
      </p:sp>
      <p:sp>
        <p:nvSpPr>
          <p:cNvPr id="5" name="Footer Placeholder 4">
            <a:extLst>
              <a:ext uri="{FF2B5EF4-FFF2-40B4-BE49-F238E27FC236}">
                <a16:creationId xmlns:a16="http://schemas.microsoft.com/office/drawing/2014/main" id="{774450E2-1D6D-4E65-AAA2-C6A6E56ADF8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6E51A56-478B-4541-B0E9-5BD12CD953A5}"/>
              </a:ext>
            </a:extLst>
          </p:cNvPr>
          <p:cNvSpPr>
            <a:spLocks noGrp="1"/>
          </p:cNvSpPr>
          <p:nvPr>
            <p:ph type="sldNum" sz="quarter" idx="12"/>
          </p:nvPr>
        </p:nvSpPr>
        <p:spPr/>
        <p:txBody>
          <a:bodyPr/>
          <a:lstStyle/>
          <a:p>
            <a:fld id="{3C5A19F1-8E6F-4770-8BBD-786774C794A0}" type="slidenum">
              <a:rPr lang="en-IN" smtClean="0"/>
              <a:t>‹#›</a:t>
            </a:fld>
            <a:endParaRPr lang="en-IN"/>
          </a:p>
        </p:txBody>
      </p:sp>
    </p:spTree>
    <p:extLst>
      <p:ext uri="{BB962C8B-B14F-4D97-AF65-F5344CB8AC3E}">
        <p14:creationId xmlns:p14="http://schemas.microsoft.com/office/powerpoint/2010/main" val="3913593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EAC70-54E0-4958-AF83-32C3EE1143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89CEA9F-E809-4129-B84D-581DE02105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E494DB-CDAC-4CAB-8355-1129EE623909}"/>
              </a:ext>
            </a:extLst>
          </p:cNvPr>
          <p:cNvSpPr>
            <a:spLocks noGrp="1"/>
          </p:cNvSpPr>
          <p:nvPr>
            <p:ph type="dt" sz="half" idx="10"/>
          </p:nvPr>
        </p:nvSpPr>
        <p:spPr/>
        <p:txBody>
          <a:bodyPr/>
          <a:lstStyle/>
          <a:p>
            <a:fld id="{0774C259-4DE4-4A09-9F54-83A362C1FA20}" type="datetimeFigureOut">
              <a:rPr lang="en-IN" smtClean="0"/>
              <a:t>31-07-2021</a:t>
            </a:fld>
            <a:endParaRPr lang="en-IN"/>
          </a:p>
        </p:txBody>
      </p:sp>
      <p:sp>
        <p:nvSpPr>
          <p:cNvPr id="5" name="Footer Placeholder 4">
            <a:extLst>
              <a:ext uri="{FF2B5EF4-FFF2-40B4-BE49-F238E27FC236}">
                <a16:creationId xmlns:a16="http://schemas.microsoft.com/office/drawing/2014/main" id="{3B98F9FB-A21E-4258-84EF-73E0F7E8BF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448854-88E6-4706-871F-6EB47BA2061F}"/>
              </a:ext>
            </a:extLst>
          </p:cNvPr>
          <p:cNvSpPr>
            <a:spLocks noGrp="1"/>
          </p:cNvSpPr>
          <p:nvPr>
            <p:ph type="sldNum" sz="quarter" idx="12"/>
          </p:nvPr>
        </p:nvSpPr>
        <p:spPr/>
        <p:txBody>
          <a:bodyPr/>
          <a:lstStyle/>
          <a:p>
            <a:fld id="{3C5A19F1-8E6F-4770-8BBD-786774C794A0}" type="slidenum">
              <a:rPr lang="en-IN" smtClean="0"/>
              <a:t>‹#›</a:t>
            </a:fld>
            <a:endParaRPr lang="en-IN"/>
          </a:p>
        </p:txBody>
      </p:sp>
    </p:spTree>
    <p:extLst>
      <p:ext uri="{BB962C8B-B14F-4D97-AF65-F5344CB8AC3E}">
        <p14:creationId xmlns:p14="http://schemas.microsoft.com/office/powerpoint/2010/main" val="4032441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A6894-D165-47DC-9547-A9C7FE147E0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569D837-2494-41D7-88EB-3ADBFABC17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A0E2858-D445-4F84-A7C6-9C0B3DF19E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4578202-19A7-4287-BE18-47FFAD7F1AD5}"/>
              </a:ext>
            </a:extLst>
          </p:cNvPr>
          <p:cNvSpPr>
            <a:spLocks noGrp="1"/>
          </p:cNvSpPr>
          <p:nvPr>
            <p:ph type="dt" sz="half" idx="10"/>
          </p:nvPr>
        </p:nvSpPr>
        <p:spPr/>
        <p:txBody>
          <a:bodyPr/>
          <a:lstStyle/>
          <a:p>
            <a:fld id="{0774C259-4DE4-4A09-9F54-83A362C1FA20}" type="datetimeFigureOut">
              <a:rPr lang="en-IN" smtClean="0"/>
              <a:t>31-07-2021</a:t>
            </a:fld>
            <a:endParaRPr lang="en-IN"/>
          </a:p>
        </p:txBody>
      </p:sp>
      <p:sp>
        <p:nvSpPr>
          <p:cNvPr id="6" name="Footer Placeholder 5">
            <a:extLst>
              <a:ext uri="{FF2B5EF4-FFF2-40B4-BE49-F238E27FC236}">
                <a16:creationId xmlns:a16="http://schemas.microsoft.com/office/drawing/2014/main" id="{7D12C705-F9DA-4D4A-AC0D-19FEF1785E4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7C43AEA-BACC-4D7A-8BC9-A099986CA247}"/>
              </a:ext>
            </a:extLst>
          </p:cNvPr>
          <p:cNvSpPr>
            <a:spLocks noGrp="1"/>
          </p:cNvSpPr>
          <p:nvPr>
            <p:ph type="sldNum" sz="quarter" idx="12"/>
          </p:nvPr>
        </p:nvSpPr>
        <p:spPr/>
        <p:txBody>
          <a:bodyPr/>
          <a:lstStyle/>
          <a:p>
            <a:fld id="{3C5A19F1-8E6F-4770-8BBD-786774C794A0}" type="slidenum">
              <a:rPr lang="en-IN" smtClean="0"/>
              <a:t>‹#›</a:t>
            </a:fld>
            <a:endParaRPr lang="en-IN"/>
          </a:p>
        </p:txBody>
      </p:sp>
    </p:spTree>
    <p:extLst>
      <p:ext uri="{BB962C8B-B14F-4D97-AF65-F5344CB8AC3E}">
        <p14:creationId xmlns:p14="http://schemas.microsoft.com/office/powerpoint/2010/main" val="3525606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2A2CD-2A44-4FA2-86E8-A8C1856C45C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B20153A-A028-4A66-99D6-5618013772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4EBB06-80FE-4B85-8D51-AD3F38C76C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EC94C5C-381D-4858-B3D2-72A5330F53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253D35-D5CB-4B05-9530-20011D321C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403A567-9484-4E7F-8EA9-58FC3FB4D22F}"/>
              </a:ext>
            </a:extLst>
          </p:cNvPr>
          <p:cNvSpPr>
            <a:spLocks noGrp="1"/>
          </p:cNvSpPr>
          <p:nvPr>
            <p:ph type="dt" sz="half" idx="10"/>
          </p:nvPr>
        </p:nvSpPr>
        <p:spPr/>
        <p:txBody>
          <a:bodyPr/>
          <a:lstStyle/>
          <a:p>
            <a:fld id="{0774C259-4DE4-4A09-9F54-83A362C1FA20}" type="datetimeFigureOut">
              <a:rPr lang="en-IN" smtClean="0"/>
              <a:t>31-07-2021</a:t>
            </a:fld>
            <a:endParaRPr lang="en-IN"/>
          </a:p>
        </p:txBody>
      </p:sp>
      <p:sp>
        <p:nvSpPr>
          <p:cNvPr id="8" name="Footer Placeholder 7">
            <a:extLst>
              <a:ext uri="{FF2B5EF4-FFF2-40B4-BE49-F238E27FC236}">
                <a16:creationId xmlns:a16="http://schemas.microsoft.com/office/drawing/2014/main" id="{901479BB-1C67-491A-A17B-B7398F09B73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3B9A4B8-826D-4E45-AA32-06D49662024A}"/>
              </a:ext>
            </a:extLst>
          </p:cNvPr>
          <p:cNvSpPr>
            <a:spLocks noGrp="1"/>
          </p:cNvSpPr>
          <p:nvPr>
            <p:ph type="sldNum" sz="quarter" idx="12"/>
          </p:nvPr>
        </p:nvSpPr>
        <p:spPr/>
        <p:txBody>
          <a:bodyPr/>
          <a:lstStyle/>
          <a:p>
            <a:fld id="{3C5A19F1-8E6F-4770-8BBD-786774C794A0}" type="slidenum">
              <a:rPr lang="en-IN" smtClean="0"/>
              <a:t>‹#›</a:t>
            </a:fld>
            <a:endParaRPr lang="en-IN"/>
          </a:p>
        </p:txBody>
      </p:sp>
    </p:spTree>
    <p:extLst>
      <p:ext uri="{BB962C8B-B14F-4D97-AF65-F5344CB8AC3E}">
        <p14:creationId xmlns:p14="http://schemas.microsoft.com/office/powerpoint/2010/main" val="4135002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BE3FF-E1DE-41E0-9E31-E0059A3B8B1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C1875EB-DB27-4709-9A48-5EB3A752D340}"/>
              </a:ext>
            </a:extLst>
          </p:cNvPr>
          <p:cNvSpPr>
            <a:spLocks noGrp="1"/>
          </p:cNvSpPr>
          <p:nvPr>
            <p:ph type="dt" sz="half" idx="10"/>
          </p:nvPr>
        </p:nvSpPr>
        <p:spPr/>
        <p:txBody>
          <a:bodyPr/>
          <a:lstStyle/>
          <a:p>
            <a:fld id="{0774C259-4DE4-4A09-9F54-83A362C1FA20}" type="datetimeFigureOut">
              <a:rPr lang="en-IN" smtClean="0"/>
              <a:t>31-07-2021</a:t>
            </a:fld>
            <a:endParaRPr lang="en-IN"/>
          </a:p>
        </p:txBody>
      </p:sp>
      <p:sp>
        <p:nvSpPr>
          <p:cNvPr id="4" name="Footer Placeholder 3">
            <a:extLst>
              <a:ext uri="{FF2B5EF4-FFF2-40B4-BE49-F238E27FC236}">
                <a16:creationId xmlns:a16="http://schemas.microsoft.com/office/drawing/2014/main" id="{8C0CD097-2DD2-4FEC-A520-C3481544E1C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4DF2B2C-D641-44E0-9B97-B5A0F1EF823B}"/>
              </a:ext>
            </a:extLst>
          </p:cNvPr>
          <p:cNvSpPr>
            <a:spLocks noGrp="1"/>
          </p:cNvSpPr>
          <p:nvPr>
            <p:ph type="sldNum" sz="quarter" idx="12"/>
          </p:nvPr>
        </p:nvSpPr>
        <p:spPr/>
        <p:txBody>
          <a:bodyPr/>
          <a:lstStyle/>
          <a:p>
            <a:fld id="{3C5A19F1-8E6F-4770-8BBD-786774C794A0}" type="slidenum">
              <a:rPr lang="en-IN" smtClean="0"/>
              <a:t>‹#›</a:t>
            </a:fld>
            <a:endParaRPr lang="en-IN"/>
          </a:p>
        </p:txBody>
      </p:sp>
    </p:spTree>
    <p:extLst>
      <p:ext uri="{BB962C8B-B14F-4D97-AF65-F5344CB8AC3E}">
        <p14:creationId xmlns:p14="http://schemas.microsoft.com/office/powerpoint/2010/main" val="1374611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3891AF-C9A2-41FC-8673-180613908890}"/>
              </a:ext>
            </a:extLst>
          </p:cNvPr>
          <p:cNvSpPr>
            <a:spLocks noGrp="1"/>
          </p:cNvSpPr>
          <p:nvPr>
            <p:ph type="dt" sz="half" idx="10"/>
          </p:nvPr>
        </p:nvSpPr>
        <p:spPr/>
        <p:txBody>
          <a:bodyPr/>
          <a:lstStyle/>
          <a:p>
            <a:fld id="{0774C259-4DE4-4A09-9F54-83A362C1FA20}" type="datetimeFigureOut">
              <a:rPr lang="en-IN" smtClean="0"/>
              <a:t>31-07-2021</a:t>
            </a:fld>
            <a:endParaRPr lang="en-IN"/>
          </a:p>
        </p:txBody>
      </p:sp>
      <p:sp>
        <p:nvSpPr>
          <p:cNvPr id="3" name="Footer Placeholder 2">
            <a:extLst>
              <a:ext uri="{FF2B5EF4-FFF2-40B4-BE49-F238E27FC236}">
                <a16:creationId xmlns:a16="http://schemas.microsoft.com/office/drawing/2014/main" id="{16530CB7-35CC-4F00-B40D-6FAC2586150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E24BAC6-02BF-41B0-A1B1-11546F4731C9}"/>
              </a:ext>
            </a:extLst>
          </p:cNvPr>
          <p:cNvSpPr>
            <a:spLocks noGrp="1"/>
          </p:cNvSpPr>
          <p:nvPr>
            <p:ph type="sldNum" sz="quarter" idx="12"/>
          </p:nvPr>
        </p:nvSpPr>
        <p:spPr/>
        <p:txBody>
          <a:bodyPr/>
          <a:lstStyle/>
          <a:p>
            <a:fld id="{3C5A19F1-8E6F-4770-8BBD-786774C794A0}" type="slidenum">
              <a:rPr lang="en-IN" smtClean="0"/>
              <a:t>‹#›</a:t>
            </a:fld>
            <a:endParaRPr lang="en-IN"/>
          </a:p>
        </p:txBody>
      </p:sp>
    </p:spTree>
    <p:extLst>
      <p:ext uri="{BB962C8B-B14F-4D97-AF65-F5344CB8AC3E}">
        <p14:creationId xmlns:p14="http://schemas.microsoft.com/office/powerpoint/2010/main" val="741271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A6CA3-716A-4B56-821E-436ADEB254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F1CF6E7-62C2-4ED3-82DA-297CEA6643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C89AA34-1707-45FC-B611-F8733F4598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B34CA8-F74D-4AE2-8641-09D77E373299}"/>
              </a:ext>
            </a:extLst>
          </p:cNvPr>
          <p:cNvSpPr>
            <a:spLocks noGrp="1"/>
          </p:cNvSpPr>
          <p:nvPr>
            <p:ph type="dt" sz="half" idx="10"/>
          </p:nvPr>
        </p:nvSpPr>
        <p:spPr/>
        <p:txBody>
          <a:bodyPr/>
          <a:lstStyle/>
          <a:p>
            <a:fld id="{0774C259-4DE4-4A09-9F54-83A362C1FA20}" type="datetimeFigureOut">
              <a:rPr lang="en-IN" smtClean="0"/>
              <a:t>31-07-2021</a:t>
            </a:fld>
            <a:endParaRPr lang="en-IN"/>
          </a:p>
        </p:txBody>
      </p:sp>
      <p:sp>
        <p:nvSpPr>
          <p:cNvPr id="6" name="Footer Placeholder 5">
            <a:extLst>
              <a:ext uri="{FF2B5EF4-FFF2-40B4-BE49-F238E27FC236}">
                <a16:creationId xmlns:a16="http://schemas.microsoft.com/office/drawing/2014/main" id="{0CE754C2-EB99-4948-AC90-8C525884A05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60739C6-950A-4231-8A28-C4E0787A6A2D}"/>
              </a:ext>
            </a:extLst>
          </p:cNvPr>
          <p:cNvSpPr>
            <a:spLocks noGrp="1"/>
          </p:cNvSpPr>
          <p:nvPr>
            <p:ph type="sldNum" sz="quarter" idx="12"/>
          </p:nvPr>
        </p:nvSpPr>
        <p:spPr/>
        <p:txBody>
          <a:bodyPr/>
          <a:lstStyle/>
          <a:p>
            <a:fld id="{3C5A19F1-8E6F-4770-8BBD-786774C794A0}" type="slidenum">
              <a:rPr lang="en-IN" smtClean="0"/>
              <a:t>‹#›</a:t>
            </a:fld>
            <a:endParaRPr lang="en-IN"/>
          </a:p>
        </p:txBody>
      </p:sp>
    </p:spTree>
    <p:extLst>
      <p:ext uri="{BB962C8B-B14F-4D97-AF65-F5344CB8AC3E}">
        <p14:creationId xmlns:p14="http://schemas.microsoft.com/office/powerpoint/2010/main" val="304515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932D1-959A-4720-A3CE-D22A622898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2DD1A47-E4E3-44BB-ADB2-CCCA90C114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2677441-13D2-4ED3-BEFB-895A0942F5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C1D66A-C7B2-491F-B8B6-7F8CCFB72E29}"/>
              </a:ext>
            </a:extLst>
          </p:cNvPr>
          <p:cNvSpPr>
            <a:spLocks noGrp="1"/>
          </p:cNvSpPr>
          <p:nvPr>
            <p:ph type="dt" sz="half" idx="10"/>
          </p:nvPr>
        </p:nvSpPr>
        <p:spPr/>
        <p:txBody>
          <a:bodyPr/>
          <a:lstStyle/>
          <a:p>
            <a:fld id="{0774C259-4DE4-4A09-9F54-83A362C1FA20}" type="datetimeFigureOut">
              <a:rPr lang="en-IN" smtClean="0"/>
              <a:t>31-07-2021</a:t>
            </a:fld>
            <a:endParaRPr lang="en-IN"/>
          </a:p>
        </p:txBody>
      </p:sp>
      <p:sp>
        <p:nvSpPr>
          <p:cNvPr id="6" name="Footer Placeholder 5">
            <a:extLst>
              <a:ext uri="{FF2B5EF4-FFF2-40B4-BE49-F238E27FC236}">
                <a16:creationId xmlns:a16="http://schemas.microsoft.com/office/drawing/2014/main" id="{609A3427-0EA7-4A9D-90E5-29E084B7DA0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9B716AD-B814-457A-85D9-D7ACBA4A197B}"/>
              </a:ext>
            </a:extLst>
          </p:cNvPr>
          <p:cNvSpPr>
            <a:spLocks noGrp="1"/>
          </p:cNvSpPr>
          <p:nvPr>
            <p:ph type="sldNum" sz="quarter" idx="12"/>
          </p:nvPr>
        </p:nvSpPr>
        <p:spPr/>
        <p:txBody>
          <a:bodyPr/>
          <a:lstStyle/>
          <a:p>
            <a:fld id="{3C5A19F1-8E6F-4770-8BBD-786774C794A0}" type="slidenum">
              <a:rPr lang="en-IN" smtClean="0"/>
              <a:t>‹#›</a:t>
            </a:fld>
            <a:endParaRPr lang="en-IN"/>
          </a:p>
        </p:txBody>
      </p:sp>
    </p:spTree>
    <p:extLst>
      <p:ext uri="{BB962C8B-B14F-4D97-AF65-F5344CB8AC3E}">
        <p14:creationId xmlns:p14="http://schemas.microsoft.com/office/powerpoint/2010/main" val="2020095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546B40-6D2E-4B21-84C2-D760A2C815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36EF314-BB32-4BD4-B078-F3505BD8A0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10F0BBE-7F55-4CF0-935D-2DB9A12CC0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4C259-4DE4-4A09-9F54-83A362C1FA20}" type="datetimeFigureOut">
              <a:rPr lang="en-IN" smtClean="0"/>
              <a:t>31-07-2021</a:t>
            </a:fld>
            <a:endParaRPr lang="en-IN"/>
          </a:p>
        </p:txBody>
      </p:sp>
      <p:sp>
        <p:nvSpPr>
          <p:cNvPr id="5" name="Footer Placeholder 4">
            <a:extLst>
              <a:ext uri="{FF2B5EF4-FFF2-40B4-BE49-F238E27FC236}">
                <a16:creationId xmlns:a16="http://schemas.microsoft.com/office/drawing/2014/main" id="{4F48BA8A-F380-475B-A1D0-F4279AA815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F7FBB66-AA5B-417F-9784-7165C4DB08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A19F1-8E6F-4770-8BBD-786774C794A0}" type="slidenum">
              <a:rPr lang="en-IN" smtClean="0"/>
              <a:t>‹#›</a:t>
            </a:fld>
            <a:endParaRPr lang="en-IN"/>
          </a:p>
        </p:txBody>
      </p:sp>
    </p:spTree>
    <p:extLst>
      <p:ext uri="{BB962C8B-B14F-4D97-AF65-F5344CB8AC3E}">
        <p14:creationId xmlns:p14="http://schemas.microsoft.com/office/powerpoint/2010/main" val="834668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2" Type="http://schemas.openxmlformats.org/officeDocument/2006/relationships/image" Target="../media/image13.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creative-enzymes.com/resource/Enzyme-Definition-And-Classification_42.html" TargetMode="External"/><Relationship Id="rId13" Type="http://schemas.openxmlformats.org/officeDocument/2006/relationships/image" Target="../media/image8.png"/><Relationship Id="rId3" Type="http://schemas.openxmlformats.org/officeDocument/2006/relationships/hyperlink" Target="https://www.creative-enzymes.com/resource/Transferase-Introduction_20.html" TargetMode="External"/><Relationship Id="rId7" Type="http://schemas.openxmlformats.org/officeDocument/2006/relationships/hyperlink" Target="https://www.creative-enzymes.com/resource/Ligase-Introduction_24.html" TargetMode="External"/><Relationship Id="rId12" Type="http://schemas.openxmlformats.org/officeDocument/2006/relationships/image" Target="../media/image7.png"/><Relationship Id="rId2" Type="http://schemas.openxmlformats.org/officeDocument/2006/relationships/hyperlink" Target="https://www.creative-enzymes.com/resource/Oxidoreductase-Introduction_19.html" TargetMode="External"/><Relationship Id="rId1" Type="http://schemas.openxmlformats.org/officeDocument/2006/relationships/slideLayout" Target="../slideLayouts/slideLayout2.xml"/><Relationship Id="rId6" Type="http://schemas.openxmlformats.org/officeDocument/2006/relationships/hyperlink" Target="https://www.creative-enzymes.com/resource/Isomerase-Introduction_23.html" TargetMode="External"/><Relationship Id="rId11" Type="http://schemas.openxmlformats.org/officeDocument/2006/relationships/image" Target="../media/image6.png"/><Relationship Id="rId5" Type="http://schemas.openxmlformats.org/officeDocument/2006/relationships/hyperlink" Target="https://www.creative-enzymes.com/resource/Lyase-Introduction_22.html" TargetMode="External"/><Relationship Id="rId10" Type="http://schemas.openxmlformats.org/officeDocument/2006/relationships/image" Target="../media/image5.png"/><Relationship Id="rId4" Type="http://schemas.openxmlformats.org/officeDocument/2006/relationships/hyperlink" Target="https://www.creative-enzymes.com/resource/Hydrolase-Introduction_21.html" TargetMode="External"/><Relationship Id="rId9" Type="http://schemas.openxmlformats.org/officeDocument/2006/relationships/image" Target="../media/image4.png"/><Relationship Id="rId1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commons.wikimedia.org/wiki/File:Induced_fit_diagram.sv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15AFB867-56F7-40DE-BEB2-6BD0982DAA3F}"/>
              </a:ext>
            </a:extLst>
          </p:cNvPr>
          <p:cNvGraphicFramePr/>
          <p:nvPr>
            <p:extLst>
              <p:ext uri="{D42A27DB-BD31-4B8C-83A1-F6EECF244321}">
                <p14:modId xmlns:p14="http://schemas.microsoft.com/office/powerpoint/2010/main" val="4214123658"/>
              </p:ext>
            </p:extLst>
          </p:nvPr>
        </p:nvGraphicFramePr>
        <p:xfrm>
          <a:off x="1524000" y="1122363"/>
          <a:ext cx="9144000" cy="238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CB720453-1BE7-4363-88C7-14FA639238CD}"/>
              </a:ext>
            </a:extLst>
          </p:cNvPr>
          <p:cNvGraphicFramePr/>
          <p:nvPr>
            <p:extLst>
              <p:ext uri="{D42A27DB-BD31-4B8C-83A1-F6EECF244321}">
                <p14:modId xmlns:p14="http://schemas.microsoft.com/office/powerpoint/2010/main" val="3514742850"/>
              </p:ext>
            </p:extLst>
          </p:nvPr>
        </p:nvGraphicFramePr>
        <p:xfrm>
          <a:off x="1524000" y="3602038"/>
          <a:ext cx="9144000" cy="16557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6217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983B21-014E-4CBF-B34D-49C37868BE61}"/>
              </a:ext>
            </a:extLst>
          </p:cNvPr>
          <p:cNvSpPr>
            <a:spLocks noGrp="1"/>
          </p:cNvSpPr>
          <p:nvPr>
            <p:ph idx="1"/>
          </p:nvPr>
        </p:nvSpPr>
        <p:spPr>
          <a:xfrm>
            <a:off x="838200" y="284085"/>
            <a:ext cx="10515600" cy="5892878"/>
          </a:xfrm>
        </p:spPr>
        <p:txBody>
          <a:bodyPr>
            <a:normAutofit/>
          </a:bodyPr>
          <a:lstStyle/>
          <a:p>
            <a:pPr algn="just" rtl="0" fontAlgn="base">
              <a:spcBef>
                <a:spcPts val="0"/>
              </a:spcBef>
              <a:spcAft>
                <a:spcPts val="0"/>
              </a:spcAft>
              <a:buFont typeface="+mj-lt"/>
              <a:buAutoNum type="arabicPeriod"/>
            </a:pPr>
            <a:r>
              <a:rPr lang="en-US" sz="2400" b="1" i="0" u="none" strike="noStrike" dirty="0">
                <a:solidFill>
                  <a:srgbClr val="CC0000"/>
                </a:solidFill>
                <a:effectLst/>
                <a:latin typeface="Times New Roman" panose="02020603050405020304" pitchFamily="18" charset="0"/>
              </a:rPr>
              <a:t>Induced-fit hypothesis-</a:t>
            </a:r>
          </a:p>
          <a:p>
            <a:pPr marL="0" indent="0" algn="just" rtl="0">
              <a:spcBef>
                <a:spcPts val="0"/>
              </a:spcBef>
              <a:spcAft>
                <a:spcPts val="0"/>
              </a:spcAft>
              <a:buNone/>
            </a:pPr>
            <a:r>
              <a:rPr lang="en-US" sz="2400" b="0" i="0" u="none" strike="noStrike" dirty="0">
                <a:solidFill>
                  <a:srgbClr val="000000"/>
                </a:solidFill>
                <a:effectLst/>
                <a:latin typeface="Times New Roman" panose="02020603050405020304" pitchFamily="18" charset="0"/>
              </a:rPr>
              <a:t>                This hypothesis was proposed by </a:t>
            </a:r>
            <a:r>
              <a:rPr lang="en-US" sz="2400" b="0" i="0" u="none" strike="noStrike" dirty="0" err="1">
                <a:solidFill>
                  <a:srgbClr val="000000"/>
                </a:solidFill>
                <a:effectLst/>
                <a:latin typeface="Times New Roman" panose="02020603050405020304" pitchFamily="18" charset="0"/>
              </a:rPr>
              <a:t>Koshland</a:t>
            </a:r>
            <a:r>
              <a:rPr lang="en-US" sz="2400" b="0" i="0" u="none" strike="noStrike" dirty="0">
                <a:solidFill>
                  <a:srgbClr val="000000"/>
                </a:solidFill>
                <a:effectLst/>
                <a:latin typeface="Times New Roman" panose="02020603050405020304" pitchFamily="18" charset="0"/>
              </a:rPr>
              <a:t> (1959). According to this hypothesis, the active site of an enzyme is not pre-shaped to fit the substrate . Rather the substrate molecules can induce a conformational change in the active site of the enzyme. According to </a:t>
            </a:r>
            <a:r>
              <a:rPr lang="en-US" sz="2400" b="0" i="0" u="none" strike="noStrike" dirty="0" err="1">
                <a:solidFill>
                  <a:srgbClr val="000000"/>
                </a:solidFill>
                <a:effectLst/>
                <a:latin typeface="Times New Roman" panose="02020603050405020304" pitchFamily="18" charset="0"/>
              </a:rPr>
              <a:t>Koshland</a:t>
            </a:r>
            <a:r>
              <a:rPr lang="en-US" sz="2400" b="0" i="0" u="none" strike="noStrike" dirty="0">
                <a:solidFill>
                  <a:srgbClr val="000000"/>
                </a:solidFill>
                <a:effectLst/>
                <a:latin typeface="Times New Roman" panose="02020603050405020304" pitchFamily="18" charset="0"/>
              </a:rPr>
              <a:t>, the active site of enzymes is flexible, not rigid. The configuration of the active site is complementary to that of substrate. The structure of the substrate is also changed during many cases of induced fit, thus allowing a more functional enzyme- substrate complex. Optical rotation measurements and x-ray differentiation analysis of several enzymatic reactions have supported </a:t>
            </a:r>
            <a:r>
              <a:rPr lang="en-US" sz="2400" b="0" i="0" u="none" strike="noStrike" dirty="0" err="1">
                <a:solidFill>
                  <a:srgbClr val="000000"/>
                </a:solidFill>
                <a:effectLst/>
                <a:latin typeface="Times New Roman" panose="02020603050405020304" pitchFamily="18" charset="0"/>
              </a:rPr>
              <a:t>Koshland’s</a:t>
            </a:r>
            <a:r>
              <a:rPr lang="en-US" sz="2400" b="0" i="0" u="none" strike="noStrike" dirty="0">
                <a:solidFill>
                  <a:srgbClr val="000000"/>
                </a:solidFill>
                <a:effectLst/>
                <a:latin typeface="Times New Roman" panose="02020603050405020304" pitchFamily="18" charset="0"/>
              </a:rPr>
              <a:t> hypothesis since enzymes exhibit pronounced conformational change when they bind with their substrate molecules.</a:t>
            </a:r>
            <a:endParaRPr lang="en-US" sz="2400" b="0" dirty="0">
              <a:effectLst/>
            </a:endParaRPr>
          </a:p>
          <a:p>
            <a:pPr marL="0" indent="0">
              <a:buNone/>
            </a:pPr>
            <a:br>
              <a:rPr lang="en-US" sz="2400" dirty="0"/>
            </a:br>
            <a:endParaRPr lang="en-IN" sz="2400" dirty="0"/>
          </a:p>
        </p:txBody>
      </p:sp>
      <p:pic>
        <p:nvPicPr>
          <p:cNvPr id="6" name="Picture 5">
            <a:extLst>
              <a:ext uri="{FF2B5EF4-FFF2-40B4-BE49-F238E27FC236}">
                <a16:creationId xmlns:a16="http://schemas.microsoft.com/office/drawing/2014/main" id="{BAF29F1F-7923-4496-89CE-1417DD5D3B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5237" y="4000175"/>
            <a:ext cx="3250984" cy="1883824"/>
          </a:xfrm>
          <a:prstGeom prst="rect">
            <a:avLst/>
          </a:prstGeom>
        </p:spPr>
      </p:pic>
    </p:spTree>
    <p:extLst>
      <p:ext uri="{BB962C8B-B14F-4D97-AF65-F5344CB8AC3E}">
        <p14:creationId xmlns:p14="http://schemas.microsoft.com/office/powerpoint/2010/main" val="3777835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CC88CA-46A1-4180-A940-F084C3DB54C2}"/>
              </a:ext>
            </a:extLst>
          </p:cNvPr>
          <p:cNvSpPr>
            <a:spLocks noGrp="1"/>
          </p:cNvSpPr>
          <p:nvPr>
            <p:ph sz="half" idx="1"/>
          </p:nvPr>
        </p:nvSpPr>
        <p:spPr/>
        <p:txBody>
          <a:bodyPr/>
          <a:lstStyle/>
          <a:p>
            <a:pPr marL="0" indent="0" algn="just">
              <a:buNone/>
            </a:pPr>
            <a:r>
              <a:rPr lang="en-US" b="1" i="0" dirty="0">
                <a:solidFill>
                  <a:srgbClr val="21242C"/>
                </a:solidFill>
                <a:effectLst/>
                <a:latin typeface="inherit"/>
              </a:rPr>
              <a:t>Enzyme concentration</a:t>
            </a:r>
            <a:r>
              <a:rPr lang="en-US" b="0" i="0" dirty="0">
                <a:solidFill>
                  <a:srgbClr val="21242C"/>
                </a:solidFill>
                <a:effectLst/>
                <a:latin typeface="inherit"/>
              </a:rPr>
              <a:t>: Increasing enzyme concentration will speed up the reaction, as long as there is substrate available to bind to. Once all of the substrate is bound, the reaction will no longer speed up, since there will be nothing for additional enzymes to bind to.</a:t>
            </a:r>
          </a:p>
          <a:p>
            <a:pPr algn="just"/>
            <a:endParaRPr lang="en-IN" dirty="0"/>
          </a:p>
        </p:txBody>
      </p:sp>
      <p:pic>
        <p:nvPicPr>
          <p:cNvPr id="18" name="Content Placeholder 17">
            <a:extLst>
              <a:ext uri="{FF2B5EF4-FFF2-40B4-BE49-F238E27FC236}">
                <a16:creationId xmlns:a16="http://schemas.microsoft.com/office/drawing/2014/main" id="{2BDBA20C-E8BC-4E83-A170-367C7E77768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96125" y="2219417"/>
            <a:ext cx="3333750" cy="3182052"/>
          </a:xfrm>
        </p:spPr>
      </p:pic>
      <p:sp>
        <p:nvSpPr>
          <p:cNvPr id="2" name="Rectangle 1">
            <a:extLst>
              <a:ext uri="{FF2B5EF4-FFF2-40B4-BE49-F238E27FC236}">
                <a16:creationId xmlns:a16="http://schemas.microsoft.com/office/drawing/2014/main" id="{F0A61223-5CBA-4E1B-8040-CEBB44949AA6}"/>
              </a:ext>
            </a:extLst>
          </p:cNvPr>
          <p:cNvSpPr/>
          <p:nvPr/>
        </p:nvSpPr>
        <p:spPr>
          <a:xfrm>
            <a:off x="2290439" y="568171"/>
            <a:ext cx="6604986" cy="888360"/>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FACTORS AFFECTING ENZYME ACTION</a:t>
            </a:r>
            <a:endParaRPr lang="en-IN" dirty="0"/>
          </a:p>
        </p:txBody>
      </p:sp>
    </p:spTree>
    <p:extLst>
      <p:ext uri="{BB962C8B-B14F-4D97-AF65-F5344CB8AC3E}">
        <p14:creationId xmlns:p14="http://schemas.microsoft.com/office/powerpoint/2010/main" val="2071304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9BD75A-E0FB-4363-81B5-547AC5B49D43}"/>
              </a:ext>
            </a:extLst>
          </p:cNvPr>
          <p:cNvSpPr>
            <a:spLocks noGrp="1"/>
          </p:cNvSpPr>
          <p:nvPr>
            <p:ph sz="half" idx="1"/>
          </p:nvPr>
        </p:nvSpPr>
        <p:spPr>
          <a:xfrm>
            <a:off x="838200" y="914400"/>
            <a:ext cx="5334000" cy="5262563"/>
          </a:xfrm>
        </p:spPr>
        <p:txBody>
          <a:bodyPr/>
          <a:lstStyle/>
          <a:p>
            <a:pPr marL="0" indent="0" algn="just">
              <a:buNone/>
            </a:pPr>
            <a:r>
              <a:rPr lang="en-US" b="1" i="0" dirty="0">
                <a:solidFill>
                  <a:srgbClr val="21242C"/>
                </a:solidFill>
                <a:effectLst/>
                <a:latin typeface="inherit"/>
              </a:rPr>
              <a:t>Substrate concentration:</a:t>
            </a:r>
            <a:r>
              <a:rPr lang="en-US" b="0" i="0" dirty="0">
                <a:solidFill>
                  <a:srgbClr val="21242C"/>
                </a:solidFill>
                <a:effectLst/>
                <a:latin typeface="inherit"/>
              </a:rPr>
              <a:t> </a:t>
            </a:r>
          </a:p>
          <a:p>
            <a:pPr marL="0" indent="0" algn="just">
              <a:buNone/>
            </a:pPr>
            <a:r>
              <a:rPr lang="en-US" b="0" i="0" dirty="0">
                <a:solidFill>
                  <a:srgbClr val="21242C"/>
                </a:solidFill>
                <a:effectLst/>
                <a:latin typeface="inherit"/>
              </a:rPr>
              <a:t>Increasing substrate concentration also increases the rate of reaction to a certain point. Once all of the enzymes have bound, any substrate increase will have no effect on the rate of reaction, as the available enzymes will be saturated and working at their maximum rate.</a:t>
            </a:r>
          </a:p>
          <a:p>
            <a:pPr algn="just"/>
            <a:endParaRPr lang="en-IN" dirty="0"/>
          </a:p>
        </p:txBody>
      </p:sp>
      <p:pic>
        <p:nvPicPr>
          <p:cNvPr id="10" name="Content Placeholder 9">
            <a:extLst>
              <a:ext uri="{FF2B5EF4-FFF2-40B4-BE49-F238E27FC236}">
                <a16:creationId xmlns:a16="http://schemas.microsoft.com/office/drawing/2014/main" id="{7C07C113-D690-4D99-A186-76C550E54C1F}"/>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154097"/>
            <a:ext cx="5181600" cy="3870664"/>
          </a:xfrm>
        </p:spPr>
      </p:pic>
    </p:spTree>
    <p:extLst>
      <p:ext uri="{BB962C8B-B14F-4D97-AF65-F5344CB8AC3E}">
        <p14:creationId xmlns:p14="http://schemas.microsoft.com/office/powerpoint/2010/main" val="634300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29A3A8-853B-47E7-B863-951A43E402E1}"/>
              </a:ext>
            </a:extLst>
          </p:cNvPr>
          <p:cNvSpPr>
            <a:spLocks noGrp="1"/>
          </p:cNvSpPr>
          <p:nvPr>
            <p:ph sz="half" idx="1"/>
          </p:nvPr>
        </p:nvSpPr>
        <p:spPr>
          <a:xfrm>
            <a:off x="838199" y="1825625"/>
            <a:ext cx="5473823" cy="4351338"/>
          </a:xfrm>
        </p:spPr>
        <p:txBody>
          <a:bodyPr>
            <a:normAutofit fontScale="85000" lnSpcReduction="20000"/>
          </a:bodyPr>
          <a:lstStyle/>
          <a:p>
            <a:pPr marL="0" indent="0" algn="just">
              <a:buNone/>
            </a:pPr>
            <a:r>
              <a:rPr lang="en-US" b="1" i="0" dirty="0">
                <a:solidFill>
                  <a:srgbClr val="21242C"/>
                </a:solidFill>
                <a:effectLst/>
                <a:latin typeface="inherit"/>
              </a:rPr>
              <a:t>pH:</a:t>
            </a:r>
          </a:p>
          <a:p>
            <a:pPr marL="0" indent="0" algn="just">
              <a:buNone/>
            </a:pPr>
            <a:r>
              <a:rPr lang="en-US" b="0" i="0" dirty="0">
                <a:solidFill>
                  <a:srgbClr val="21242C"/>
                </a:solidFill>
                <a:effectLst/>
                <a:latin typeface="inherit"/>
              </a:rPr>
              <a:t> Each enzyme has an optimum pH range. Changing the pH outside of this range will slow enzyme activity. Extreme pH values can cause enzymes to denature.</a:t>
            </a:r>
          </a:p>
          <a:p>
            <a:pPr marL="0" indent="0" algn="just">
              <a:buNone/>
            </a:pPr>
            <a:r>
              <a:rPr lang="en-US" dirty="0"/>
              <a:t>Each enzyme has a pH value that it works at with maximum efficiency called the optimal </a:t>
            </a:r>
            <a:r>
              <a:rPr lang="en-US" dirty="0" err="1"/>
              <a:t>pH.</a:t>
            </a:r>
            <a:r>
              <a:rPr lang="en-US" dirty="0"/>
              <a:t> If the pH is lower or higher than the optimal pH, the enzyme activity decreases until it stops working. For example, pepsin works at a low pH, i.e., it is highly acidic, while amylase works at a high pH, i.e., it is basic. Most enzymes work at neutral pH 7.4.</a:t>
            </a:r>
            <a:endParaRPr lang="en-IN" dirty="0"/>
          </a:p>
        </p:txBody>
      </p:sp>
      <p:pic>
        <p:nvPicPr>
          <p:cNvPr id="6" name="Content Placeholder 5">
            <a:extLst>
              <a:ext uri="{FF2B5EF4-FFF2-40B4-BE49-F238E27FC236}">
                <a16:creationId xmlns:a16="http://schemas.microsoft.com/office/drawing/2014/main" id="{DAAA5983-9B12-4420-8172-05B7C13C5015}"/>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12536" y="2099716"/>
            <a:ext cx="4171950" cy="3448050"/>
          </a:xfrm>
        </p:spPr>
      </p:pic>
    </p:spTree>
    <p:extLst>
      <p:ext uri="{BB962C8B-B14F-4D97-AF65-F5344CB8AC3E}">
        <p14:creationId xmlns:p14="http://schemas.microsoft.com/office/powerpoint/2010/main" val="3339738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0300B6-3FCE-4893-9DC7-072514299D7B}"/>
              </a:ext>
            </a:extLst>
          </p:cNvPr>
          <p:cNvSpPr>
            <a:spLocks noGrp="1"/>
          </p:cNvSpPr>
          <p:nvPr>
            <p:ph sz="half" idx="1"/>
          </p:nvPr>
        </p:nvSpPr>
        <p:spPr/>
        <p:txBody>
          <a:bodyPr>
            <a:normAutofit fontScale="92500" lnSpcReduction="10000"/>
          </a:bodyPr>
          <a:lstStyle/>
          <a:p>
            <a:pPr marL="0" indent="0" algn="just">
              <a:buNone/>
            </a:pPr>
            <a:r>
              <a:rPr lang="en-US" b="1" i="0" dirty="0">
                <a:solidFill>
                  <a:srgbClr val="21242C"/>
                </a:solidFill>
                <a:effectLst/>
                <a:latin typeface="inherit"/>
              </a:rPr>
              <a:t>Temperature:</a:t>
            </a:r>
            <a:r>
              <a:rPr lang="en-US" b="0" i="0" dirty="0">
                <a:solidFill>
                  <a:srgbClr val="21242C"/>
                </a:solidFill>
                <a:effectLst/>
                <a:latin typeface="inherit"/>
              </a:rPr>
              <a:t> Raising temperature generally speeds up a reaction, and lowering temperature slows down a reaction. However, extreme high temperatures can cause an enzyme to lose its shape (denature) and stop working.</a:t>
            </a:r>
          </a:p>
          <a:p>
            <a:pPr marL="0" indent="0" algn="just">
              <a:buNone/>
            </a:pPr>
            <a:r>
              <a:rPr lang="en-US" dirty="0"/>
              <a:t>The optimal temperature it occurs when the rate of the reaction is at its highest, each enzyme has a certain temperature at which it is more active, ranges between 37 to 40C°.</a:t>
            </a:r>
            <a:endParaRPr lang="en-IN" dirty="0"/>
          </a:p>
        </p:txBody>
      </p:sp>
      <p:pic>
        <p:nvPicPr>
          <p:cNvPr id="6" name="Content Placeholder 5">
            <a:extLst>
              <a:ext uri="{FF2B5EF4-FFF2-40B4-BE49-F238E27FC236}">
                <a16:creationId xmlns:a16="http://schemas.microsoft.com/office/drawing/2014/main" id="{F2E37739-BB0E-4781-B855-9181E911CD40}"/>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16113"/>
          <a:stretch/>
        </p:blipFill>
        <p:spPr>
          <a:xfrm>
            <a:off x="6172200" y="1935332"/>
            <a:ext cx="5181600" cy="3888419"/>
          </a:xfrm>
        </p:spPr>
      </p:pic>
    </p:spTree>
    <p:extLst>
      <p:ext uri="{BB962C8B-B14F-4D97-AF65-F5344CB8AC3E}">
        <p14:creationId xmlns:p14="http://schemas.microsoft.com/office/powerpoint/2010/main" val="2983598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378BF1-AABB-4AD1-9E63-5FED3F3FDB92}"/>
              </a:ext>
            </a:extLst>
          </p:cNvPr>
          <p:cNvSpPr>
            <a:spLocks noGrp="1"/>
          </p:cNvSpPr>
          <p:nvPr>
            <p:ph idx="1"/>
          </p:nvPr>
        </p:nvSpPr>
        <p:spPr/>
        <p:txBody>
          <a:bodyPr>
            <a:normAutofit/>
          </a:bodyPr>
          <a:lstStyle/>
          <a:p>
            <a:pPr marL="0" indent="0" algn="just">
              <a:buNone/>
            </a:pPr>
            <a:r>
              <a:rPr lang="en-US" dirty="0"/>
              <a:t>Activators Effect </a:t>
            </a:r>
          </a:p>
          <a:p>
            <a:pPr marL="0" indent="0" algn="just">
              <a:buNone/>
            </a:pPr>
            <a:r>
              <a:rPr lang="en-US" dirty="0"/>
              <a:t>Activators they enhance the activity of an enzyme. Some of the enzymes require certain inorganic metallic cations, like Mg2+, Mn2+, Zn2+, Ca2+, Co2+, Cu2+, Na+, K+ etc., for their optimum activity. Compounds which are active as prosthetic groups or which provide stabilization of the enzyme’s conformation or of the enzyme-substrate complex Rarely, anions are also needed for enzyme activity, e.g. a chloride ion (CI–) for amylase. </a:t>
            </a:r>
            <a:endParaRPr lang="en-IN" dirty="0"/>
          </a:p>
        </p:txBody>
      </p:sp>
    </p:spTree>
    <p:extLst>
      <p:ext uri="{BB962C8B-B14F-4D97-AF65-F5344CB8AC3E}">
        <p14:creationId xmlns:p14="http://schemas.microsoft.com/office/powerpoint/2010/main" val="3371351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A5807-220B-4082-9620-A79682909980}"/>
              </a:ext>
            </a:extLst>
          </p:cNvPr>
          <p:cNvSpPr>
            <a:spLocks noGrp="1"/>
          </p:cNvSpPr>
          <p:nvPr>
            <p:ph type="title"/>
          </p:nvPr>
        </p:nvSpPr>
        <p:spPr/>
        <p:txBody>
          <a:bodyPr/>
          <a:lstStyle/>
          <a:p>
            <a:r>
              <a:rPr lang="en-US" dirty="0"/>
              <a:t> Inhibitors effect</a:t>
            </a:r>
            <a:br>
              <a:rPr lang="en-US" dirty="0"/>
            </a:br>
            <a:endParaRPr lang="en-IN" dirty="0"/>
          </a:p>
        </p:txBody>
      </p:sp>
      <p:sp>
        <p:nvSpPr>
          <p:cNvPr id="3" name="Content Placeholder 2">
            <a:extLst>
              <a:ext uri="{FF2B5EF4-FFF2-40B4-BE49-F238E27FC236}">
                <a16:creationId xmlns:a16="http://schemas.microsoft.com/office/drawing/2014/main" id="{73638F33-C9C5-4E27-8590-1537377AEAF5}"/>
              </a:ext>
            </a:extLst>
          </p:cNvPr>
          <p:cNvSpPr>
            <a:spLocks noGrp="1"/>
          </p:cNvSpPr>
          <p:nvPr>
            <p:ph sz="half" idx="1"/>
          </p:nvPr>
        </p:nvSpPr>
        <p:spPr/>
        <p:txBody>
          <a:bodyPr/>
          <a:lstStyle/>
          <a:p>
            <a:pPr marL="0" indent="0" algn="just">
              <a:buNone/>
            </a:pPr>
            <a:r>
              <a:rPr lang="en-US" dirty="0"/>
              <a:t>Enzyme activity is inhibited in various ways. Two of them are: </a:t>
            </a:r>
          </a:p>
          <a:p>
            <a:pPr marL="0" indent="0" algn="just">
              <a:buNone/>
            </a:pPr>
            <a:r>
              <a:rPr lang="en-US" dirty="0"/>
              <a:t>a. Competitive inhibition Occurs when molecules very similar to the substrate molecules bind to the active site and prevent binding of the actual substrate.</a:t>
            </a:r>
          </a:p>
          <a:p>
            <a:pPr algn="just"/>
            <a:endParaRPr lang="en-IN" dirty="0"/>
          </a:p>
        </p:txBody>
      </p:sp>
      <p:pic>
        <p:nvPicPr>
          <p:cNvPr id="6" name="Content Placeholder 5">
            <a:extLst>
              <a:ext uri="{FF2B5EF4-FFF2-40B4-BE49-F238E27FC236}">
                <a16:creationId xmlns:a16="http://schemas.microsoft.com/office/drawing/2014/main" id="{A16812DD-AAC6-44AF-B731-73AD2B7D5D26}"/>
              </a:ext>
            </a:extLst>
          </p:cNvPr>
          <p:cNvPicPr>
            <a:picLocks noGrp="1" noChangeAspect="1"/>
          </p:cNvPicPr>
          <p:nvPr>
            <p:ph sz="half" idx="2"/>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6689093" y="1825625"/>
            <a:ext cx="4354728" cy="2423604"/>
          </a:xfrm>
        </p:spPr>
      </p:pic>
    </p:spTree>
    <p:extLst>
      <p:ext uri="{BB962C8B-B14F-4D97-AF65-F5344CB8AC3E}">
        <p14:creationId xmlns:p14="http://schemas.microsoft.com/office/powerpoint/2010/main" val="2181244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AEBA5BD4-35F4-4AD0-85D9-BC7FBFF8842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76545" y="2343705"/>
            <a:ext cx="4400318" cy="3497801"/>
          </a:xfrm>
        </p:spPr>
      </p:pic>
      <p:pic>
        <p:nvPicPr>
          <p:cNvPr id="6" name="Content Placeholder 5">
            <a:extLst>
              <a:ext uri="{FF2B5EF4-FFF2-40B4-BE49-F238E27FC236}">
                <a16:creationId xmlns:a16="http://schemas.microsoft.com/office/drawing/2014/main" id="{DCF3A649-4ADF-4E6E-AB9C-BF4B5CF7B29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96112" y="2482056"/>
            <a:ext cx="3533775" cy="3038475"/>
          </a:xfrm>
        </p:spPr>
      </p:pic>
    </p:spTree>
    <p:extLst>
      <p:ext uri="{BB962C8B-B14F-4D97-AF65-F5344CB8AC3E}">
        <p14:creationId xmlns:p14="http://schemas.microsoft.com/office/powerpoint/2010/main" val="3522109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92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788976-D470-4F17-8846-FEF0798DBE82}"/>
              </a:ext>
            </a:extLst>
          </p:cNvPr>
          <p:cNvSpPr>
            <a:spLocks noGrp="1"/>
          </p:cNvSpPr>
          <p:nvPr>
            <p:ph sz="half" idx="1"/>
          </p:nvPr>
        </p:nvSpPr>
        <p:spPr/>
        <p:txBody>
          <a:bodyPr>
            <a:normAutofit/>
          </a:bodyPr>
          <a:lstStyle/>
          <a:p>
            <a:pPr marL="0" indent="0" algn="just">
              <a:buNone/>
            </a:pPr>
            <a:r>
              <a:rPr lang="en-US" dirty="0"/>
              <a:t>Non-competitive inhibition </a:t>
            </a:r>
          </a:p>
          <a:p>
            <a:pPr marL="0" indent="0" algn="just">
              <a:buNone/>
            </a:pPr>
            <a:r>
              <a:rPr lang="en-US" dirty="0"/>
              <a:t>1. Occurs when an inhibitor binds to the enzyme at a location other than the active site.</a:t>
            </a:r>
          </a:p>
          <a:p>
            <a:pPr marL="0" indent="0" algn="just">
              <a:buNone/>
            </a:pPr>
            <a:r>
              <a:rPr lang="en-US" dirty="0"/>
              <a:t> 2. Inhibitor binding alters the enzyme’s three-dimensional configuration and blocks the reaction.</a:t>
            </a:r>
          </a:p>
          <a:p>
            <a:pPr marL="0" indent="0" algn="just">
              <a:buNone/>
            </a:pPr>
            <a:endParaRPr lang="en-IN" dirty="0"/>
          </a:p>
        </p:txBody>
      </p:sp>
      <p:pic>
        <p:nvPicPr>
          <p:cNvPr id="6" name="Content Placeholder 5">
            <a:extLst>
              <a:ext uri="{FF2B5EF4-FFF2-40B4-BE49-F238E27FC236}">
                <a16:creationId xmlns:a16="http://schemas.microsoft.com/office/drawing/2014/main" id="{F2437C6B-B872-491B-BA80-873080465451}"/>
              </a:ext>
            </a:extLst>
          </p:cNvPr>
          <p:cNvPicPr>
            <a:picLocks noGrp="1" noChangeAspect="1"/>
          </p:cNvPicPr>
          <p:nvPr>
            <p:ph sz="half" idx="2"/>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6613864" y="2006353"/>
            <a:ext cx="4252404" cy="2592279"/>
          </a:xfrm>
        </p:spPr>
      </p:pic>
    </p:spTree>
    <p:extLst>
      <p:ext uri="{BB962C8B-B14F-4D97-AF65-F5344CB8AC3E}">
        <p14:creationId xmlns:p14="http://schemas.microsoft.com/office/powerpoint/2010/main" val="304116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6A8A95-8059-4845-B21D-95D48CF1C13B}"/>
              </a:ext>
            </a:extLst>
          </p:cNvPr>
          <p:cNvSpPr>
            <a:spLocks noGrp="1"/>
          </p:cNvSpPr>
          <p:nvPr>
            <p:ph sz="half" idx="1"/>
          </p:nvPr>
        </p:nvSpPr>
        <p:spPr/>
        <p:txBody>
          <a:bodyPr/>
          <a:lstStyle/>
          <a:p>
            <a:pPr marL="0" indent="0">
              <a:buNone/>
            </a:pPr>
            <a:r>
              <a:rPr lang="en-US" dirty="0"/>
              <a:t>Uncompetitive inhibitor:</a:t>
            </a:r>
          </a:p>
          <a:p>
            <a:pPr marL="0" indent="0" algn="just">
              <a:buNone/>
            </a:pPr>
            <a:r>
              <a:rPr lang="en-US" dirty="0"/>
              <a:t>It occurs when the inhibitor binds reversibly with an ES complex to form an enzyme- substrate- inhibitor complex(ESI). ESI is unable to convert to any product. This type of inhibitors ae most effective at high substrate concentration.</a:t>
            </a:r>
            <a:endParaRPr lang="en-IN" dirty="0"/>
          </a:p>
        </p:txBody>
      </p:sp>
      <p:pic>
        <p:nvPicPr>
          <p:cNvPr id="6" name="Content Placeholder 5">
            <a:extLst>
              <a:ext uri="{FF2B5EF4-FFF2-40B4-BE49-F238E27FC236}">
                <a16:creationId xmlns:a16="http://schemas.microsoft.com/office/drawing/2014/main" id="{C0B24B62-FBE7-4EF3-A6D6-76729E6A6C5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38974" y="2041864"/>
            <a:ext cx="4422097" cy="3345317"/>
          </a:xfrm>
        </p:spPr>
      </p:pic>
    </p:spTree>
    <p:extLst>
      <p:ext uri="{BB962C8B-B14F-4D97-AF65-F5344CB8AC3E}">
        <p14:creationId xmlns:p14="http://schemas.microsoft.com/office/powerpoint/2010/main" val="2617911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F8BBBF-B05A-4C5A-8848-D5C7B411E69C}"/>
              </a:ext>
            </a:extLst>
          </p:cNvPr>
          <p:cNvSpPr>
            <a:spLocks noGrp="1"/>
          </p:cNvSpPr>
          <p:nvPr>
            <p:ph sz="half" idx="1"/>
          </p:nvPr>
        </p:nvSpPr>
        <p:spPr/>
        <p:txBody>
          <a:bodyPr/>
          <a:lstStyle/>
          <a:p>
            <a:pPr marL="0" indent="0" algn="just">
              <a:buNone/>
            </a:pPr>
            <a:r>
              <a:rPr lang="en-US" dirty="0"/>
              <a:t>Definition: </a:t>
            </a:r>
          </a:p>
          <a:p>
            <a:pPr marL="0" indent="0" algn="just">
              <a:buNone/>
            </a:pPr>
            <a:r>
              <a:rPr lang="en-US" dirty="0"/>
              <a:t>Enzymes may be define as biocatalysts synthesized by living cells. They are protein in nature, colloidal and thermolabile in character, and specific in their action. </a:t>
            </a:r>
          </a:p>
          <a:p>
            <a:pPr marL="0" indent="0">
              <a:buNone/>
            </a:pPr>
            <a:endParaRPr lang="en-IN" dirty="0"/>
          </a:p>
        </p:txBody>
      </p:sp>
      <p:pic>
        <p:nvPicPr>
          <p:cNvPr id="6" name="Content Placeholder 5">
            <a:extLst>
              <a:ext uri="{FF2B5EF4-FFF2-40B4-BE49-F238E27FC236}">
                <a16:creationId xmlns:a16="http://schemas.microsoft.com/office/drawing/2014/main" id="{2D759714-3DA3-4713-BD81-C89878FC862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24600" y="2629694"/>
            <a:ext cx="4876800" cy="2743200"/>
          </a:xfrm>
        </p:spPr>
      </p:pic>
    </p:spTree>
    <p:extLst>
      <p:ext uri="{BB962C8B-B14F-4D97-AF65-F5344CB8AC3E}">
        <p14:creationId xmlns:p14="http://schemas.microsoft.com/office/powerpoint/2010/main" val="89760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94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AB88C7-BAC8-4BC4-AB5B-59EF0A84216C}"/>
              </a:ext>
            </a:extLst>
          </p:cNvPr>
          <p:cNvSpPr>
            <a:spLocks noGrp="1"/>
          </p:cNvSpPr>
          <p:nvPr>
            <p:ph sz="half" idx="1"/>
          </p:nvPr>
        </p:nvSpPr>
        <p:spPr/>
        <p:txBody>
          <a:bodyPr/>
          <a:lstStyle/>
          <a:p>
            <a:pPr marL="0" indent="0">
              <a:buNone/>
            </a:pPr>
            <a:r>
              <a:rPr lang="en-US" dirty="0"/>
              <a:t>		Enzymatic action</a:t>
            </a:r>
            <a:endParaRPr lang="en-IN" dirty="0"/>
          </a:p>
        </p:txBody>
      </p:sp>
      <p:pic>
        <p:nvPicPr>
          <p:cNvPr id="10" name="Content Placeholder 9">
            <a:extLst>
              <a:ext uri="{FF2B5EF4-FFF2-40B4-BE49-F238E27FC236}">
                <a16:creationId xmlns:a16="http://schemas.microsoft.com/office/drawing/2014/main" id="{49159D05-C379-45B3-97AC-8E0FFCA70CB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905742" y="2894119"/>
            <a:ext cx="4190258" cy="1562471"/>
          </a:xfrm>
        </p:spPr>
      </p:pic>
    </p:spTree>
    <p:extLst>
      <p:ext uri="{BB962C8B-B14F-4D97-AF65-F5344CB8AC3E}">
        <p14:creationId xmlns:p14="http://schemas.microsoft.com/office/powerpoint/2010/main" val="23463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060D3-247B-4F9B-9E4D-982742297228}"/>
              </a:ext>
            </a:extLst>
          </p:cNvPr>
          <p:cNvSpPr>
            <a:spLocks noGrp="1"/>
          </p:cNvSpPr>
          <p:nvPr>
            <p:ph type="title"/>
          </p:nvPr>
        </p:nvSpPr>
        <p:spPr/>
        <p:txBody>
          <a:bodyPr/>
          <a:lstStyle/>
          <a:p>
            <a:pPr algn="ctr"/>
            <a:r>
              <a:rPr lang="en-US" dirty="0"/>
              <a:t>Classification of enzymes</a:t>
            </a:r>
            <a:endParaRPr lang="en-IN" dirty="0"/>
          </a:p>
        </p:txBody>
      </p:sp>
      <p:pic>
        <p:nvPicPr>
          <p:cNvPr id="5" name="Content Placeholder 4">
            <a:extLst>
              <a:ext uri="{FF2B5EF4-FFF2-40B4-BE49-F238E27FC236}">
                <a16:creationId xmlns:a16="http://schemas.microsoft.com/office/drawing/2014/main" id="{0C71531F-3CBF-4B40-9B98-5AE1EEF726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5237" y="1962944"/>
            <a:ext cx="4581525" cy="4076700"/>
          </a:xfrm>
        </p:spPr>
      </p:pic>
    </p:spTree>
    <p:extLst>
      <p:ext uri="{BB962C8B-B14F-4D97-AF65-F5344CB8AC3E}">
        <p14:creationId xmlns:p14="http://schemas.microsoft.com/office/powerpoint/2010/main" val="266244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F0DD2A4-3BB0-4111-A365-DFDD98651E71}"/>
              </a:ext>
            </a:extLst>
          </p:cNvPr>
          <p:cNvGraphicFramePr>
            <a:graphicFrameLocks noGrp="1"/>
          </p:cNvGraphicFramePr>
          <p:nvPr>
            <p:ph idx="1"/>
            <p:extLst>
              <p:ext uri="{D42A27DB-BD31-4B8C-83A1-F6EECF244321}">
                <p14:modId xmlns:p14="http://schemas.microsoft.com/office/powerpoint/2010/main" val="2086551472"/>
              </p:ext>
            </p:extLst>
          </p:nvPr>
        </p:nvGraphicFramePr>
        <p:xfrm>
          <a:off x="0" y="0"/>
          <a:ext cx="12192000" cy="6913517"/>
        </p:xfrm>
        <a:graphic>
          <a:graphicData uri="http://schemas.openxmlformats.org/drawingml/2006/table">
            <a:tbl>
              <a:tblPr firstRow="1" bandRow="1">
                <a:tableStyleId>{00A15C55-8517-42AA-B614-E9B94910E393}</a:tableStyleId>
              </a:tblPr>
              <a:tblGrid>
                <a:gridCol w="2503503">
                  <a:extLst>
                    <a:ext uri="{9D8B030D-6E8A-4147-A177-3AD203B41FA5}">
                      <a16:colId xmlns:a16="http://schemas.microsoft.com/office/drawing/2014/main" val="1814382237"/>
                    </a:ext>
                  </a:extLst>
                </a:gridCol>
                <a:gridCol w="2831977">
                  <a:extLst>
                    <a:ext uri="{9D8B030D-6E8A-4147-A177-3AD203B41FA5}">
                      <a16:colId xmlns:a16="http://schemas.microsoft.com/office/drawing/2014/main" val="2260513063"/>
                    </a:ext>
                  </a:extLst>
                </a:gridCol>
                <a:gridCol w="6856520">
                  <a:extLst>
                    <a:ext uri="{9D8B030D-6E8A-4147-A177-3AD203B41FA5}">
                      <a16:colId xmlns:a16="http://schemas.microsoft.com/office/drawing/2014/main" val="1570253538"/>
                    </a:ext>
                  </a:extLst>
                </a:gridCol>
              </a:tblGrid>
              <a:tr h="536610">
                <a:tc>
                  <a:txBody>
                    <a:bodyPr/>
                    <a:lstStyle/>
                    <a:p>
                      <a:r>
                        <a:rPr lang="en-IN" b="1" dirty="0">
                          <a:effectLst/>
                        </a:rPr>
                        <a:t>Enzyme class</a:t>
                      </a:r>
                      <a:endParaRPr lang="en-IN" dirty="0">
                        <a:effectLst/>
                      </a:endParaRPr>
                    </a:p>
                  </a:txBody>
                  <a:tcPr marL="53340" marR="53340" marT="53340" marB="53340"/>
                </a:tc>
                <a:tc>
                  <a:txBody>
                    <a:bodyPr/>
                    <a:lstStyle/>
                    <a:p>
                      <a:r>
                        <a:rPr lang="en-IN" b="1">
                          <a:effectLst/>
                        </a:rPr>
                        <a:t>Reaction type</a:t>
                      </a:r>
                      <a:endParaRPr lang="en-IN">
                        <a:effectLst/>
                      </a:endParaRPr>
                    </a:p>
                  </a:txBody>
                  <a:tcPr marL="53340" marR="53340" marT="53340" marB="53340"/>
                </a:tc>
                <a:tc>
                  <a:txBody>
                    <a:bodyPr/>
                    <a:lstStyle/>
                    <a:p>
                      <a:r>
                        <a:rPr lang="en-IN" b="1" dirty="0">
                          <a:effectLst/>
                        </a:rPr>
                        <a:t>Description</a:t>
                      </a:r>
                      <a:endParaRPr lang="en-IN" dirty="0">
                        <a:effectLst/>
                      </a:endParaRPr>
                    </a:p>
                  </a:txBody>
                  <a:tcPr marL="53340" marR="53340" marT="53340" marB="53340"/>
                </a:tc>
                <a:extLst>
                  <a:ext uri="{0D108BD9-81ED-4DB2-BD59-A6C34878D82A}">
                    <a16:rowId xmlns:a16="http://schemas.microsoft.com/office/drawing/2014/main" val="3111861655"/>
                  </a:ext>
                </a:extLst>
              </a:tr>
              <a:tr h="1023362">
                <a:tc>
                  <a:txBody>
                    <a:bodyPr/>
                    <a:lstStyle/>
                    <a:p>
                      <a:r>
                        <a:rPr lang="en-IN" dirty="0">
                          <a:effectLst/>
                        </a:rPr>
                        <a:t>EC 1</a:t>
                      </a:r>
                      <a:br>
                        <a:rPr lang="en-IN" dirty="0">
                          <a:effectLst/>
                        </a:rPr>
                      </a:br>
                      <a:r>
                        <a:rPr lang="en-IN" u="none" strike="noStrike" dirty="0">
                          <a:solidFill>
                            <a:srgbClr val="337AB7"/>
                          </a:solidFill>
                          <a:effectLst/>
                          <a:hlinkClick r:id="rId2"/>
                        </a:rPr>
                        <a:t>Oxidoreductases</a:t>
                      </a:r>
                      <a:endParaRPr lang="en-IN" dirty="0">
                        <a:effectLst/>
                      </a:endParaRPr>
                    </a:p>
                  </a:txBody>
                  <a:tcPr marL="53340" marR="53340" marT="53340" marB="53340"/>
                </a:tc>
                <a:tc>
                  <a:txBody>
                    <a:bodyPr/>
                    <a:lstStyle/>
                    <a:p>
                      <a:pPr algn="ctr"/>
                      <a:endParaRPr lang="en-IN" dirty="0">
                        <a:effectLst/>
                      </a:endParaRPr>
                    </a:p>
                  </a:txBody>
                  <a:tcPr marL="53340" marR="53340" marT="53340" marB="53340"/>
                </a:tc>
                <a:tc>
                  <a:txBody>
                    <a:bodyPr/>
                    <a:lstStyle/>
                    <a:p>
                      <a:pPr algn="just"/>
                      <a:r>
                        <a:rPr lang="en-US" sz="1600" dirty="0">
                          <a:effectLst/>
                        </a:rPr>
                        <a:t>Catalyze oxidation reduction reaction, e.g., oxidases, dehydrogenases, </a:t>
                      </a:r>
                      <a:r>
                        <a:rPr lang="en-US" sz="1600" dirty="0" err="1">
                          <a:effectLst/>
                        </a:rPr>
                        <a:t>oxygenases</a:t>
                      </a:r>
                      <a:r>
                        <a:rPr lang="en-US" sz="1600" dirty="0">
                          <a:effectLst/>
                        </a:rPr>
                        <a:t>, etc.</a:t>
                      </a:r>
                    </a:p>
                  </a:txBody>
                  <a:tcPr marL="53340" marR="53340" marT="53340" marB="53340"/>
                </a:tc>
                <a:extLst>
                  <a:ext uri="{0D108BD9-81ED-4DB2-BD59-A6C34878D82A}">
                    <a16:rowId xmlns:a16="http://schemas.microsoft.com/office/drawing/2014/main" val="4076992253"/>
                  </a:ext>
                </a:extLst>
              </a:tr>
              <a:tr h="782682">
                <a:tc>
                  <a:txBody>
                    <a:bodyPr/>
                    <a:lstStyle/>
                    <a:p>
                      <a:r>
                        <a:rPr lang="en-IN">
                          <a:effectLst/>
                        </a:rPr>
                        <a:t>EC 2</a:t>
                      </a:r>
                      <a:br>
                        <a:rPr lang="en-IN">
                          <a:effectLst/>
                        </a:rPr>
                      </a:br>
                      <a:r>
                        <a:rPr lang="en-IN" u="none" strike="noStrike">
                          <a:solidFill>
                            <a:srgbClr val="337AB7"/>
                          </a:solidFill>
                          <a:effectLst/>
                          <a:hlinkClick r:id="rId3"/>
                        </a:rPr>
                        <a:t>Transferases</a:t>
                      </a:r>
                      <a:endParaRPr lang="en-IN" dirty="0">
                        <a:effectLst/>
                      </a:endParaRPr>
                    </a:p>
                  </a:txBody>
                  <a:tcPr marL="53340" marR="53340" marT="53340" marB="53340"/>
                </a:tc>
                <a:tc>
                  <a:txBody>
                    <a:bodyPr/>
                    <a:lstStyle/>
                    <a:p>
                      <a:pPr algn="ctr"/>
                      <a:endParaRPr lang="en-IN" dirty="0">
                        <a:effectLst/>
                      </a:endParaRPr>
                    </a:p>
                  </a:txBody>
                  <a:tcPr marL="53340" marR="53340" marT="53340" marB="53340"/>
                </a:tc>
                <a:tc>
                  <a:txBody>
                    <a:bodyPr/>
                    <a:lstStyle/>
                    <a:p>
                      <a:pPr algn="just"/>
                      <a:r>
                        <a:rPr lang="en-US" sz="1600" dirty="0">
                          <a:effectLst/>
                        </a:rPr>
                        <a:t>Catalyze the transfer or exchange of certain groups among some substrates. Such groups includes amino, carboxyl, carbonyl, methyl, acyl( RC=O) etc. e.g., transaminases, kinases. Phosphorylases, etc.</a:t>
                      </a:r>
                    </a:p>
                  </a:txBody>
                  <a:tcPr marL="53340" marR="53340" marT="53340" marB="53340"/>
                </a:tc>
                <a:extLst>
                  <a:ext uri="{0D108BD9-81ED-4DB2-BD59-A6C34878D82A}">
                    <a16:rowId xmlns:a16="http://schemas.microsoft.com/office/drawing/2014/main" val="1834862081"/>
                  </a:ext>
                </a:extLst>
              </a:tr>
              <a:tr h="922969">
                <a:tc>
                  <a:txBody>
                    <a:bodyPr/>
                    <a:lstStyle/>
                    <a:p>
                      <a:r>
                        <a:rPr lang="en-IN" dirty="0">
                          <a:effectLst/>
                        </a:rPr>
                        <a:t>EC 3</a:t>
                      </a:r>
                      <a:br>
                        <a:rPr lang="en-IN" dirty="0">
                          <a:effectLst/>
                        </a:rPr>
                      </a:br>
                      <a:r>
                        <a:rPr lang="en-IN" u="none" strike="noStrike" dirty="0">
                          <a:solidFill>
                            <a:srgbClr val="337AB7"/>
                          </a:solidFill>
                          <a:effectLst/>
                          <a:hlinkClick r:id="rId4"/>
                        </a:rPr>
                        <a:t>Hydrolases</a:t>
                      </a:r>
                      <a:endParaRPr lang="en-IN" dirty="0">
                        <a:effectLst/>
                      </a:endParaRPr>
                    </a:p>
                  </a:txBody>
                  <a:tcPr marL="53340" marR="53340" marT="53340" marB="53340"/>
                </a:tc>
                <a:tc>
                  <a:txBody>
                    <a:bodyPr/>
                    <a:lstStyle/>
                    <a:p>
                      <a:pPr algn="ctr"/>
                      <a:endParaRPr lang="en-IN" dirty="0">
                        <a:effectLst/>
                      </a:endParaRPr>
                    </a:p>
                  </a:txBody>
                  <a:tcPr marL="53340" marR="53340" marT="53340" marB="53340"/>
                </a:tc>
                <a:tc>
                  <a:txBody>
                    <a:bodyPr/>
                    <a:lstStyle/>
                    <a:p>
                      <a:pPr algn="just"/>
                      <a:r>
                        <a:rPr lang="en-US" sz="1600" dirty="0">
                          <a:effectLst/>
                        </a:rPr>
                        <a:t>Accelerate the hydrolysis of substrates, cleavage of bonds is accomplished by adding water. e.g., Peptidases, </a:t>
                      </a:r>
                      <a:r>
                        <a:rPr lang="en-US" sz="1600" dirty="0" err="1">
                          <a:effectLst/>
                        </a:rPr>
                        <a:t>phosphodiesterases</a:t>
                      </a:r>
                      <a:r>
                        <a:rPr lang="en-US" sz="1600" dirty="0">
                          <a:effectLst/>
                        </a:rPr>
                        <a:t>, </a:t>
                      </a:r>
                      <a:r>
                        <a:rPr lang="en-US" sz="1600" dirty="0" err="1">
                          <a:effectLst/>
                        </a:rPr>
                        <a:t>etc</a:t>
                      </a:r>
                      <a:endParaRPr lang="en-US" sz="1600" dirty="0">
                        <a:effectLst/>
                      </a:endParaRPr>
                    </a:p>
                  </a:txBody>
                  <a:tcPr marL="53340" marR="53340" marT="53340" marB="53340"/>
                </a:tc>
                <a:extLst>
                  <a:ext uri="{0D108BD9-81ED-4DB2-BD59-A6C34878D82A}">
                    <a16:rowId xmlns:a16="http://schemas.microsoft.com/office/drawing/2014/main" val="1070462570"/>
                  </a:ext>
                </a:extLst>
              </a:tr>
              <a:tr h="898094">
                <a:tc>
                  <a:txBody>
                    <a:bodyPr/>
                    <a:lstStyle/>
                    <a:p>
                      <a:r>
                        <a:rPr lang="en-IN" dirty="0">
                          <a:effectLst/>
                        </a:rPr>
                        <a:t>EC 4</a:t>
                      </a:r>
                      <a:br>
                        <a:rPr lang="en-IN" dirty="0">
                          <a:effectLst/>
                        </a:rPr>
                      </a:br>
                      <a:r>
                        <a:rPr lang="en-IN" u="none" strike="noStrike" dirty="0">
                          <a:solidFill>
                            <a:srgbClr val="337AB7"/>
                          </a:solidFill>
                          <a:effectLst/>
                          <a:hlinkClick r:id="rId5"/>
                        </a:rPr>
                        <a:t>Lyases</a:t>
                      </a:r>
                      <a:endParaRPr lang="en-IN" dirty="0">
                        <a:effectLst/>
                      </a:endParaRPr>
                    </a:p>
                  </a:txBody>
                  <a:tcPr marL="53340" marR="53340" marT="53340" marB="53340"/>
                </a:tc>
                <a:tc>
                  <a:txBody>
                    <a:bodyPr/>
                    <a:lstStyle/>
                    <a:p>
                      <a:pPr algn="ctr"/>
                      <a:endParaRPr lang="en-IN" dirty="0">
                        <a:effectLst/>
                      </a:endParaRPr>
                    </a:p>
                  </a:txBody>
                  <a:tcPr marL="53340" marR="53340" marT="53340" marB="53340"/>
                </a:tc>
                <a:tc>
                  <a:txBody>
                    <a:bodyPr/>
                    <a:lstStyle/>
                    <a:p>
                      <a:pPr algn="just"/>
                      <a:r>
                        <a:rPr lang="en-US" sz="1600" dirty="0">
                          <a:effectLst/>
                        </a:rPr>
                        <a:t>Catalyzes breaking of C-C, C-O, C-N, C-S and other bonds by means other than hydrolysis or oxidation. E.g., aldolases, decarboxylases, synthases, dehydratases.</a:t>
                      </a:r>
                    </a:p>
                  </a:txBody>
                  <a:tcPr marL="53340" marR="53340" marT="53340" marB="53340"/>
                </a:tc>
                <a:extLst>
                  <a:ext uri="{0D108BD9-81ED-4DB2-BD59-A6C34878D82A}">
                    <a16:rowId xmlns:a16="http://schemas.microsoft.com/office/drawing/2014/main" val="3504588964"/>
                  </a:ext>
                </a:extLst>
              </a:tr>
              <a:tr h="702146">
                <a:tc>
                  <a:txBody>
                    <a:bodyPr/>
                    <a:lstStyle/>
                    <a:p>
                      <a:r>
                        <a:rPr lang="en-IN" dirty="0">
                          <a:effectLst/>
                        </a:rPr>
                        <a:t>EC 5</a:t>
                      </a:r>
                      <a:br>
                        <a:rPr lang="en-IN" dirty="0">
                          <a:effectLst/>
                        </a:rPr>
                      </a:br>
                      <a:r>
                        <a:rPr lang="en-IN" u="none" strike="noStrike" dirty="0">
                          <a:solidFill>
                            <a:srgbClr val="337AB7"/>
                          </a:solidFill>
                          <a:effectLst/>
                          <a:hlinkClick r:id="rId6"/>
                        </a:rPr>
                        <a:t>Isomerases</a:t>
                      </a:r>
                      <a:endParaRPr lang="en-IN" dirty="0">
                        <a:effectLst/>
                      </a:endParaRPr>
                    </a:p>
                  </a:txBody>
                  <a:tcPr marL="53340" marR="53340" marT="53340" marB="53340"/>
                </a:tc>
                <a:tc>
                  <a:txBody>
                    <a:bodyPr/>
                    <a:lstStyle/>
                    <a:p>
                      <a:pPr algn="ctr"/>
                      <a:endParaRPr lang="en-IN" dirty="0">
                        <a:effectLst/>
                      </a:endParaRPr>
                    </a:p>
                  </a:txBody>
                  <a:tcPr marL="53340" marR="53340" marT="53340" marB="53340"/>
                </a:tc>
                <a:tc>
                  <a:txBody>
                    <a:bodyPr/>
                    <a:lstStyle/>
                    <a:p>
                      <a:pPr algn="just"/>
                      <a:r>
                        <a:rPr lang="en-US" sz="1600" dirty="0">
                          <a:effectLst/>
                        </a:rPr>
                        <a:t>Facilitate the conversion of </a:t>
                      </a:r>
                      <a:r>
                        <a:rPr lang="en-US" sz="1600" dirty="0" err="1">
                          <a:effectLst/>
                        </a:rPr>
                        <a:t>isoisomers</a:t>
                      </a:r>
                      <a:r>
                        <a:rPr lang="en-US" sz="1600" dirty="0">
                          <a:effectLst/>
                        </a:rPr>
                        <a:t>, geometric isomers or optical isomers. </a:t>
                      </a:r>
                    </a:p>
                  </a:txBody>
                  <a:tcPr marL="53340" marR="53340" marT="53340" marB="53340"/>
                </a:tc>
                <a:extLst>
                  <a:ext uri="{0D108BD9-81ED-4DB2-BD59-A6C34878D82A}">
                    <a16:rowId xmlns:a16="http://schemas.microsoft.com/office/drawing/2014/main" val="137924178"/>
                  </a:ext>
                </a:extLst>
              </a:tr>
              <a:tr h="996068">
                <a:tc>
                  <a:txBody>
                    <a:bodyPr/>
                    <a:lstStyle/>
                    <a:p>
                      <a:r>
                        <a:rPr lang="en-IN" dirty="0">
                          <a:effectLst/>
                        </a:rPr>
                        <a:t>EC 6</a:t>
                      </a:r>
                      <a:br>
                        <a:rPr lang="en-IN" dirty="0">
                          <a:effectLst/>
                        </a:rPr>
                      </a:br>
                      <a:r>
                        <a:rPr lang="en-IN" u="none" strike="noStrike" dirty="0">
                          <a:solidFill>
                            <a:srgbClr val="337AB7"/>
                          </a:solidFill>
                          <a:effectLst/>
                          <a:hlinkClick r:id="rId7"/>
                        </a:rPr>
                        <a:t>Ligases</a:t>
                      </a:r>
                      <a:endParaRPr lang="en-IN" dirty="0">
                        <a:effectLst/>
                      </a:endParaRPr>
                    </a:p>
                  </a:txBody>
                  <a:tcPr marL="53340" marR="53340" marT="53340" marB="53340"/>
                </a:tc>
                <a:tc>
                  <a:txBody>
                    <a:bodyPr/>
                    <a:lstStyle/>
                    <a:p>
                      <a:pPr algn="ctr"/>
                      <a:endParaRPr lang="en-IN" dirty="0">
                        <a:effectLst/>
                      </a:endParaRPr>
                    </a:p>
                  </a:txBody>
                  <a:tcPr marL="53340" marR="53340" marT="53340" marB="53340"/>
                </a:tc>
                <a:tc>
                  <a:txBody>
                    <a:bodyPr/>
                    <a:lstStyle/>
                    <a:p>
                      <a:pPr algn="just"/>
                      <a:r>
                        <a:rPr lang="en-US" dirty="0">
                          <a:effectLst/>
                        </a:rPr>
                        <a:t>Catalyze the synthesis of two molecular substrates into one molecular compound with the release energy</a:t>
                      </a:r>
                    </a:p>
                  </a:txBody>
                  <a:tcPr marL="53340" marR="53340" marT="53340" marB="53340"/>
                </a:tc>
                <a:extLst>
                  <a:ext uri="{0D108BD9-81ED-4DB2-BD59-A6C34878D82A}">
                    <a16:rowId xmlns:a16="http://schemas.microsoft.com/office/drawing/2014/main" val="192878592"/>
                  </a:ext>
                </a:extLst>
              </a:tr>
              <a:tr h="996068">
                <a:tc>
                  <a:txBody>
                    <a:bodyPr/>
                    <a:lstStyle/>
                    <a:p>
                      <a:r>
                        <a:rPr lang="en-IN" dirty="0">
                          <a:effectLst/>
                        </a:rPr>
                        <a:t>EC 7</a:t>
                      </a:r>
                      <a:br>
                        <a:rPr lang="en-IN" dirty="0">
                          <a:effectLst/>
                        </a:rPr>
                      </a:br>
                      <a:r>
                        <a:rPr lang="en-IN" u="none" strike="noStrike" dirty="0">
                          <a:solidFill>
                            <a:srgbClr val="337AB7"/>
                          </a:solidFill>
                          <a:effectLst/>
                          <a:hlinkClick r:id="rId8"/>
                        </a:rPr>
                        <a:t>Translocases</a:t>
                      </a:r>
                      <a:endParaRPr lang="en-IN" dirty="0">
                        <a:effectLst/>
                      </a:endParaRPr>
                    </a:p>
                  </a:txBody>
                  <a:tcPr marL="53340" marR="53340" marT="53340" marB="53340"/>
                </a:tc>
                <a:tc>
                  <a:txBody>
                    <a:bodyPr/>
                    <a:lstStyle/>
                    <a:p>
                      <a:endParaRPr lang="en-IN" dirty="0">
                        <a:effectLst/>
                      </a:endParaRPr>
                    </a:p>
                  </a:txBody>
                  <a:tcPr marL="53340" marR="53340" marT="53340" marB="53340" anchor="ctr"/>
                </a:tc>
                <a:tc>
                  <a:txBody>
                    <a:bodyPr/>
                    <a:lstStyle/>
                    <a:p>
                      <a:r>
                        <a:rPr lang="en-US" dirty="0">
                          <a:effectLst/>
                        </a:rPr>
                        <a:t>Catalyze the movement of ions or molecules across membranes or their separation within membranes. E.g., </a:t>
                      </a:r>
                      <a:r>
                        <a:rPr lang="en-US">
                          <a:effectLst/>
                        </a:rPr>
                        <a:t>ATP synthase</a:t>
                      </a:r>
                      <a:endParaRPr lang="en-US" dirty="0">
                        <a:effectLst/>
                      </a:endParaRPr>
                    </a:p>
                  </a:txBody>
                  <a:tcPr marL="53340" marR="53340" marT="53340" marB="53340"/>
                </a:tc>
                <a:extLst>
                  <a:ext uri="{0D108BD9-81ED-4DB2-BD59-A6C34878D82A}">
                    <a16:rowId xmlns:a16="http://schemas.microsoft.com/office/drawing/2014/main" val="2027645903"/>
                  </a:ext>
                </a:extLst>
              </a:tr>
            </a:tbl>
          </a:graphicData>
        </a:graphic>
      </p:graphicFrame>
      <p:pic>
        <p:nvPicPr>
          <p:cNvPr id="5" name="Picture 4">
            <a:extLst>
              <a:ext uri="{FF2B5EF4-FFF2-40B4-BE49-F238E27FC236}">
                <a16:creationId xmlns:a16="http://schemas.microsoft.com/office/drawing/2014/main" id="{2A5E9CE2-2DB7-4969-9A8D-C2AE0A253602}"/>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2837154" y="799325"/>
            <a:ext cx="1981200" cy="266700"/>
          </a:xfrm>
          <a:prstGeom prst="rect">
            <a:avLst/>
          </a:prstGeom>
          <a:noFill/>
          <a:ln>
            <a:noFill/>
          </a:ln>
        </p:spPr>
      </p:pic>
      <p:pic>
        <p:nvPicPr>
          <p:cNvPr id="6" name="Picture 5">
            <a:extLst>
              <a:ext uri="{FF2B5EF4-FFF2-40B4-BE49-F238E27FC236}">
                <a16:creationId xmlns:a16="http://schemas.microsoft.com/office/drawing/2014/main" id="{0EE0BD4B-2B7F-44BF-8F44-9A5715B1ECF3}"/>
              </a:ext>
            </a:extLst>
          </p:cNvPr>
          <p:cNvPicPr/>
          <p:nvPr/>
        </p:nvPicPr>
        <p:blipFill>
          <a:blip r:embed="rId10">
            <a:extLst>
              <a:ext uri="{28A0092B-C50C-407E-A947-70E740481C1C}">
                <a14:useLocalDpi xmlns:a14="http://schemas.microsoft.com/office/drawing/2010/main" val="0"/>
              </a:ext>
            </a:extLst>
          </a:blip>
          <a:srcRect/>
          <a:stretch>
            <a:fillRect/>
          </a:stretch>
        </p:blipFill>
        <p:spPr bwMode="auto">
          <a:xfrm>
            <a:off x="2837154" y="1639825"/>
            <a:ext cx="1828800" cy="266700"/>
          </a:xfrm>
          <a:prstGeom prst="rect">
            <a:avLst/>
          </a:prstGeom>
          <a:noFill/>
          <a:ln>
            <a:noFill/>
          </a:ln>
        </p:spPr>
      </p:pic>
      <p:pic>
        <p:nvPicPr>
          <p:cNvPr id="9" name="Picture 8">
            <a:extLst>
              <a:ext uri="{FF2B5EF4-FFF2-40B4-BE49-F238E27FC236}">
                <a16:creationId xmlns:a16="http://schemas.microsoft.com/office/drawing/2014/main" id="{A67801F8-1E1B-4207-9724-975C4EAE91B6}"/>
              </a:ext>
            </a:extLst>
          </p:cNvPr>
          <p:cNvPicPr/>
          <p:nvPr/>
        </p:nvPicPr>
        <p:blipFill>
          <a:blip r:embed="rId11">
            <a:extLst>
              <a:ext uri="{28A0092B-C50C-407E-A947-70E740481C1C}">
                <a14:useLocalDpi xmlns:a14="http://schemas.microsoft.com/office/drawing/2010/main" val="0"/>
              </a:ext>
            </a:extLst>
          </a:blip>
          <a:srcRect/>
          <a:stretch>
            <a:fillRect/>
          </a:stretch>
        </p:blipFill>
        <p:spPr bwMode="auto">
          <a:xfrm>
            <a:off x="2837154" y="2527951"/>
            <a:ext cx="1935480" cy="312420"/>
          </a:xfrm>
          <a:prstGeom prst="rect">
            <a:avLst/>
          </a:prstGeom>
          <a:noFill/>
          <a:ln>
            <a:noFill/>
          </a:ln>
        </p:spPr>
      </p:pic>
      <p:pic>
        <p:nvPicPr>
          <p:cNvPr id="10" name="Picture 9">
            <a:extLst>
              <a:ext uri="{FF2B5EF4-FFF2-40B4-BE49-F238E27FC236}">
                <a16:creationId xmlns:a16="http://schemas.microsoft.com/office/drawing/2014/main" id="{9B111D25-7E30-4DEC-A2E0-5677A0821C07}"/>
              </a:ext>
            </a:extLst>
          </p:cNvPr>
          <p:cNvPicPr/>
          <p:nvPr/>
        </p:nvPicPr>
        <p:blipFill>
          <a:blip r:embed="rId12">
            <a:extLst>
              <a:ext uri="{28A0092B-C50C-407E-A947-70E740481C1C}">
                <a14:useLocalDpi xmlns:a14="http://schemas.microsoft.com/office/drawing/2010/main" val="0"/>
              </a:ext>
            </a:extLst>
          </a:blip>
          <a:srcRect/>
          <a:stretch>
            <a:fillRect/>
          </a:stretch>
        </p:blipFill>
        <p:spPr bwMode="auto">
          <a:xfrm>
            <a:off x="2837154" y="3479553"/>
            <a:ext cx="1905000" cy="426720"/>
          </a:xfrm>
          <a:prstGeom prst="rect">
            <a:avLst/>
          </a:prstGeom>
          <a:noFill/>
          <a:ln>
            <a:noFill/>
          </a:ln>
        </p:spPr>
      </p:pic>
      <p:pic>
        <p:nvPicPr>
          <p:cNvPr id="11" name="Picture 10">
            <a:extLst>
              <a:ext uri="{FF2B5EF4-FFF2-40B4-BE49-F238E27FC236}">
                <a16:creationId xmlns:a16="http://schemas.microsoft.com/office/drawing/2014/main" id="{4BD463DC-2480-48A9-B7CB-4B4AEAD57113}"/>
              </a:ext>
            </a:extLst>
          </p:cNvPr>
          <p:cNvPicPr/>
          <p:nvPr/>
        </p:nvPicPr>
        <p:blipFill>
          <a:blip r:embed="rId13">
            <a:extLst>
              <a:ext uri="{28A0092B-C50C-407E-A947-70E740481C1C}">
                <a14:useLocalDpi xmlns:a14="http://schemas.microsoft.com/office/drawing/2010/main" val="0"/>
              </a:ext>
            </a:extLst>
          </a:blip>
          <a:srcRect/>
          <a:stretch>
            <a:fillRect/>
          </a:stretch>
        </p:blipFill>
        <p:spPr bwMode="auto">
          <a:xfrm>
            <a:off x="2837154" y="4302297"/>
            <a:ext cx="1760220" cy="259080"/>
          </a:xfrm>
          <a:prstGeom prst="rect">
            <a:avLst/>
          </a:prstGeom>
          <a:noFill/>
          <a:ln>
            <a:noFill/>
          </a:ln>
        </p:spPr>
      </p:pic>
      <p:pic>
        <p:nvPicPr>
          <p:cNvPr id="12" name="Picture 11">
            <a:extLst>
              <a:ext uri="{FF2B5EF4-FFF2-40B4-BE49-F238E27FC236}">
                <a16:creationId xmlns:a16="http://schemas.microsoft.com/office/drawing/2014/main" id="{61ABD0FC-6322-46A3-B218-534D7AA64F25}"/>
              </a:ext>
            </a:extLst>
          </p:cNvPr>
          <p:cNvPicPr/>
          <p:nvPr/>
        </p:nvPicPr>
        <p:blipFill>
          <a:blip r:embed="rId14">
            <a:extLst>
              <a:ext uri="{28A0092B-C50C-407E-A947-70E740481C1C}">
                <a14:useLocalDpi xmlns:a14="http://schemas.microsoft.com/office/drawing/2010/main" val="0"/>
              </a:ext>
            </a:extLst>
          </a:blip>
          <a:srcRect/>
          <a:stretch>
            <a:fillRect/>
          </a:stretch>
        </p:blipFill>
        <p:spPr bwMode="auto">
          <a:xfrm>
            <a:off x="2837154" y="5077205"/>
            <a:ext cx="2049780" cy="281940"/>
          </a:xfrm>
          <a:prstGeom prst="rect">
            <a:avLst/>
          </a:prstGeom>
          <a:noFill/>
          <a:ln>
            <a:noFill/>
          </a:ln>
        </p:spPr>
      </p:pic>
    </p:spTree>
    <p:extLst>
      <p:ext uri="{BB962C8B-B14F-4D97-AF65-F5344CB8AC3E}">
        <p14:creationId xmlns:p14="http://schemas.microsoft.com/office/powerpoint/2010/main" val="852706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3A601-C010-4285-893C-90F868710E64}"/>
              </a:ext>
            </a:extLst>
          </p:cNvPr>
          <p:cNvSpPr>
            <a:spLocks noGrp="1"/>
          </p:cNvSpPr>
          <p:nvPr>
            <p:ph type="title"/>
          </p:nvPr>
        </p:nvSpPr>
        <p:spPr>
          <a:xfrm>
            <a:off x="838200" y="365125"/>
            <a:ext cx="10515600" cy="655807"/>
          </a:xfrm>
        </p:spPr>
        <p:txBody>
          <a:bodyPr>
            <a:normAutofit fontScale="90000"/>
          </a:bodyPr>
          <a:lstStyle/>
          <a:p>
            <a:r>
              <a:rPr lang="en-US" dirty="0"/>
              <a:t>Structure of enzyme</a:t>
            </a:r>
            <a:endParaRPr lang="en-IN" dirty="0"/>
          </a:p>
        </p:txBody>
      </p:sp>
      <p:sp>
        <p:nvSpPr>
          <p:cNvPr id="3" name="Content Placeholder 2">
            <a:extLst>
              <a:ext uri="{FF2B5EF4-FFF2-40B4-BE49-F238E27FC236}">
                <a16:creationId xmlns:a16="http://schemas.microsoft.com/office/drawing/2014/main" id="{FB72BF1B-C259-4DF3-ABB8-88D1C5FAD28D}"/>
              </a:ext>
            </a:extLst>
          </p:cNvPr>
          <p:cNvSpPr>
            <a:spLocks noGrp="1"/>
          </p:cNvSpPr>
          <p:nvPr>
            <p:ph idx="1"/>
          </p:nvPr>
        </p:nvSpPr>
        <p:spPr>
          <a:xfrm>
            <a:off x="838200" y="941033"/>
            <a:ext cx="10515600" cy="5235930"/>
          </a:xfrm>
        </p:spPr>
        <p:txBody>
          <a:bodyPr>
            <a:normAutofit/>
          </a:bodyPr>
          <a:lstStyle/>
          <a:p>
            <a:pPr>
              <a:buFont typeface="Wingdings" panose="05000000000000000000" pitchFamily="2" charset="2"/>
              <a:buChar char="Ø"/>
            </a:pPr>
            <a:r>
              <a:rPr lang="en-US" sz="2400" dirty="0"/>
              <a:t>Some enzymes are made up of entirely protein molecules. Such enzymes are called as simple enzyme.</a:t>
            </a:r>
          </a:p>
          <a:p>
            <a:pPr algn="just">
              <a:buFont typeface="Wingdings" panose="05000000000000000000" pitchFamily="2" charset="2"/>
              <a:buChar char="Ø"/>
            </a:pPr>
            <a:r>
              <a:rPr lang="en-US" sz="2400" dirty="0"/>
              <a:t>In some other cases, in addition to protein part, non-protein part must be  associate for enzymatic function. Such enzymes are called conjugate or holoenzyme. The protein part is called apoenzyme, non-protein part is called cofactor.</a:t>
            </a:r>
          </a:p>
          <a:p>
            <a:pPr algn="just">
              <a:buFont typeface="Wingdings" panose="05000000000000000000" pitchFamily="2" charset="2"/>
              <a:buChar char="Ø"/>
            </a:pPr>
            <a:r>
              <a:rPr lang="en-US" sz="2400" dirty="0"/>
              <a:t>Apoenzyme+ cofactor= holoenzyme</a:t>
            </a:r>
          </a:p>
          <a:p>
            <a:pPr marL="0" indent="0" algn="just">
              <a:buNone/>
            </a:pPr>
            <a:r>
              <a:rPr lang="en-US" sz="2400" dirty="0"/>
              <a:t>	Cofactors are again 3 types-</a:t>
            </a:r>
          </a:p>
          <a:p>
            <a:pPr algn="just">
              <a:buFont typeface="Wingdings" panose="05000000000000000000" pitchFamily="2" charset="2"/>
              <a:buChar char="Ø"/>
            </a:pPr>
            <a:r>
              <a:rPr lang="en-US" sz="2400" dirty="0"/>
              <a:t>Coenzyme-organic matter that are loosely associate to apoenzyme, NAD, NADP, ATP, etc.</a:t>
            </a:r>
          </a:p>
          <a:p>
            <a:pPr algn="just">
              <a:buFont typeface="Wingdings" panose="05000000000000000000" pitchFamily="2" charset="2"/>
              <a:buChar char="Ø"/>
            </a:pPr>
            <a:r>
              <a:rPr lang="en-US" sz="2400" dirty="0"/>
              <a:t>Prosthetic group- organic substance that are firmly attached to the apoenzyme, e.g., FAD</a:t>
            </a:r>
          </a:p>
          <a:p>
            <a:pPr algn="just">
              <a:buFont typeface="Wingdings" panose="05000000000000000000" pitchFamily="2" charset="2"/>
              <a:buChar char="Ø"/>
            </a:pPr>
            <a:r>
              <a:rPr lang="en-US" sz="2400" dirty="0"/>
              <a:t>Metal activators- metal ion acts as cofactor, Mg, Fe, Mn, etc.</a:t>
            </a:r>
          </a:p>
          <a:p>
            <a:pPr marL="0" indent="0" algn="just">
              <a:buNone/>
            </a:pPr>
            <a:endParaRPr lang="en-US" sz="2400" dirty="0"/>
          </a:p>
          <a:p>
            <a:pPr marL="0" indent="0" algn="just">
              <a:buNone/>
            </a:pPr>
            <a:endParaRPr lang="en-IN" sz="2400" dirty="0"/>
          </a:p>
        </p:txBody>
      </p:sp>
    </p:spTree>
    <p:extLst>
      <p:ext uri="{BB962C8B-B14F-4D97-AF65-F5344CB8AC3E}">
        <p14:creationId xmlns:p14="http://schemas.microsoft.com/office/powerpoint/2010/main" val="1225010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23B39-981A-4148-9FEA-48A422D86820}"/>
              </a:ext>
            </a:extLst>
          </p:cNvPr>
          <p:cNvSpPr>
            <a:spLocks noGrp="1"/>
          </p:cNvSpPr>
          <p:nvPr>
            <p:ph type="title"/>
          </p:nvPr>
        </p:nvSpPr>
        <p:spPr>
          <a:xfrm>
            <a:off x="838200" y="365126"/>
            <a:ext cx="10515600" cy="682440"/>
          </a:xfrm>
          <a:solidFill>
            <a:schemeClr val="accent4">
              <a:lumMod val="20000"/>
              <a:lumOff val="80000"/>
            </a:schemeClr>
          </a:solidFill>
        </p:spPr>
        <p:txBody>
          <a:bodyPr>
            <a:normAutofit fontScale="90000"/>
          </a:bodyPr>
          <a:lstStyle/>
          <a:p>
            <a:pPr algn="ctr" rtl="0">
              <a:spcBef>
                <a:spcPts val="0"/>
              </a:spcBef>
              <a:spcAft>
                <a:spcPts val="1000"/>
              </a:spcAft>
            </a:pPr>
            <a:br>
              <a:rPr lang="en-IN" sz="3600" b="1" i="0" u="none" strike="noStrike" dirty="0">
                <a:solidFill>
                  <a:srgbClr val="000000"/>
                </a:solidFill>
                <a:effectLst/>
                <a:latin typeface="Times New Roman" panose="02020603050405020304" pitchFamily="18" charset="0"/>
              </a:rPr>
            </a:br>
            <a:br>
              <a:rPr lang="en-IN" sz="3600" b="1" i="0" u="none" strike="noStrike" dirty="0">
                <a:solidFill>
                  <a:srgbClr val="000000"/>
                </a:solidFill>
                <a:effectLst/>
                <a:latin typeface="Times New Roman" panose="02020603050405020304" pitchFamily="18" charset="0"/>
              </a:rPr>
            </a:br>
            <a:r>
              <a:rPr lang="en-IN" sz="3600" b="1" i="0" u="none" strike="noStrike" dirty="0">
                <a:solidFill>
                  <a:srgbClr val="000000"/>
                </a:solidFill>
                <a:effectLst/>
                <a:latin typeface="Times New Roman" panose="02020603050405020304" pitchFamily="18" charset="0"/>
              </a:rPr>
              <a:t>Mechanism of enzyme action</a:t>
            </a:r>
            <a:br>
              <a:rPr lang="en-IN" b="0" dirty="0">
                <a:effectLst/>
              </a:rPr>
            </a:br>
            <a:br>
              <a:rPr lang="en-IN" dirty="0"/>
            </a:br>
            <a:endParaRPr lang="en-IN" dirty="0"/>
          </a:p>
        </p:txBody>
      </p:sp>
      <p:sp>
        <p:nvSpPr>
          <p:cNvPr id="3" name="Content Placeholder 2">
            <a:extLst>
              <a:ext uri="{FF2B5EF4-FFF2-40B4-BE49-F238E27FC236}">
                <a16:creationId xmlns:a16="http://schemas.microsoft.com/office/drawing/2014/main" id="{227B68ED-86D0-4C0E-AD58-9441CD869B45}"/>
              </a:ext>
            </a:extLst>
          </p:cNvPr>
          <p:cNvSpPr>
            <a:spLocks noGrp="1"/>
          </p:cNvSpPr>
          <p:nvPr>
            <p:ph idx="1"/>
          </p:nvPr>
        </p:nvSpPr>
        <p:spPr>
          <a:xfrm>
            <a:off x="838200" y="1189608"/>
            <a:ext cx="10515600" cy="4987355"/>
          </a:xfrm>
        </p:spPr>
        <p:txBody>
          <a:bodyPr>
            <a:noAutofit/>
          </a:bodyPr>
          <a:lstStyle/>
          <a:p>
            <a:pPr indent="0" algn="just" rtl="0">
              <a:spcBef>
                <a:spcPts val="0"/>
              </a:spcBef>
              <a:spcAft>
                <a:spcPts val="1000"/>
              </a:spcAft>
              <a:buNone/>
            </a:pPr>
            <a:r>
              <a:rPr lang="en-US" sz="2200" b="0" i="0" u="none" strike="noStrike" dirty="0">
                <a:solidFill>
                  <a:srgbClr val="000000"/>
                </a:solidFill>
                <a:effectLst/>
                <a:latin typeface="Times New Roman" panose="02020603050405020304" pitchFamily="18" charset="0"/>
              </a:rPr>
              <a:t>Enzymes are termed as biocatalysts. They catalyze many reactions within the biological system. The mechanism of enzyme action can be explained in the following heads. </a:t>
            </a:r>
            <a:endParaRPr lang="en-US" sz="2200" b="0" dirty="0">
              <a:effectLst/>
            </a:endParaRPr>
          </a:p>
          <a:p>
            <a:pPr algn="just" rtl="0" fontAlgn="base">
              <a:spcBef>
                <a:spcPts val="0"/>
              </a:spcBef>
              <a:spcAft>
                <a:spcPts val="0"/>
              </a:spcAft>
              <a:buFont typeface="+mj-lt"/>
              <a:buAutoNum type="arabicPeriod"/>
            </a:pPr>
            <a:r>
              <a:rPr lang="en-US" sz="2200" b="1" i="0" u="none" strike="noStrike" dirty="0">
                <a:solidFill>
                  <a:srgbClr val="000000"/>
                </a:solidFill>
                <a:effectLst/>
                <a:latin typeface="Times New Roman" panose="02020603050405020304" pitchFamily="18" charset="0"/>
              </a:rPr>
              <a:t>Enzymes lower activation energy:</a:t>
            </a:r>
          </a:p>
          <a:p>
            <a:pPr marL="0" indent="0" algn="just" rtl="0">
              <a:spcBef>
                <a:spcPts val="0"/>
              </a:spcBef>
              <a:spcAft>
                <a:spcPts val="0"/>
              </a:spcAft>
              <a:buNone/>
            </a:pPr>
            <a:r>
              <a:rPr lang="en-US" sz="2200" b="0" i="0" u="none" strike="noStrike" dirty="0">
                <a:solidFill>
                  <a:srgbClr val="000000"/>
                </a:solidFill>
                <a:effectLst/>
                <a:latin typeface="Times New Roman" panose="02020603050405020304" pitchFamily="18" charset="0"/>
              </a:rPr>
              <a:t>   The energy required by the reactants to undergo the reaction is known as activation energy. The enzymes reduce the activation energy of the reactants, thereby making the reaction go faster at normal temperature. </a:t>
            </a:r>
            <a:endParaRPr lang="en-US" sz="2200" b="0" dirty="0">
              <a:effectLst/>
            </a:endParaRPr>
          </a:p>
          <a:p>
            <a:pPr marL="0" indent="0" algn="just" rtl="0" fontAlgn="base">
              <a:spcBef>
                <a:spcPts val="0"/>
              </a:spcBef>
              <a:spcAft>
                <a:spcPts val="1000"/>
              </a:spcAft>
              <a:buNone/>
            </a:pPr>
            <a:br>
              <a:rPr lang="en-US" sz="2200" b="0" dirty="0">
                <a:effectLst/>
              </a:rPr>
            </a:br>
            <a:br>
              <a:rPr lang="en-US" sz="2200" dirty="0"/>
            </a:br>
            <a:endParaRPr lang="en-IN" sz="2200" dirty="0"/>
          </a:p>
        </p:txBody>
      </p:sp>
      <p:pic>
        <p:nvPicPr>
          <p:cNvPr id="6" name="Picture 5">
            <a:extLst>
              <a:ext uri="{FF2B5EF4-FFF2-40B4-BE49-F238E27FC236}">
                <a16:creationId xmlns:a16="http://schemas.microsoft.com/office/drawing/2014/main" id="{DDE403CB-E21D-49D8-9D53-7ABC34EA79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6365" y="3187084"/>
            <a:ext cx="5690586" cy="2627790"/>
          </a:xfrm>
          <a:prstGeom prst="rect">
            <a:avLst/>
          </a:prstGeom>
        </p:spPr>
      </p:pic>
    </p:spTree>
    <p:extLst>
      <p:ext uri="{BB962C8B-B14F-4D97-AF65-F5344CB8AC3E}">
        <p14:creationId xmlns:p14="http://schemas.microsoft.com/office/powerpoint/2010/main" val="1166785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D82848-6DD0-4778-8EAF-5BFD86EDDE1F}"/>
              </a:ext>
            </a:extLst>
          </p:cNvPr>
          <p:cNvSpPr>
            <a:spLocks noGrp="1"/>
          </p:cNvSpPr>
          <p:nvPr>
            <p:ph idx="1"/>
          </p:nvPr>
        </p:nvSpPr>
        <p:spPr>
          <a:xfrm>
            <a:off x="838200" y="621437"/>
            <a:ext cx="10515600" cy="5555526"/>
          </a:xfrm>
        </p:spPr>
        <p:txBody>
          <a:bodyPr/>
          <a:lstStyle/>
          <a:p>
            <a:pPr marL="0" indent="0" algn="just" rtl="0" fontAlgn="base">
              <a:spcBef>
                <a:spcPts val="0"/>
              </a:spcBef>
              <a:spcAft>
                <a:spcPts val="1000"/>
              </a:spcAft>
              <a:buNone/>
            </a:pPr>
            <a:r>
              <a:rPr lang="en-US" sz="2800" b="0" dirty="0">
                <a:effectLst/>
              </a:rPr>
              <a:t>2.</a:t>
            </a:r>
            <a:r>
              <a:rPr lang="en-US" sz="2800" b="1" i="0" u="none" strike="noStrike" dirty="0">
                <a:solidFill>
                  <a:srgbClr val="000000"/>
                </a:solidFill>
                <a:effectLst/>
                <a:latin typeface="Times New Roman" panose="02020603050405020304" pitchFamily="18" charset="0"/>
              </a:rPr>
              <a:t>Enzyme- Substrate complex formation:</a:t>
            </a:r>
          </a:p>
          <a:p>
            <a:pPr marL="89992" indent="0" algn="just" rtl="0">
              <a:spcBef>
                <a:spcPts val="0"/>
              </a:spcBef>
              <a:spcAft>
                <a:spcPts val="1000"/>
              </a:spcAft>
              <a:buNone/>
            </a:pPr>
            <a:r>
              <a:rPr lang="en-US" sz="2800" b="0" i="0" u="none" strike="noStrike" dirty="0">
                <a:solidFill>
                  <a:srgbClr val="000000"/>
                </a:solidFill>
                <a:effectLst/>
                <a:latin typeface="Times New Roman" panose="02020603050405020304" pitchFamily="18" charset="0"/>
              </a:rPr>
              <a:t>Enzyme action involves the formation of a complex between enzyme and its substrate to form enzyme-substrate complex. This combination brings about by a deformation of some of the bonds of the substrate molecules, thus producing a condition that </a:t>
            </a:r>
            <a:r>
              <a:rPr lang="en-US" sz="2800" b="0" i="0" u="none" strike="noStrike" dirty="0" err="1">
                <a:solidFill>
                  <a:srgbClr val="000000"/>
                </a:solidFill>
                <a:effectLst/>
                <a:latin typeface="Times New Roman" panose="02020603050405020304" pitchFamily="18" charset="0"/>
              </a:rPr>
              <a:t>favours</a:t>
            </a:r>
            <a:r>
              <a:rPr lang="en-US" sz="2800" b="0" i="0" u="none" strike="noStrike" dirty="0">
                <a:solidFill>
                  <a:srgbClr val="000000"/>
                </a:solidFill>
                <a:effectLst/>
                <a:latin typeface="Times New Roman" panose="02020603050405020304" pitchFamily="18" charset="0"/>
              </a:rPr>
              <a:t> the reaction.</a:t>
            </a:r>
            <a:endParaRPr lang="en-US" sz="2800" b="0" dirty="0">
              <a:effectLst/>
            </a:endParaRPr>
          </a:p>
          <a:p>
            <a:pPr marL="914400" indent="0" algn="just" rtl="0">
              <a:spcBef>
                <a:spcPts val="0"/>
              </a:spcBef>
              <a:spcAft>
                <a:spcPts val="1000"/>
              </a:spcAft>
              <a:buNone/>
            </a:pPr>
            <a:r>
              <a:rPr lang="en-US" sz="2800" b="0" i="0" u="none" strike="noStrike" dirty="0">
                <a:solidFill>
                  <a:srgbClr val="000000"/>
                </a:solidFill>
                <a:effectLst/>
                <a:latin typeface="Times New Roman" panose="02020603050405020304" pitchFamily="18" charset="0"/>
              </a:rPr>
              <a:t>	E+S </a:t>
            </a:r>
            <a:r>
              <a:rPr lang="en-US" sz="2800" b="0" i="0" u="none" strike="noStrike" dirty="0">
                <a:solidFill>
                  <a:srgbClr val="282828"/>
                </a:solidFill>
                <a:effectLst/>
                <a:latin typeface="Cambria Math" panose="02040503050406030204" pitchFamily="18" charset="0"/>
              </a:rPr>
              <a:t>⇆</a:t>
            </a:r>
            <a:r>
              <a:rPr lang="en-US" sz="2800" b="0" i="0" u="none" strike="noStrike" dirty="0">
                <a:solidFill>
                  <a:srgbClr val="000000"/>
                </a:solidFill>
                <a:effectLst/>
                <a:latin typeface="Times New Roman" panose="02020603050405020304" pitchFamily="18" charset="0"/>
              </a:rPr>
              <a:t> ES</a:t>
            </a:r>
            <a:r>
              <a:rPr lang="en-US" sz="2800" b="0" i="0" u="none" strike="noStrike" dirty="0">
                <a:solidFill>
                  <a:srgbClr val="000000"/>
                </a:solidFill>
                <a:effectLst/>
                <a:latin typeface="Arimo"/>
              </a:rPr>
              <a:t>→</a:t>
            </a:r>
            <a:r>
              <a:rPr lang="en-US" sz="2800" b="0" i="0" u="none" strike="noStrike" dirty="0">
                <a:solidFill>
                  <a:srgbClr val="000000"/>
                </a:solidFill>
                <a:effectLst/>
                <a:latin typeface="Times New Roman" panose="02020603050405020304" pitchFamily="18" charset="0"/>
              </a:rPr>
              <a:t>E+P</a:t>
            </a:r>
            <a:endParaRPr lang="en-US" sz="2800" b="0" dirty="0">
              <a:effectLst/>
            </a:endParaRPr>
          </a:p>
          <a:p>
            <a:pPr marL="0" indent="0" algn="just" rtl="0">
              <a:spcBef>
                <a:spcPts val="0"/>
              </a:spcBef>
              <a:spcAft>
                <a:spcPts val="1000"/>
              </a:spcAft>
              <a:buNone/>
            </a:pPr>
            <a:r>
              <a:rPr lang="en-US" sz="2800" b="0" i="0" u="none" strike="noStrike" dirty="0">
                <a:solidFill>
                  <a:srgbClr val="000000"/>
                </a:solidFill>
                <a:effectLst/>
                <a:latin typeface="Times New Roman" panose="02020603050405020304" pitchFamily="18" charset="0"/>
              </a:rPr>
              <a:t>	The ES complex is broken down into products and the enzyme is released.</a:t>
            </a:r>
            <a:endParaRPr lang="en-US" sz="2800" b="0" dirty="0">
              <a:effectLst/>
            </a:endParaRPr>
          </a:p>
          <a:p>
            <a:endParaRPr lang="en-IN" dirty="0"/>
          </a:p>
        </p:txBody>
      </p:sp>
      <p:pic>
        <p:nvPicPr>
          <p:cNvPr id="1026" name="Picture 2">
            <a:hlinkClick r:id="rId2"/>
            <a:extLst>
              <a:ext uri="{FF2B5EF4-FFF2-40B4-BE49-F238E27FC236}">
                <a16:creationId xmlns:a16="http://schemas.microsoft.com/office/drawing/2014/main" id="{1B8C1313-6974-43E5-8993-28DCDE704A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9093" y="4119240"/>
            <a:ext cx="5943600" cy="1953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0001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A1962B-612F-4D11-8B46-D49E165E76C3}"/>
              </a:ext>
            </a:extLst>
          </p:cNvPr>
          <p:cNvSpPr>
            <a:spLocks noGrp="1"/>
          </p:cNvSpPr>
          <p:nvPr>
            <p:ph idx="1"/>
          </p:nvPr>
        </p:nvSpPr>
        <p:spPr>
          <a:xfrm>
            <a:off x="838200" y="550416"/>
            <a:ext cx="10515600" cy="5626547"/>
          </a:xfrm>
        </p:spPr>
        <p:txBody>
          <a:bodyPr>
            <a:normAutofit/>
          </a:bodyPr>
          <a:lstStyle/>
          <a:p>
            <a:pPr marL="0" indent="0" algn="just" rtl="0" fontAlgn="base">
              <a:spcBef>
                <a:spcPts val="0"/>
              </a:spcBef>
              <a:spcAft>
                <a:spcPts val="0"/>
              </a:spcAft>
              <a:buNone/>
            </a:pPr>
            <a:br>
              <a:rPr lang="en-US" b="0" dirty="0">
                <a:effectLst/>
              </a:rPr>
            </a:br>
            <a:r>
              <a:rPr lang="en-US" b="0" dirty="0">
                <a:effectLst/>
              </a:rPr>
              <a:t>	</a:t>
            </a:r>
            <a:r>
              <a:rPr lang="en-US" sz="1800" b="1" i="0" u="none" strike="noStrike" dirty="0">
                <a:solidFill>
                  <a:srgbClr val="FF0000"/>
                </a:solidFill>
                <a:effectLst/>
                <a:latin typeface="Times New Roman" panose="02020603050405020304" pitchFamily="18" charset="0"/>
              </a:rPr>
              <a:t>Lock and key hypothesis-</a:t>
            </a:r>
          </a:p>
          <a:p>
            <a:pPr marL="0" indent="0" algn="just" rtl="0">
              <a:spcBef>
                <a:spcPts val="0"/>
              </a:spcBef>
              <a:spcAft>
                <a:spcPts val="0"/>
              </a:spcAft>
              <a:buNone/>
            </a:pPr>
            <a:r>
              <a:rPr lang="en-US" sz="1800" b="0" i="0" u="none" strike="noStrike" dirty="0">
                <a:solidFill>
                  <a:srgbClr val="000000"/>
                </a:solidFill>
                <a:effectLst/>
                <a:latin typeface="Times New Roman" panose="02020603050405020304" pitchFamily="18" charset="0"/>
              </a:rPr>
              <a:t>     This hypothesis was proposed by Emil Fischer (1884). According to this hypothesis, enzymes have certain active sites with which a substrate molecule can form an intimate association. This association is brought about by random collisions between the enzyme molecule and the substrate molecules. The active sites are specifically shaped within numerous folds of the enzyme molecule. For this reason the enzyme- substrate relationship is often compared to lock &amp; key. As a particular lock can be opened by a particular key, in the same way a particular enzyme acts on a particular substrate. The substrate molecule gets filled upon an enzyme molecule and decomposes into products.</a:t>
            </a:r>
            <a:endParaRPr lang="en-US" b="0" dirty="0">
              <a:effectLst/>
            </a:endParaRPr>
          </a:p>
          <a:p>
            <a:pPr marL="0" indent="0">
              <a:buNone/>
            </a:pPr>
            <a:br>
              <a:rPr lang="en-US" dirty="0"/>
            </a:br>
            <a:endParaRPr lang="en-US" b="0" dirty="0">
              <a:effectLst/>
            </a:endParaRPr>
          </a:p>
          <a:p>
            <a:pPr marL="0" indent="0">
              <a:buNone/>
            </a:pPr>
            <a:br>
              <a:rPr lang="en-US" dirty="0"/>
            </a:br>
            <a:endParaRPr lang="en-IN" dirty="0"/>
          </a:p>
        </p:txBody>
      </p:sp>
      <p:pic>
        <p:nvPicPr>
          <p:cNvPr id="6" name="Picture 5">
            <a:extLst>
              <a:ext uri="{FF2B5EF4-FFF2-40B4-BE49-F238E27FC236}">
                <a16:creationId xmlns:a16="http://schemas.microsoft.com/office/drawing/2014/main" id="{1F85739F-92BE-4D35-B90A-BF6519C99A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9328" y="3124940"/>
            <a:ext cx="4616389" cy="3052023"/>
          </a:xfrm>
          <a:prstGeom prst="rect">
            <a:avLst/>
          </a:prstGeom>
        </p:spPr>
      </p:pic>
    </p:spTree>
    <p:extLst>
      <p:ext uri="{BB962C8B-B14F-4D97-AF65-F5344CB8AC3E}">
        <p14:creationId xmlns:p14="http://schemas.microsoft.com/office/powerpoint/2010/main" val="3894518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242</TotalTime>
  <Words>1302</Words>
  <Application>Microsoft Office PowerPoint</Application>
  <PresentationFormat>Widescreen</PresentationFormat>
  <Paragraphs>66</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Arimo</vt:lpstr>
      <vt:lpstr>Calibri</vt:lpstr>
      <vt:lpstr>Calibri Light</vt:lpstr>
      <vt:lpstr>Cambria Math</vt:lpstr>
      <vt:lpstr>inherit</vt:lpstr>
      <vt:lpstr>Times New Roman</vt:lpstr>
      <vt:lpstr>Wingdings</vt:lpstr>
      <vt:lpstr>Office Theme</vt:lpstr>
      <vt:lpstr>PowerPoint Presentation</vt:lpstr>
      <vt:lpstr>PowerPoint Presentation</vt:lpstr>
      <vt:lpstr>PowerPoint Presentation</vt:lpstr>
      <vt:lpstr>Classification of enzymes</vt:lpstr>
      <vt:lpstr>PowerPoint Presentation</vt:lpstr>
      <vt:lpstr>Structure of enzyme</vt:lpstr>
      <vt:lpstr>  Mechanism of enzyme action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Inhibitors effect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Enzymes </dc:title>
  <dc:creator>Pinaki Rabha</dc:creator>
  <cp:lastModifiedBy>Pinaki Rabha</cp:lastModifiedBy>
  <cp:revision>23</cp:revision>
  <dcterms:created xsi:type="dcterms:W3CDTF">2021-07-26T14:19:44Z</dcterms:created>
  <dcterms:modified xsi:type="dcterms:W3CDTF">2021-07-31T06:01:58Z</dcterms:modified>
</cp:coreProperties>
</file>