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2" r:id="rId3"/>
    <p:sldId id="290" r:id="rId4"/>
    <p:sldId id="263" r:id="rId5"/>
    <p:sldId id="257" r:id="rId6"/>
    <p:sldId id="258" r:id="rId7"/>
    <p:sldId id="264" r:id="rId8"/>
    <p:sldId id="265" r:id="rId9"/>
    <p:sldId id="266" r:id="rId10"/>
    <p:sldId id="259" r:id="rId11"/>
    <p:sldId id="285" r:id="rId12"/>
    <p:sldId id="260" r:id="rId13"/>
    <p:sldId id="286" r:id="rId14"/>
    <p:sldId id="261" r:id="rId15"/>
    <p:sldId id="267" r:id="rId16"/>
    <p:sldId id="268"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426" y="1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1C5C9-7CD5-4EA3-9C63-E46CCC8CF60D}" type="datetimeFigureOut">
              <a:rPr lang="en-IN" smtClean="0"/>
              <a:pPr/>
              <a:t>12-05-2020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ED2C76-17C7-45CF-BB4C-54F5168EF2D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7ED2C76-17C7-45CF-BB4C-54F5168EF2D8}"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5/12/2020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a:solidFill>
            <a:schemeClr val="accent2"/>
          </a:solidFill>
        </p:spPr>
        <p:txBody>
          <a:bodyPr/>
          <a:lstStyle/>
          <a:p>
            <a:pPr algn="ctr"/>
            <a:r>
              <a:rPr lang="en-US" b="1" dirty="0" smtClean="0">
                <a:solidFill>
                  <a:srgbClr val="FFFF00"/>
                </a:solidFill>
              </a:rPr>
              <a:t>PATTERNS OF BEHAVIOUR </a:t>
            </a:r>
            <a:endParaRPr lang="en-IN" b="1" dirty="0">
              <a:solidFill>
                <a:srgbClr val="FFFF00"/>
              </a:solidFill>
            </a:endParaRPr>
          </a:p>
        </p:txBody>
      </p:sp>
      <p:sp>
        <p:nvSpPr>
          <p:cNvPr id="3" name="Content Placeholder 2"/>
          <p:cNvSpPr>
            <a:spLocks noGrp="1"/>
          </p:cNvSpPr>
          <p:nvPr>
            <p:ph idx="1"/>
          </p:nvPr>
        </p:nvSpPr>
        <p:spPr>
          <a:xfrm>
            <a:off x="0" y="1447800"/>
            <a:ext cx="9144000" cy="4572000"/>
          </a:xfrm>
        </p:spPr>
        <p:txBody>
          <a:bodyPr>
            <a:normAutofit lnSpcReduction="10000"/>
          </a:bodyPr>
          <a:lstStyle/>
          <a:p>
            <a:pPr algn="ctr">
              <a:buNone/>
            </a:pPr>
            <a:endParaRPr lang="en-US" dirty="0" smtClean="0"/>
          </a:p>
          <a:p>
            <a:pPr algn="ctr">
              <a:buNone/>
            </a:pPr>
            <a:r>
              <a:rPr lang="en-US" dirty="0" smtClean="0"/>
              <a:t>6</a:t>
            </a:r>
            <a:r>
              <a:rPr lang="en-US" baseline="30000" dirty="0" smtClean="0"/>
              <a:t>TH</a:t>
            </a:r>
            <a:r>
              <a:rPr lang="en-US" dirty="0" smtClean="0"/>
              <a:t> SEMESTER</a:t>
            </a:r>
          </a:p>
          <a:p>
            <a:pPr algn="ctr">
              <a:buNone/>
            </a:pPr>
            <a:r>
              <a:rPr lang="en-US" dirty="0" smtClean="0"/>
              <a:t>ZOOLOGY(MAJOR)</a:t>
            </a:r>
          </a:p>
          <a:p>
            <a:pPr algn="ctr"/>
            <a:endParaRPr lang="en-US" dirty="0" smtClean="0"/>
          </a:p>
          <a:p>
            <a:pPr algn="ctr"/>
            <a:endParaRPr lang="en-US" dirty="0" smtClean="0"/>
          </a:p>
          <a:p>
            <a:pPr algn="ctr">
              <a:buNone/>
            </a:pPr>
            <a:r>
              <a:rPr lang="en-US" dirty="0" smtClean="0"/>
              <a:t>REKHA CHETRY</a:t>
            </a:r>
          </a:p>
          <a:p>
            <a:pPr algn="ctr">
              <a:buNone/>
            </a:pPr>
            <a:r>
              <a:rPr lang="en-US" dirty="0" smtClean="0"/>
              <a:t>DEPARTMENT OF ZOOLOGY</a:t>
            </a:r>
          </a:p>
          <a:p>
            <a:pPr algn="ctr">
              <a:buNone/>
            </a:pPr>
            <a:r>
              <a:rPr lang="en-US" dirty="0" smtClean="0"/>
              <a:t>J.N.COLLEGE, </a:t>
            </a:r>
          </a:p>
          <a:p>
            <a:pPr algn="ctr">
              <a:buNone/>
            </a:pPr>
            <a:r>
              <a:rPr lang="en-US" dirty="0" smtClean="0"/>
              <a:t>BOKO,ASSAM,INDIA</a:t>
            </a:r>
          </a:p>
          <a:p>
            <a:pPr algn="ctr">
              <a:buNone/>
            </a:pPr>
            <a:r>
              <a:rPr lang="en-US" dirty="0" err="1" smtClean="0"/>
              <a:t>Email:chetryrekha@gmail.com</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Autofit/>
          </a:bodyPr>
          <a:lstStyle/>
          <a:p>
            <a:pPr algn="ctr">
              <a:buNone/>
            </a:pPr>
            <a:r>
              <a:rPr lang="en-US" sz="2800" dirty="0" smtClean="0">
                <a:solidFill>
                  <a:srgbClr val="FF0000"/>
                </a:solidFill>
              </a:rPr>
              <a:t>REFLEX</a:t>
            </a:r>
            <a:endParaRPr lang="en-US" sz="2800" dirty="0" smtClean="0"/>
          </a:p>
          <a:p>
            <a:pPr algn="just"/>
            <a:r>
              <a:rPr lang="en-US" sz="2800" dirty="0" smtClean="0">
                <a:solidFill>
                  <a:srgbClr val="FF0000"/>
                </a:solidFill>
              </a:rPr>
              <a:t>Reflex action: </a:t>
            </a:r>
            <a:r>
              <a:rPr lang="en-US" sz="2800" dirty="0" smtClean="0"/>
              <a:t>When the safety of an  organism demands a very quick response the signals may be passed directly from a sensory neuron to a motor neuron for instant unthinking action. This is reflex action.</a:t>
            </a:r>
          </a:p>
          <a:p>
            <a:pPr algn="just"/>
            <a:r>
              <a:rPr lang="en-US" sz="2800" dirty="0" smtClean="0">
                <a:solidFill>
                  <a:srgbClr val="FF0000"/>
                </a:solidFill>
              </a:rPr>
              <a:t>Reflex </a:t>
            </a:r>
            <a:r>
              <a:rPr lang="en-US" sz="2800" dirty="0" err="1" smtClean="0">
                <a:solidFill>
                  <a:srgbClr val="FF0000"/>
                </a:solidFill>
              </a:rPr>
              <a:t>arc</a:t>
            </a:r>
            <a:r>
              <a:rPr lang="en-US" sz="2800" dirty="0" err="1" smtClean="0"/>
              <a:t>:The</a:t>
            </a:r>
            <a:r>
              <a:rPr lang="en-US" sz="2800" dirty="0" smtClean="0"/>
              <a:t> anatomical pathway of a reflex is called the reflex arc.  It is the nerve pathway which make fast automatic response possible. It consists of an afferent or sensory  nerve, one or more  </a:t>
            </a:r>
            <a:r>
              <a:rPr lang="en-US" sz="2800" dirty="0" err="1" smtClean="0"/>
              <a:t>interneurons</a:t>
            </a:r>
            <a:r>
              <a:rPr lang="en-US" sz="2800" dirty="0" smtClean="0"/>
              <a:t> within the central nervous system and an efferent ( motor, </a:t>
            </a:r>
            <a:r>
              <a:rPr lang="en-US" sz="2800" dirty="0" err="1" smtClean="0"/>
              <a:t>secretory</a:t>
            </a:r>
            <a:r>
              <a:rPr lang="en-US" sz="2800" dirty="0" smtClean="0"/>
              <a:t> or </a:t>
            </a:r>
            <a:r>
              <a:rPr lang="en-US" sz="2800" dirty="0" err="1" smtClean="0"/>
              <a:t>secreto</a:t>
            </a:r>
            <a:r>
              <a:rPr lang="en-US" sz="2800" dirty="0" smtClean="0"/>
              <a:t>-motor) nerve. </a:t>
            </a:r>
          </a:p>
          <a:p>
            <a:pPr algn="just"/>
            <a:r>
              <a:rPr lang="en-US" sz="2800" dirty="0" smtClean="0"/>
              <a:t>.</a:t>
            </a:r>
            <a:endParaRPr lang="en-IN"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a:solidFill>
            <a:schemeClr val="accent1"/>
          </a:solidFill>
        </p:spPr>
        <p:txBody>
          <a:bodyPr/>
          <a:lstStyle/>
          <a:p>
            <a:pPr algn="ctr"/>
            <a:r>
              <a:rPr lang="en-US" dirty="0" smtClean="0">
                <a:solidFill>
                  <a:srgbClr val="FFFF00"/>
                </a:solidFill>
              </a:rPr>
              <a:t>PATTERNS OF BEHAVIOUR </a:t>
            </a:r>
            <a:endParaRPr lang="en-IN" dirty="0"/>
          </a:p>
        </p:txBody>
      </p:sp>
      <p:sp>
        <p:nvSpPr>
          <p:cNvPr id="3" name="Content Placeholder 2"/>
          <p:cNvSpPr>
            <a:spLocks noGrp="1"/>
          </p:cNvSpPr>
          <p:nvPr>
            <p:ph idx="1"/>
          </p:nvPr>
        </p:nvSpPr>
        <p:spPr>
          <a:xfrm>
            <a:off x="0" y="1447800"/>
            <a:ext cx="9144000" cy="4572000"/>
          </a:xfrm>
        </p:spPr>
        <p:txBody>
          <a:bodyPr>
            <a:noAutofit/>
          </a:bodyPr>
          <a:lstStyle/>
          <a:p>
            <a:pPr algn="ctr">
              <a:buNone/>
            </a:pPr>
            <a:r>
              <a:rPr lang="en-US" sz="2800" dirty="0" smtClean="0">
                <a:solidFill>
                  <a:srgbClr val="FF0000"/>
                </a:solidFill>
              </a:rPr>
              <a:t>REFLEX</a:t>
            </a:r>
          </a:p>
          <a:p>
            <a:pPr algn="just"/>
            <a:endParaRPr lang="en-US" sz="2800" dirty="0" smtClean="0">
              <a:solidFill>
                <a:srgbClr val="FF0000"/>
              </a:solidFill>
            </a:endParaRPr>
          </a:p>
          <a:p>
            <a:pPr algn="just">
              <a:buNone/>
            </a:pPr>
            <a:r>
              <a:rPr lang="en-US" sz="2800" dirty="0" smtClean="0">
                <a:solidFill>
                  <a:srgbClr val="FF0000"/>
                </a:solidFill>
              </a:rPr>
              <a:t>	Examples of reflex:</a:t>
            </a:r>
          </a:p>
          <a:p>
            <a:pPr algn="just"/>
            <a:r>
              <a:rPr lang="en-US" sz="2800" dirty="0" smtClean="0">
                <a:solidFill>
                  <a:srgbClr val="FF0000"/>
                </a:solidFill>
              </a:rPr>
              <a:t> </a:t>
            </a:r>
            <a:r>
              <a:rPr lang="en-US" sz="2800" dirty="0" smtClean="0"/>
              <a:t>Human can control the size of the eye’s pupil in response to light.</a:t>
            </a:r>
          </a:p>
          <a:p>
            <a:pPr algn="just"/>
            <a:r>
              <a:rPr lang="en-US" sz="2800" dirty="0" smtClean="0"/>
              <a:t>Pulling hand back from  hot object.. </a:t>
            </a:r>
          </a:p>
          <a:p>
            <a:pPr algn="just">
              <a:buNone/>
            </a:pPr>
            <a:r>
              <a:rPr lang="en-US" sz="2800" dirty="0" smtClean="0">
                <a:solidFill>
                  <a:srgbClr val="FF0000"/>
                </a:solidFill>
              </a:rPr>
              <a:t>	Types of reflexes: </a:t>
            </a:r>
            <a:r>
              <a:rPr lang="en-US" sz="2800" dirty="0" smtClean="0"/>
              <a:t>Generally there are two types of reflexes-</a:t>
            </a:r>
          </a:p>
          <a:p>
            <a:pPr algn="just"/>
            <a:r>
              <a:rPr lang="en-US" sz="2800" dirty="0" smtClean="0">
                <a:solidFill>
                  <a:srgbClr val="FF0000"/>
                </a:solidFill>
              </a:rPr>
              <a:t>Tonic reflexes: </a:t>
            </a:r>
            <a:r>
              <a:rPr lang="en-US" sz="2800" dirty="0" smtClean="0"/>
              <a:t>They are slow long lasting adjustments that maintain muscle tone , posture and equilibrium.</a:t>
            </a:r>
          </a:p>
          <a:p>
            <a:pPr algn="just"/>
            <a:r>
              <a:rPr lang="en-US" sz="2800" dirty="0" err="1" smtClean="0">
                <a:solidFill>
                  <a:srgbClr val="FF0000"/>
                </a:solidFill>
              </a:rPr>
              <a:t>Phasic</a:t>
            </a:r>
            <a:r>
              <a:rPr lang="en-US" sz="2800" dirty="0" smtClean="0">
                <a:solidFill>
                  <a:srgbClr val="FF0000"/>
                </a:solidFill>
              </a:rPr>
              <a:t> reflexes: </a:t>
            </a:r>
            <a:r>
              <a:rPr lang="en-US" sz="2800" dirty="0" smtClean="0"/>
              <a:t>They are quick , short lived adjustments found in flexure response</a:t>
            </a:r>
            <a:endParaRPr lang="en-IN"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Autofit/>
          </a:bodyPr>
          <a:lstStyle/>
          <a:p>
            <a:pPr algn="ctr">
              <a:buNone/>
            </a:pPr>
            <a:r>
              <a:rPr lang="en-US" sz="2400" dirty="0" smtClean="0">
                <a:solidFill>
                  <a:srgbClr val="FF0000"/>
                </a:solidFill>
              </a:rPr>
              <a:t>INSTINCTS</a:t>
            </a:r>
          </a:p>
          <a:p>
            <a:pPr algn="just"/>
            <a:r>
              <a:rPr lang="en-US" sz="2400" dirty="0" smtClean="0"/>
              <a:t> Any </a:t>
            </a:r>
            <a:r>
              <a:rPr lang="en-US" sz="2400" dirty="0" err="1" smtClean="0"/>
              <a:t>behaviour</a:t>
            </a:r>
            <a:r>
              <a:rPr lang="en-US" sz="2400" dirty="0" smtClean="0"/>
              <a:t> is </a:t>
            </a:r>
            <a:r>
              <a:rPr lang="en-US" sz="2400" dirty="0" smtClean="0">
                <a:solidFill>
                  <a:srgbClr val="FF0000"/>
                </a:solidFill>
              </a:rPr>
              <a:t>instinctive</a:t>
            </a:r>
            <a:r>
              <a:rPr lang="en-US" sz="2400" dirty="0" smtClean="0"/>
              <a:t> if it is performed without being based upon prior experience and it is therefore an expression of </a:t>
            </a:r>
            <a:r>
              <a:rPr lang="en-US" sz="2400" dirty="0" smtClean="0">
                <a:solidFill>
                  <a:srgbClr val="FF0000"/>
                </a:solidFill>
              </a:rPr>
              <a:t>innate</a:t>
            </a:r>
            <a:r>
              <a:rPr lang="en-US" sz="2400" dirty="0" smtClean="0"/>
              <a:t> biological factors.</a:t>
            </a:r>
          </a:p>
          <a:p>
            <a:pPr algn="just"/>
            <a:r>
              <a:rPr lang="en-US" sz="2400" dirty="0" smtClean="0">
                <a:solidFill>
                  <a:srgbClr val="FF0000"/>
                </a:solidFill>
              </a:rPr>
              <a:t>Instincts</a:t>
            </a:r>
            <a:r>
              <a:rPr lang="en-US" sz="2400" dirty="0" smtClean="0"/>
              <a:t> are complex </a:t>
            </a:r>
            <a:r>
              <a:rPr lang="en-US" sz="2400" dirty="0" err="1" smtClean="0"/>
              <a:t>behaviour</a:t>
            </a:r>
            <a:r>
              <a:rPr lang="en-US" sz="2400" dirty="0" smtClean="0"/>
              <a:t> patterns which like reflexes are </a:t>
            </a:r>
            <a:r>
              <a:rPr lang="en-US" sz="2400" dirty="0" smtClean="0">
                <a:solidFill>
                  <a:srgbClr val="FF0000"/>
                </a:solidFill>
              </a:rPr>
              <a:t>inborn</a:t>
            </a:r>
            <a:r>
              <a:rPr lang="en-US" sz="2400" dirty="0" smtClean="0"/>
              <a:t>, rather </a:t>
            </a:r>
            <a:r>
              <a:rPr lang="en-US" sz="2400" dirty="0" smtClean="0">
                <a:solidFill>
                  <a:srgbClr val="FF0000"/>
                </a:solidFill>
              </a:rPr>
              <a:t>inflexible</a:t>
            </a:r>
            <a:r>
              <a:rPr lang="en-US" sz="2400" dirty="0" smtClean="0"/>
              <a:t> and valuable in adapting the animal to its environment.</a:t>
            </a:r>
          </a:p>
          <a:p>
            <a:pPr algn="just"/>
            <a:r>
              <a:rPr lang="en-US" sz="2400" dirty="0" smtClean="0"/>
              <a:t>They differ from reflexes in their complexity . While </a:t>
            </a:r>
            <a:r>
              <a:rPr lang="en-US" sz="2400" dirty="0" smtClean="0">
                <a:solidFill>
                  <a:srgbClr val="FF0000"/>
                </a:solidFill>
              </a:rPr>
              <a:t>reflex</a:t>
            </a:r>
            <a:r>
              <a:rPr lang="en-US" sz="2400" dirty="0" smtClean="0"/>
              <a:t> is a simple response  of an organism to specific stimulus </a:t>
            </a:r>
            <a:r>
              <a:rPr lang="en-US" sz="2400" dirty="0" smtClean="0">
                <a:solidFill>
                  <a:srgbClr val="FF0000"/>
                </a:solidFill>
              </a:rPr>
              <a:t>, instincts </a:t>
            </a:r>
            <a:r>
              <a:rPr lang="en-US" sz="2400" dirty="0" smtClean="0"/>
              <a:t>in contrast are inborn complex pattern of </a:t>
            </a:r>
            <a:r>
              <a:rPr lang="en-US" sz="2400" dirty="0" err="1" smtClean="0"/>
              <a:t>behaviour</a:t>
            </a:r>
            <a:r>
              <a:rPr lang="en-US" sz="2400" dirty="0" smtClean="0"/>
              <a:t> that must exist in every  members of the species and that cannot be overcome by force or will. The entire body participates in instinctive </a:t>
            </a:r>
            <a:r>
              <a:rPr lang="en-US" sz="2400" dirty="0" err="1" smtClean="0"/>
              <a:t>behaviour</a:t>
            </a:r>
            <a:r>
              <a:rPr lang="en-US" sz="2400" dirty="0" smtClean="0"/>
              <a:t> and an elaborate series of action may be involved. Instincts are inherited  just as the structure of tissues and organs. </a:t>
            </a:r>
          </a:p>
          <a:p>
            <a:pPr algn="just">
              <a:buNone/>
            </a:pPr>
            <a:r>
              <a:rPr lang="en-US" sz="2400" dirty="0" smtClean="0">
                <a:solidFill>
                  <a:srgbClr val="FF0000"/>
                </a:solidFill>
              </a:rPr>
              <a:t>	</a:t>
            </a: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a:solidFill>
            <a:schemeClr val="accent1"/>
          </a:solidFill>
        </p:spPr>
        <p:txBody>
          <a:bodyPr/>
          <a:lstStyle/>
          <a:p>
            <a:pPr algn="ctr"/>
            <a:r>
              <a:rPr lang="en-US" dirty="0" smtClean="0">
                <a:solidFill>
                  <a:srgbClr val="FFFF00"/>
                </a:solidFill>
              </a:rPr>
              <a:t>PATTERNS OF BEHAVIOUR </a:t>
            </a:r>
            <a:endParaRPr lang="en-IN" dirty="0"/>
          </a:p>
        </p:txBody>
      </p:sp>
      <p:sp>
        <p:nvSpPr>
          <p:cNvPr id="3" name="Content Placeholder 2"/>
          <p:cNvSpPr>
            <a:spLocks noGrp="1"/>
          </p:cNvSpPr>
          <p:nvPr>
            <p:ph idx="1"/>
          </p:nvPr>
        </p:nvSpPr>
        <p:spPr>
          <a:xfrm>
            <a:off x="0" y="1371600"/>
            <a:ext cx="9144000" cy="4572000"/>
          </a:xfrm>
        </p:spPr>
        <p:txBody>
          <a:bodyPr/>
          <a:lstStyle/>
          <a:p>
            <a:pPr algn="ctr">
              <a:buNone/>
            </a:pPr>
            <a:r>
              <a:rPr lang="en-US" sz="2800" dirty="0" smtClean="0">
                <a:solidFill>
                  <a:srgbClr val="FF0000"/>
                </a:solidFill>
              </a:rPr>
              <a:t>INSTINCTS</a:t>
            </a:r>
          </a:p>
          <a:p>
            <a:pPr algn="just">
              <a:buNone/>
            </a:pPr>
            <a:endParaRPr lang="en-US" sz="2800" dirty="0" smtClean="0">
              <a:solidFill>
                <a:srgbClr val="FF0000"/>
              </a:solidFill>
            </a:endParaRPr>
          </a:p>
          <a:p>
            <a:pPr algn="just">
              <a:buNone/>
            </a:pPr>
            <a:r>
              <a:rPr lang="en-US" sz="2800" dirty="0" smtClean="0">
                <a:solidFill>
                  <a:srgbClr val="FF0000"/>
                </a:solidFill>
              </a:rPr>
              <a:t> 	Examples: </a:t>
            </a:r>
          </a:p>
          <a:p>
            <a:pPr algn="just"/>
            <a:r>
              <a:rPr lang="en-US" sz="2800" dirty="0" smtClean="0"/>
              <a:t>The scratching </a:t>
            </a:r>
            <a:r>
              <a:rPr lang="en-US" sz="2800" dirty="0" err="1" smtClean="0"/>
              <a:t>behaviour</a:t>
            </a:r>
            <a:r>
              <a:rPr lang="en-US" sz="2800" dirty="0" smtClean="0"/>
              <a:t> of dog and European Bullfinch is a part of their genetic heritage.</a:t>
            </a:r>
          </a:p>
          <a:p>
            <a:pPr algn="just"/>
            <a:r>
              <a:rPr lang="en-US" sz="2800" dirty="0" smtClean="0"/>
              <a:t>Spider spinning webs .</a:t>
            </a:r>
          </a:p>
          <a:p>
            <a:pPr algn="just"/>
            <a:r>
              <a:rPr lang="en-US" sz="2800" dirty="0" smtClean="0"/>
              <a:t>The widespread </a:t>
            </a:r>
            <a:r>
              <a:rPr lang="en-US" sz="2800" dirty="0" err="1" smtClean="0"/>
              <a:t>behaviour</a:t>
            </a:r>
            <a:r>
              <a:rPr lang="en-US" sz="2800" dirty="0" smtClean="0"/>
              <a:t> of scratching with hind limb crossed over a fore limb  is common to most birds , reptiles and mammals. </a:t>
            </a:r>
            <a:endParaRPr lang="en-IN" sz="2800"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rmAutofit fontScale="85000" lnSpcReduction="10000"/>
          </a:bodyPr>
          <a:lstStyle/>
          <a:p>
            <a:pPr algn="ctr"/>
            <a:r>
              <a:rPr lang="en-US" dirty="0" smtClean="0"/>
              <a:t>Learning :  </a:t>
            </a:r>
          </a:p>
          <a:p>
            <a:pPr algn="just"/>
            <a:r>
              <a:rPr lang="en-US" dirty="0" smtClean="0">
                <a:solidFill>
                  <a:srgbClr val="FF0000"/>
                </a:solidFill>
              </a:rPr>
              <a:t>Learning</a:t>
            </a:r>
            <a:r>
              <a:rPr lang="en-US" dirty="0" smtClean="0"/>
              <a:t> is any relatively permanent changes in response that occurs as a result of experience. Learning is characterized by persistent and measurable changes in </a:t>
            </a:r>
            <a:r>
              <a:rPr lang="en-US" dirty="0" err="1" smtClean="0"/>
              <a:t>behaviour</a:t>
            </a:r>
            <a:r>
              <a:rPr lang="en-US" dirty="0" smtClean="0"/>
              <a:t> which are not associated wit fatigue , altered motivation. Some information or knowledge is acquired and is then used to alter the individual’s actins or responses. </a:t>
            </a:r>
            <a:r>
              <a:rPr lang="en-US" dirty="0" smtClean="0">
                <a:solidFill>
                  <a:srgbClr val="FF0000"/>
                </a:solidFill>
              </a:rPr>
              <a:t>Learning</a:t>
            </a:r>
            <a:r>
              <a:rPr lang="en-US" dirty="0" smtClean="0"/>
              <a:t> as an </a:t>
            </a:r>
            <a:r>
              <a:rPr lang="en-US" dirty="0" smtClean="0">
                <a:solidFill>
                  <a:srgbClr val="FF0000"/>
                </a:solidFill>
              </a:rPr>
              <a:t>adaptive </a:t>
            </a:r>
            <a:r>
              <a:rPr lang="en-US" dirty="0" err="1" smtClean="0">
                <a:solidFill>
                  <a:srgbClr val="FF0000"/>
                </a:solidFill>
              </a:rPr>
              <a:t>behaviour</a:t>
            </a:r>
            <a:r>
              <a:rPr lang="en-US" dirty="0" smtClean="0">
                <a:solidFill>
                  <a:srgbClr val="FF0000"/>
                </a:solidFill>
              </a:rPr>
              <a:t> </a:t>
            </a:r>
            <a:r>
              <a:rPr lang="en-US" dirty="0" smtClean="0"/>
              <a:t>allows individuals to adapt to specific environment  challenges. </a:t>
            </a:r>
            <a:r>
              <a:rPr lang="en-US" dirty="0" smtClean="0">
                <a:solidFill>
                  <a:srgbClr val="FF0000"/>
                </a:solidFill>
              </a:rPr>
              <a:t>Learning</a:t>
            </a:r>
            <a:r>
              <a:rPr lang="en-US" dirty="0" smtClean="0"/>
              <a:t> allows animals to use information about the world to tailor their responses to environmental change. </a:t>
            </a:r>
          </a:p>
          <a:p>
            <a:pPr algn="just"/>
            <a:r>
              <a:rPr lang="en-US" dirty="0" smtClean="0"/>
              <a:t>Invertebrates such as flies , slugs and ants show an advanced form of learning when avoiding stimuli that have elicited pain responses. </a:t>
            </a:r>
          </a:p>
          <a:p>
            <a:pPr algn="just"/>
            <a:r>
              <a:rPr lang="en-US" dirty="0" smtClean="0"/>
              <a:t>Baboons have been trained to self inject psychotropic drugs which , it is presumed , improve their quality of life .</a:t>
            </a:r>
          </a:p>
          <a:p>
            <a:pPr algn="just"/>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rmAutofit lnSpcReduction="10000"/>
          </a:bodyPr>
          <a:lstStyle/>
          <a:p>
            <a:pPr algn="ctr">
              <a:buNone/>
            </a:pPr>
            <a:r>
              <a:rPr lang="en-US" dirty="0" smtClean="0">
                <a:solidFill>
                  <a:srgbClr val="FF0000"/>
                </a:solidFill>
              </a:rPr>
              <a:t>REASONING</a:t>
            </a:r>
            <a:r>
              <a:rPr lang="en-US" dirty="0" smtClean="0"/>
              <a:t> </a:t>
            </a:r>
          </a:p>
          <a:p>
            <a:pPr algn="ctr">
              <a:buNone/>
            </a:pPr>
            <a:endParaRPr lang="en-US" dirty="0" smtClean="0"/>
          </a:p>
          <a:p>
            <a:pPr algn="just"/>
            <a:r>
              <a:rPr lang="en-US" dirty="0" smtClean="0">
                <a:solidFill>
                  <a:srgbClr val="FF0000"/>
                </a:solidFill>
              </a:rPr>
              <a:t>Reasoning</a:t>
            </a:r>
            <a:r>
              <a:rPr lang="en-US" dirty="0" smtClean="0"/>
              <a:t> is the ability to </a:t>
            </a:r>
            <a:r>
              <a:rPr lang="en-US" dirty="0" smtClean="0">
                <a:solidFill>
                  <a:srgbClr val="FF0000"/>
                </a:solidFill>
              </a:rPr>
              <a:t>solve complex problems </a:t>
            </a:r>
            <a:r>
              <a:rPr lang="en-US" dirty="0" smtClean="0"/>
              <a:t>by behaving  according to general principles rather than simply responding to the situation with simple trial and error </a:t>
            </a:r>
            <a:r>
              <a:rPr lang="en-US" dirty="0" err="1" smtClean="0"/>
              <a:t>behaviour</a:t>
            </a:r>
            <a:r>
              <a:rPr lang="en-US" dirty="0" smtClean="0"/>
              <a:t> or modification of stimulus response </a:t>
            </a:r>
            <a:r>
              <a:rPr lang="en-US" dirty="0" err="1" smtClean="0"/>
              <a:t>behaviour</a:t>
            </a:r>
            <a:r>
              <a:rPr lang="en-US" dirty="0" smtClean="0"/>
              <a:t>. The animal should be able to put together elements from its past experience into new arrangements to meet different situations. Only in higher primates and man does reasoning involving problem solving and formulation of concept become a major component of </a:t>
            </a:r>
            <a:r>
              <a:rPr lang="en-US" dirty="0" err="1" smtClean="0"/>
              <a:t>behaviour</a:t>
            </a:r>
            <a:r>
              <a:rPr lang="en-US" dirty="0" smtClean="0"/>
              <a:t>. </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rmAutofit fontScale="92500" lnSpcReduction="20000"/>
          </a:bodyPr>
          <a:lstStyle/>
          <a:p>
            <a:pPr algn="ctr">
              <a:buNone/>
            </a:pPr>
            <a:r>
              <a:rPr lang="en-US" dirty="0" smtClean="0">
                <a:solidFill>
                  <a:srgbClr val="FF0000"/>
                </a:solidFill>
              </a:rPr>
              <a:t>FIXED ACTION PATTERN</a:t>
            </a:r>
          </a:p>
          <a:p>
            <a:pPr algn="just"/>
            <a:r>
              <a:rPr lang="en-US" dirty="0" smtClean="0">
                <a:solidFill>
                  <a:srgbClr val="FF0000"/>
                </a:solidFill>
              </a:rPr>
              <a:t>Fixed Action Pattern( FAP): </a:t>
            </a:r>
            <a:r>
              <a:rPr lang="en-US" dirty="0" smtClean="0"/>
              <a:t>it is a sequence of unlearned  innate </a:t>
            </a:r>
            <a:r>
              <a:rPr lang="en-US" dirty="0" err="1" smtClean="0"/>
              <a:t>behaviour</a:t>
            </a:r>
            <a:r>
              <a:rPr lang="en-US" dirty="0" smtClean="0"/>
              <a:t> that is unchangeable.  It is a response of coordinated  movements that are performed together as a unit without interruption. Each FAP is triggered by a unique stimulus variously known as </a:t>
            </a:r>
            <a:r>
              <a:rPr lang="en-US" dirty="0" smtClean="0">
                <a:solidFill>
                  <a:srgbClr val="FF0000"/>
                </a:solidFill>
              </a:rPr>
              <a:t>sign stimulus </a:t>
            </a:r>
            <a:r>
              <a:rPr lang="en-US" dirty="0" smtClean="0"/>
              <a:t>, a </a:t>
            </a:r>
            <a:r>
              <a:rPr lang="en-US" dirty="0" smtClean="0">
                <a:solidFill>
                  <a:srgbClr val="FF0000"/>
                </a:solidFill>
              </a:rPr>
              <a:t>key stimulus </a:t>
            </a:r>
            <a:r>
              <a:rPr lang="en-US" dirty="0" smtClean="0"/>
              <a:t>or a </a:t>
            </a:r>
            <a:r>
              <a:rPr lang="en-US" dirty="0" smtClean="0">
                <a:solidFill>
                  <a:srgbClr val="FF0000"/>
                </a:solidFill>
              </a:rPr>
              <a:t>releaser</a:t>
            </a:r>
            <a:r>
              <a:rPr lang="en-US" dirty="0" smtClean="0"/>
              <a:t>. </a:t>
            </a:r>
            <a:r>
              <a:rPr lang="en-US" dirty="0" smtClean="0">
                <a:solidFill>
                  <a:srgbClr val="FF0000"/>
                </a:solidFill>
              </a:rPr>
              <a:t>Once  initiated it is usually carried to  completion. </a:t>
            </a:r>
          </a:p>
          <a:p>
            <a:pPr algn="just"/>
            <a:r>
              <a:rPr lang="en-US" dirty="0" smtClean="0"/>
              <a:t>. A praying mantis striking at prey is a typical example. The releaser for this FAP is any movement by a small object within striking distance . Once initiated the mantis cannot change the direction in  mid strike or abort the mission if the prey escapes.</a:t>
            </a:r>
          </a:p>
          <a:p>
            <a:pPr algn="just"/>
            <a:r>
              <a:rPr lang="en-US" dirty="0" smtClean="0"/>
              <a:t>Other common examples of FAP includes </a:t>
            </a:r>
            <a:r>
              <a:rPr lang="en-US" dirty="0" smtClean="0">
                <a:solidFill>
                  <a:srgbClr val="FF0000"/>
                </a:solidFill>
              </a:rPr>
              <a:t>courtship displays</a:t>
            </a:r>
            <a:r>
              <a:rPr lang="en-US" dirty="0" smtClean="0"/>
              <a:t>, hunting or food gathering ,  nest building   activities  and attack or escape movements.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2286000"/>
            <a:ext cx="7772400" cy="1323439"/>
          </a:xfrm>
          <a:prstGeom prst="rect">
            <a:avLst/>
          </a:prstGeom>
          <a:noFill/>
        </p:spPr>
        <p:txBody>
          <a:bodyPr wrap="square" lIns="91440" tIns="45720" rIns="91440" bIns="45720">
            <a:sp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 </a:t>
            </a:r>
          </a:p>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STAY AT HOME &amp; STAY SAFE</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2"/>
          </a:solidFill>
        </p:spPr>
        <p:txBody>
          <a:bodyPr/>
          <a:lstStyle/>
          <a:p>
            <a:pPr algn="ctr"/>
            <a:r>
              <a:rPr lang="en-US" b="1" dirty="0" smtClean="0">
                <a:solidFill>
                  <a:srgbClr val="FFFF00"/>
                </a:solidFill>
              </a:rPr>
              <a:t>PATTERNS OF BEHAVIOUR </a:t>
            </a:r>
            <a:endParaRPr lang="en-IN" b="1" dirty="0">
              <a:solidFill>
                <a:srgbClr val="FFFF00"/>
              </a:solidFill>
            </a:endParaRPr>
          </a:p>
        </p:txBody>
      </p:sp>
      <p:sp>
        <p:nvSpPr>
          <p:cNvPr id="3" name="Content Placeholder 2"/>
          <p:cNvSpPr>
            <a:spLocks noGrp="1"/>
          </p:cNvSpPr>
          <p:nvPr>
            <p:ph idx="1"/>
          </p:nvPr>
        </p:nvSpPr>
        <p:spPr>
          <a:xfrm>
            <a:off x="0" y="1447800"/>
            <a:ext cx="9144000" cy="5257800"/>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n-US" sz="2400" dirty="0" smtClean="0">
                <a:solidFill>
                  <a:srgbClr val="FF0000"/>
                </a:solidFill>
              </a:rPr>
              <a:t>BEHAVIOUR: </a:t>
            </a:r>
          </a:p>
          <a:p>
            <a:pPr algn="just"/>
            <a:r>
              <a:rPr lang="en-US" sz="2400" dirty="0" err="1" smtClean="0"/>
              <a:t>Behaviour</a:t>
            </a:r>
            <a:r>
              <a:rPr lang="en-US" sz="2400" dirty="0" smtClean="0"/>
              <a:t> is </a:t>
            </a:r>
            <a:r>
              <a:rPr lang="en-US" sz="2400" dirty="0" smtClean="0">
                <a:solidFill>
                  <a:srgbClr val="FF0000"/>
                </a:solidFill>
              </a:rPr>
              <a:t>what</a:t>
            </a:r>
            <a:r>
              <a:rPr lang="en-US" sz="2400" dirty="0" smtClean="0"/>
              <a:t> an animal does and </a:t>
            </a:r>
            <a:r>
              <a:rPr lang="en-US" sz="2400" dirty="0" smtClean="0">
                <a:solidFill>
                  <a:srgbClr val="FF0000"/>
                </a:solidFill>
              </a:rPr>
              <a:t>how</a:t>
            </a:r>
            <a:r>
              <a:rPr lang="en-US" sz="2400" dirty="0" smtClean="0"/>
              <a:t> it does .</a:t>
            </a:r>
          </a:p>
          <a:p>
            <a:pPr algn="just"/>
            <a:r>
              <a:rPr lang="en-US" sz="2400" dirty="0" smtClean="0"/>
              <a:t>Anything an animal does in response to a stimulus in its environment. </a:t>
            </a:r>
          </a:p>
          <a:p>
            <a:pPr algn="just"/>
            <a:r>
              <a:rPr lang="en-US" sz="2400" dirty="0" smtClean="0"/>
              <a:t>All those processes by which an animal  senses the external world and adopts itself  to the environment</a:t>
            </a:r>
          </a:p>
          <a:p>
            <a:pPr algn="just">
              <a:buNone/>
            </a:pPr>
            <a:r>
              <a:rPr lang="en-US" sz="2400" dirty="0" smtClean="0">
                <a:solidFill>
                  <a:srgbClr val="FF0000"/>
                </a:solidFill>
              </a:rPr>
              <a:t>BEHAVIOUR PATTERN:</a:t>
            </a:r>
          </a:p>
          <a:p>
            <a:pPr algn="just"/>
            <a:r>
              <a:rPr lang="en-US" sz="2400" dirty="0" smtClean="0">
                <a:solidFill>
                  <a:srgbClr val="C00000"/>
                </a:solidFill>
              </a:rPr>
              <a:t>A </a:t>
            </a:r>
            <a:r>
              <a:rPr lang="en-US" sz="2400" dirty="0" err="1" smtClean="0">
                <a:solidFill>
                  <a:srgbClr val="C00000"/>
                </a:solidFill>
              </a:rPr>
              <a:t>behaviour</a:t>
            </a:r>
            <a:r>
              <a:rPr lang="en-US" sz="2400" dirty="0" smtClean="0">
                <a:solidFill>
                  <a:srgbClr val="C00000"/>
                </a:solidFill>
              </a:rPr>
              <a:t> pattern may be defined as  a segment of </a:t>
            </a:r>
            <a:r>
              <a:rPr lang="en-US" sz="2400" dirty="0" err="1" smtClean="0">
                <a:solidFill>
                  <a:srgbClr val="C00000"/>
                </a:solidFill>
              </a:rPr>
              <a:t>behaviour</a:t>
            </a:r>
            <a:r>
              <a:rPr lang="en-US" sz="2400" dirty="0" smtClean="0">
                <a:solidFill>
                  <a:srgbClr val="C00000"/>
                </a:solidFill>
              </a:rPr>
              <a:t> which has a specific adaptive function</a:t>
            </a:r>
            <a:r>
              <a:rPr lang="en-US" sz="2400" dirty="0" smtClean="0"/>
              <a:t>.</a:t>
            </a:r>
          </a:p>
          <a:p>
            <a:pPr algn="just">
              <a:buNone/>
            </a:pPr>
            <a:r>
              <a:rPr lang="en-US" sz="2400" dirty="0" smtClean="0"/>
              <a:t>	There are millions of different species of animals and each species behaves somewhat differently. However, there are common patterns of </a:t>
            </a:r>
            <a:r>
              <a:rPr lang="en-US" sz="2400" dirty="0" err="1" smtClean="0"/>
              <a:t>behaviour</a:t>
            </a:r>
            <a:r>
              <a:rPr lang="en-US" sz="2400" dirty="0" smtClean="0"/>
              <a:t> exhibited by many species and a few </a:t>
            </a:r>
            <a:r>
              <a:rPr lang="en-US" sz="2400" dirty="0" err="1" smtClean="0"/>
              <a:t>behaviour</a:t>
            </a:r>
            <a:r>
              <a:rPr lang="en-US" sz="2400" dirty="0" smtClean="0"/>
              <a:t> patterns that are exhibited by all species</a:t>
            </a:r>
          </a:p>
          <a:p>
            <a:pPr algn="just">
              <a:buNone/>
            </a:pPr>
            <a:r>
              <a:rPr lang="en-US" sz="2400" dirty="0" smtClean="0">
                <a:solidFill>
                  <a:srgbClr val="FF0000"/>
                </a:solidFill>
              </a:rPr>
              <a:t>BEHAVIOURS</a:t>
            </a:r>
            <a:r>
              <a:rPr lang="en-US" sz="2400" dirty="0" smtClean="0"/>
              <a:t> are either </a:t>
            </a:r>
            <a:r>
              <a:rPr lang="en-US" sz="2400" dirty="0" smtClean="0">
                <a:solidFill>
                  <a:srgbClr val="FF0000"/>
                </a:solidFill>
              </a:rPr>
              <a:t>Innate</a:t>
            </a:r>
            <a:r>
              <a:rPr lang="en-US" sz="2400" dirty="0" smtClean="0"/>
              <a:t> or </a:t>
            </a:r>
            <a:r>
              <a:rPr lang="en-US" sz="2400" dirty="0" smtClean="0">
                <a:solidFill>
                  <a:srgbClr val="FF0000"/>
                </a:solidFill>
              </a:rPr>
              <a:t>learned </a:t>
            </a:r>
          </a:p>
          <a:p>
            <a:pPr algn="just">
              <a:buNone/>
            </a:pPr>
            <a:endParaRPr lang="en-US" sz="2400" dirty="0" smtClean="0"/>
          </a:p>
          <a:p>
            <a:pPr algn="just">
              <a:buNone/>
            </a:pPr>
            <a:endParaRPr lang="en-US" sz="2400" dirty="0" smtClean="0">
              <a:solidFill>
                <a:srgbClr val="FF0000"/>
              </a:solidFill>
            </a:endParaRPr>
          </a:p>
          <a:p>
            <a:pPr algn="just">
              <a:buNone/>
            </a:pPr>
            <a:endParaRPr lang="en-US" sz="2800" dirty="0" smtClean="0"/>
          </a:p>
          <a:p>
            <a:pPr algn="just">
              <a:buNone/>
            </a:pPr>
            <a:r>
              <a:rPr lang="en-US" sz="2800" dirty="0" smtClean="0"/>
              <a:t> 	 </a:t>
            </a:r>
            <a:endParaRPr lang="en-IN"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050"/>
            <a:ext cx="8991600" cy="1143000"/>
          </a:xfrm>
          <a:solidFill>
            <a:schemeClr val="accent2"/>
          </a:solidFill>
        </p:spPr>
        <p:txBody>
          <a:bodyPr/>
          <a:lstStyle/>
          <a:p>
            <a:pPr algn="ctr"/>
            <a:r>
              <a:rPr lang="en-US" b="1" dirty="0" smtClean="0">
                <a:solidFill>
                  <a:srgbClr val="FFFF00"/>
                </a:solidFill>
              </a:rPr>
              <a:t>PATTERNS OF BEHAVIOUR </a:t>
            </a:r>
            <a:endParaRPr lang="en-IN" b="1" dirty="0">
              <a:solidFill>
                <a:srgbClr val="FFFF00"/>
              </a:solidFill>
            </a:endParaRPr>
          </a:p>
        </p:txBody>
      </p:sp>
      <p:sp>
        <p:nvSpPr>
          <p:cNvPr id="5" name="Text Placeholder 4"/>
          <p:cNvSpPr>
            <a:spLocks noGrp="1"/>
          </p:cNvSpPr>
          <p:nvPr>
            <p:ph type="body" idx="1"/>
          </p:nvPr>
        </p:nvSpPr>
        <p:spPr>
          <a:xfrm>
            <a:off x="685800" y="1524000"/>
            <a:ext cx="3886200" cy="609600"/>
          </a:xfrm>
        </p:spPr>
        <p:txBody>
          <a:bodyPr/>
          <a:lstStyle/>
          <a:p>
            <a:r>
              <a:rPr lang="en-US" dirty="0" smtClean="0"/>
              <a:t>INNATE BEHAVIOUR </a:t>
            </a:r>
            <a:endParaRPr lang="en-IN" dirty="0"/>
          </a:p>
        </p:txBody>
      </p:sp>
      <p:sp>
        <p:nvSpPr>
          <p:cNvPr id="7" name="Text Placeholder 6"/>
          <p:cNvSpPr>
            <a:spLocks noGrp="1"/>
          </p:cNvSpPr>
          <p:nvPr>
            <p:ph type="body" sz="half" idx="3"/>
          </p:nvPr>
        </p:nvSpPr>
        <p:spPr>
          <a:xfrm>
            <a:off x="4953000" y="1447800"/>
            <a:ext cx="3733800" cy="685800"/>
          </a:xfrm>
        </p:spPr>
        <p:txBody>
          <a:bodyPr/>
          <a:lstStyle/>
          <a:p>
            <a:r>
              <a:rPr lang="en-US" dirty="0" smtClean="0"/>
              <a:t>LEARNED BEHAVIOUR </a:t>
            </a:r>
            <a:endParaRPr lang="en-IN" dirty="0"/>
          </a:p>
        </p:txBody>
      </p:sp>
      <p:sp>
        <p:nvSpPr>
          <p:cNvPr id="6" name="Content Placeholder 5"/>
          <p:cNvSpPr>
            <a:spLocks noGrp="1"/>
          </p:cNvSpPr>
          <p:nvPr>
            <p:ph sz="quarter" idx="2"/>
          </p:nvPr>
        </p:nvSpPr>
        <p:spPr>
          <a:xfrm>
            <a:off x="609600" y="2209800"/>
            <a:ext cx="7924800" cy="3886200"/>
          </a:xfrm>
        </p:spPr>
        <p:style>
          <a:lnRef idx="2">
            <a:schemeClr val="accent1"/>
          </a:lnRef>
          <a:fillRef idx="1">
            <a:schemeClr val="lt1"/>
          </a:fillRef>
          <a:effectRef idx="0">
            <a:schemeClr val="accent1"/>
          </a:effectRef>
          <a:fontRef idx="minor">
            <a:schemeClr val="dk1"/>
          </a:fontRef>
        </p:style>
        <p:txBody>
          <a:bodyPr/>
          <a:lstStyle/>
          <a:p>
            <a:r>
              <a:rPr lang="en-US" dirty="0" smtClean="0"/>
              <a:t>Hard wired </a:t>
            </a:r>
          </a:p>
          <a:p>
            <a:r>
              <a:rPr lang="en-US" dirty="0" smtClean="0"/>
              <a:t>Instinctual</a:t>
            </a:r>
          </a:p>
          <a:p>
            <a:r>
              <a:rPr lang="en-US" dirty="0" smtClean="0"/>
              <a:t>Genetically determined </a:t>
            </a:r>
          </a:p>
          <a:p>
            <a:r>
              <a:rPr lang="en-US" dirty="0" smtClean="0"/>
              <a:t>Example: Kinesis, Reflex, </a:t>
            </a:r>
          </a:p>
          <a:p>
            <a:pPr>
              <a:buNone/>
            </a:pPr>
            <a:r>
              <a:rPr lang="en-US" dirty="0" smtClean="0"/>
              <a:t>		Taxis , FAP</a:t>
            </a:r>
          </a:p>
          <a:p>
            <a:pPr>
              <a:buNone/>
            </a:pPr>
            <a:r>
              <a:rPr lang="en-US" dirty="0" smtClean="0">
                <a:solidFill>
                  <a:srgbClr val="FF0000"/>
                </a:solidFill>
              </a:rPr>
              <a:t>BEHAVIOUR</a:t>
            </a:r>
            <a:r>
              <a:rPr lang="en-US" dirty="0" smtClean="0"/>
              <a:t> results from both </a:t>
            </a:r>
            <a:r>
              <a:rPr lang="en-US" dirty="0" smtClean="0">
                <a:solidFill>
                  <a:srgbClr val="FF0000"/>
                </a:solidFill>
              </a:rPr>
              <a:t> gene and environment </a:t>
            </a:r>
            <a:r>
              <a:rPr lang="en-US" dirty="0" smtClean="0"/>
              <a:t> </a:t>
            </a:r>
            <a:endParaRPr lang="en-IN" dirty="0"/>
          </a:p>
        </p:txBody>
      </p:sp>
      <p:sp>
        <p:nvSpPr>
          <p:cNvPr id="8" name="Content Placeholder 7"/>
          <p:cNvSpPr>
            <a:spLocks noGrp="1"/>
          </p:cNvSpPr>
          <p:nvPr>
            <p:ph sz="quarter" idx="4"/>
          </p:nvPr>
        </p:nvSpPr>
        <p:spPr>
          <a:xfrm>
            <a:off x="5181600" y="2247900"/>
            <a:ext cx="3505200" cy="4610100"/>
          </a:xfrm>
        </p:spPr>
        <p:txBody>
          <a:bodyPr/>
          <a:lstStyle/>
          <a:p>
            <a:r>
              <a:rPr lang="en-US" dirty="0" smtClean="0"/>
              <a:t>Flexible </a:t>
            </a:r>
          </a:p>
          <a:p>
            <a:endParaRPr lang="en-US" dirty="0" smtClean="0"/>
          </a:p>
          <a:p>
            <a:r>
              <a:rPr lang="en-US" dirty="0" smtClean="0"/>
              <a:t>Not genetically determined</a:t>
            </a:r>
          </a:p>
          <a:p>
            <a:pPr>
              <a:buNone/>
            </a:pPr>
            <a:r>
              <a:rPr lang="en-US" dirty="0" smtClean="0"/>
              <a:t>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2"/>
          </a:solidFill>
          <a:ln>
            <a:solidFill>
              <a:srgbClr val="00B0F0"/>
            </a:solidFill>
          </a:ln>
        </p:spPr>
        <p:txBody>
          <a:bodyPr/>
          <a:lstStyle/>
          <a:p>
            <a:pPr algn="ctr"/>
            <a:r>
              <a:rPr lang="en-US" b="1" dirty="0" smtClean="0">
                <a:solidFill>
                  <a:srgbClr val="FFFF00"/>
                </a:solidFill>
              </a:rPr>
              <a:t>PATTERNS OF BEHAVIOUR </a:t>
            </a:r>
            <a:endParaRPr lang="en-IN" b="1" dirty="0">
              <a:solidFill>
                <a:srgbClr val="FFFF00"/>
              </a:solidFill>
            </a:endParaRPr>
          </a:p>
        </p:txBody>
      </p:sp>
      <p:sp>
        <p:nvSpPr>
          <p:cNvPr id="3" name="Content Placeholder 2"/>
          <p:cNvSpPr>
            <a:spLocks noGrp="1"/>
          </p:cNvSpPr>
          <p:nvPr>
            <p:ph idx="1"/>
          </p:nvPr>
        </p:nvSpPr>
        <p:spPr>
          <a:xfrm>
            <a:off x="304800" y="1676400"/>
            <a:ext cx="8458200" cy="4449763"/>
          </a:xfrm>
          <a:ln/>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endParaRPr lang="en-US" dirty="0" smtClean="0"/>
          </a:p>
          <a:p>
            <a:pPr>
              <a:buNone/>
            </a:pPr>
            <a:endParaRPr lang="en-US" dirty="0" smtClean="0"/>
          </a:p>
          <a:p>
            <a:pPr>
              <a:buNone/>
            </a:pPr>
            <a:r>
              <a:rPr lang="en-US" dirty="0" smtClean="0"/>
              <a:t>According to </a:t>
            </a:r>
            <a:r>
              <a:rPr lang="en-US" dirty="0" err="1" smtClean="0"/>
              <a:t>Odum</a:t>
            </a:r>
            <a:r>
              <a:rPr lang="en-US" dirty="0" smtClean="0"/>
              <a:t>(1971) there are six major patterns of </a:t>
            </a:r>
            <a:r>
              <a:rPr lang="en-US" dirty="0" err="1" smtClean="0"/>
              <a:t>behaviour</a:t>
            </a:r>
            <a:r>
              <a:rPr lang="en-US" dirty="0" smtClean="0"/>
              <a:t> ‘ These are –</a:t>
            </a:r>
          </a:p>
          <a:p>
            <a:r>
              <a:rPr lang="en-US" dirty="0" smtClean="0"/>
              <a:t>Tropism </a:t>
            </a:r>
          </a:p>
          <a:p>
            <a:r>
              <a:rPr lang="en-US" dirty="0" smtClean="0"/>
              <a:t>Taxis </a:t>
            </a:r>
          </a:p>
          <a:p>
            <a:r>
              <a:rPr lang="en-US" dirty="0" smtClean="0"/>
              <a:t>Reflexes</a:t>
            </a:r>
          </a:p>
          <a:p>
            <a:r>
              <a:rPr lang="en-US" dirty="0" smtClean="0"/>
              <a:t>Instinct</a:t>
            </a:r>
          </a:p>
          <a:p>
            <a:r>
              <a:rPr lang="en-US" dirty="0" smtClean="0"/>
              <a:t>Learning </a:t>
            </a:r>
          </a:p>
          <a:p>
            <a:r>
              <a:rPr lang="en-US" dirty="0" smtClean="0"/>
              <a:t>Reasoning</a:t>
            </a:r>
          </a:p>
          <a:p>
            <a:r>
              <a:rPr lang="en-US" dirty="0" smtClean="0"/>
              <a:t> Importance of </a:t>
            </a:r>
            <a:r>
              <a:rPr lang="en-US" dirty="0" err="1" smtClean="0"/>
              <a:t>behaviour</a:t>
            </a:r>
            <a:r>
              <a:rPr lang="en-US" dirty="0" smtClean="0"/>
              <a:t> patterns vary according to the species.</a:t>
            </a:r>
          </a:p>
          <a:p>
            <a:r>
              <a:rPr lang="en-US" dirty="0" smtClean="0"/>
              <a:t>Out of these six </a:t>
            </a:r>
            <a:r>
              <a:rPr lang="en-US" dirty="0" err="1" smtClean="0"/>
              <a:t>behavioural</a:t>
            </a:r>
            <a:r>
              <a:rPr lang="en-US" dirty="0" smtClean="0"/>
              <a:t> patterns tropism is  restricted to direction movement or orientation  in organisms such as  plants  that lack nervous system.</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b="1" dirty="0" smtClean="0">
                <a:solidFill>
                  <a:srgbClr val="FFFF00"/>
                </a:solidFill>
              </a:rPr>
              <a:t>PATTERNS OF BEHAVIOUR </a:t>
            </a:r>
            <a:endParaRPr lang="en-IN" b="1" dirty="0">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sz="2000" dirty="0" smtClean="0"/>
              <a:t>Distribution of various </a:t>
            </a:r>
            <a:r>
              <a:rPr lang="en-US" sz="2000" dirty="0" err="1" smtClean="0"/>
              <a:t>behaviour</a:t>
            </a:r>
            <a:r>
              <a:rPr lang="en-US" sz="2000" dirty="0" smtClean="0"/>
              <a:t> patterns in Animal kingdom.</a:t>
            </a:r>
            <a:endParaRPr lang="en-IN" sz="2000" dirty="0"/>
          </a:p>
        </p:txBody>
      </p:sp>
      <p:pic>
        <p:nvPicPr>
          <p:cNvPr id="5" name="Picture 2"/>
          <p:cNvPicPr>
            <a:picLocks noChangeAspect="1" noChangeArrowheads="1"/>
          </p:cNvPicPr>
          <p:nvPr/>
        </p:nvPicPr>
        <p:blipFill>
          <a:blip r:embed="rId2" cstate="print"/>
          <a:srcRect/>
          <a:stretch>
            <a:fillRect/>
          </a:stretch>
        </p:blipFill>
        <p:spPr bwMode="auto">
          <a:xfrm>
            <a:off x="533400" y="2133600"/>
            <a:ext cx="7620000" cy="44000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8915400" cy="4678363"/>
          </a:xfrm>
        </p:spPr>
        <p:txBody>
          <a:bodyPr>
            <a:normAutofit fontScale="92500"/>
          </a:bodyPr>
          <a:lstStyle/>
          <a:p>
            <a:pPr algn="ctr">
              <a:buNone/>
            </a:pPr>
            <a:r>
              <a:rPr lang="en-US" sz="2800" dirty="0" smtClean="0">
                <a:solidFill>
                  <a:srgbClr val="FF0000"/>
                </a:solidFill>
              </a:rPr>
              <a:t>TAXIS </a:t>
            </a:r>
          </a:p>
          <a:p>
            <a:pPr algn="just"/>
            <a:r>
              <a:rPr lang="en-US" sz="2800" dirty="0" smtClean="0"/>
              <a:t>A </a:t>
            </a:r>
            <a:r>
              <a:rPr lang="en-US" sz="2800" dirty="0" smtClean="0">
                <a:solidFill>
                  <a:srgbClr val="FF0000"/>
                </a:solidFill>
              </a:rPr>
              <a:t>taxis </a:t>
            </a:r>
            <a:r>
              <a:rPr lang="en-US" sz="2800" dirty="0" smtClean="0"/>
              <a:t>from ancient Greek meaning arrangement.</a:t>
            </a:r>
          </a:p>
          <a:p>
            <a:pPr algn="just"/>
            <a:r>
              <a:rPr lang="en-US" sz="2800" dirty="0" smtClean="0"/>
              <a:t>A </a:t>
            </a:r>
            <a:r>
              <a:rPr lang="en-US" sz="2800" dirty="0" smtClean="0">
                <a:solidFill>
                  <a:srgbClr val="FF0000"/>
                </a:solidFill>
              </a:rPr>
              <a:t>taxis</a:t>
            </a:r>
            <a:r>
              <a:rPr lang="en-US" sz="2800" dirty="0" smtClean="0"/>
              <a:t> is an </a:t>
            </a:r>
            <a:r>
              <a:rPr lang="en-US" sz="2800" dirty="0" smtClean="0">
                <a:solidFill>
                  <a:srgbClr val="FF0000"/>
                </a:solidFill>
              </a:rPr>
              <a:t>innate</a:t>
            </a:r>
            <a:r>
              <a:rPr lang="en-US" sz="2800" dirty="0" smtClean="0"/>
              <a:t> </a:t>
            </a:r>
            <a:r>
              <a:rPr lang="en-US" sz="2800" dirty="0" err="1" smtClean="0"/>
              <a:t>behavioural</a:t>
            </a:r>
            <a:r>
              <a:rPr lang="en-US" sz="2800" dirty="0" smtClean="0"/>
              <a:t> response by an organism to a directional stimulus or gradient of stimulus intensity.</a:t>
            </a:r>
          </a:p>
          <a:p>
            <a:pPr algn="just"/>
            <a:r>
              <a:rPr lang="en-US" sz="2800" dirty="0" smtClean="0"/>
              <a:t>Depending upon the orientation of an organism towards or away from the directional stimulus the taxis may be  </a:t>
            </a:r>
            <a:r>
              <a:rPr lang="en-US" sz="2800" dirty="0" smtClean="0">
                <a:solidFill>
                  <a:srgbClr val="FF0000"/>
                </a:solidFill>
              </a:rPr>
              <a:t>positive</a:t>
            </a:r>
            <a:r>
              <a:rPr lang="en-US" sz="2800" dirty="0" smtClean="0"/>
              <a:t> or </a:t>
            </a:r>
            <a:r>
              <a:rPr lang="en-US" sz="2800" dirty="0" smtClean="0">
                <a:solidFill>
                  <a:srgbClr val="FF0000"/>
                </a:solidFill>
              </a:rPr>
              <a:t>negative</a:t>
            </a:r>
            <a:r>
              <a:rPr lang="en-US" dirty="0" smtClean="0"/>
              <a:t>.  </a:t>
            </a:r>
          </a:p>
          <a:p>
            <a:pPr algn="ctr">
              <a:buNone/>
            </a:pPr>
            <a:r>
              <a:rPr lang="en-US" sz="2800" dirty="0" smtClean="0">
                <a:solidFill>
                  <a:srgbClr val="FF0000"/>
                </a:solidFill>
              </a:rPr>
              <a:t>Types of taxes</a:t>
            </a:r>
          </a:p>
          <a:p>
            <a:pPr>
              <a:buNone/>
            </a:pPr>
            <a:r>
              <a:rPr lang="en-US" dirty="0" smtClean="0"/>
              <a:t>	Based upon the stimulus </a:t>
            </a:r>
            <a:r>
              <a:rPr lang="en-US" dirty="0" smtClean="0">
                <a:solidFill>
                  <a:srgbClr val="FF0000"/>
                </a:solidFill>
              </a:rPr>
              <a:t>13  types </a:t>
            </a:r>
            <a:r>
              <a:rPr lang="en-US" dirty="0" smtClean="0"/>
              <a:t>of taxes have been identified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lgn="ct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5410200"/>
          </a:xfrm>
        </p:spPr>
        <p:txBody>
          <a:bodyPr>
            <a:normAutofit/>
          </a:bodyPr>
          <a:lstStyle/>
          <a:p>
            <a:pPr algn="ctr">
              <a:buNone/>
            </a:pPr>
            <a:r>
              <a:rPr lang="en-US" dirty="0" smtClean="0">
                <a:solidFill>
                  <a:srgbClr val="FF0000"/>
                </a:solidFill>
              </a:rPr>
              <a:t>TAXIS</a:t>
            </a:r>
          </a:p>
          <a:p>
            <a:pPr algn="just">
              <a:buNone/>
            </a:pPr>
            <a:r>
              <a:rPr lang="en-US" dirty="0" smtClean="0"/>
              <a:t>   </a:t>
            </a:r>
          </a:p>
          <a:p>
            <a:pPr algn="just">
              <a:buNone/>
            </a:pPr>
            <a:r>
              <a:rPr lang="en-US" sz="2800" dirty="0" smtClean="0">
                <a:solidFill>
                  <a:srgbClr val="FF0000"/>
                </a:solidFill>
              </a:rPr>
              <a:t>	</a:t>
            </a:r>
            <a:r>
              <a:rPr lang="en-US" sz="2800" dirty="0" err="1" smtClean="0">
                <a:solidFill>
                  <a:srgbClr val="FF0000"/>
                </a:solidFill>
              </a:rPr>
              <a:t>Phototaxis</a:t>
            </a:r>
            <a:r>
              <a:rPr lang="en-US" sz="2800" dirty="0" smtClean="0"/>
              <a:t>( stimulation by light), </a:t>
            </a:r>
            <a:r>
              <a:rPr lang="en-US" sz="2800" dirty="0" err="1" smtClean="0">
                <a:solidFill>
                  <a:srgbClr val="FF0000"/>
                </a:solidFill>
              </a:rPr>
              <a:t>aerotaxis</a:t>
            </a:r>
            <a:r>
              <a:rPr lang="en-US" sz="2800" dirty="0" smtClean="0">
                <a:solidFill>
                  <a:srgbClr val="FF0000"/>
                </a:solidFill>
              </a:rPr>
              <a:t> </a:t>
            </a:r>
            <a:r>
              <a:rPr lang="en-US" sz="2800" dirty="0" smtClean="0"/>
              <a:t>(oxygen</a:t>
            </a:r>
            <a:r>
              <a:rPr lang="en-US" sz="2800" dirty="0" smtClean="0">
                <a:solidFill>
                  <a:srgbClr val="FF0000"/>
                </a:solidFill>
              </a:rPr>
              <a:t>), </a:t>
            </a:r>
            <a:r>
              <a:rPr lang="en-US" sz="2800" dirty="0" err="1" smtClean="0">
                <a:solidFill>
                  <a:srgbClr val="FF0000"/>
                </a:solidFill>
              </a:rPr>
              <a:t>anemotaxis</a:t>
            </a:r>
            <a:r>
              <a:rPr lang="en-US" sz="2800" dirty="0" smtClean="0"/>
              <a:t>(wind), </a:t>
            </a:r>
            <a:r>
              <a:rPr lang="en-US" sz="2800" dirty="0" err="1" smtClean="0">
                <a:solidFill>
                  <a:srgbClr val="FF0000"/>
                </a:solidFill>
              </a:rPr>
              <a:t>bartotaxis</a:t>
            </a:r>
            <a:r>
              <a:rPr lang="en-US" sz="2800" dirty="0" smtClean="0"/>
              <a:t>( pressure), </a:t>
            </a:r>
            <a:r>
              <a:rPr lang="en-US" sz="2800" dirty="0" err="1" smtClean="0">
                <a:solidFill>
                  <a:srgbClr val="FF0000"/>
                </a:solidFill>
              </a:rPr>
              <a:t>chemotaxis</a:t>
            </a:r>
            <a:r>
              <a:rPr lang="en-US" sz="2800" dirty="0" smtClean="0"/>
              <a:t>( chemicals), </a:t>
            </a:r>
            <a:r>
              <a:rPr lang="en-US" sz="2800" dirty="0" err="1" smtClean="0">
                <a:solidFill>
                  <a:srgbClr val="FF0000"/>
                </a:solidFill>
              </a:rPr>
              <a:t>gravitaxis</a:t>
            </a:r>
            <a:r>
              <a:rPr lang="en-US" sz="2800" dirty="0" smtClean="0"/>
              <a:t>( gravity), </a:t>
            </a:r>
            <a:r>
              <a:rPr lang="en-US" sz="2800" dirty="0" err="1" smtClean="0">
                <a:solidFill>
                  <a:srgbClr val="FF0000"/>
                </a:solidFill>
              </a:rPr>
              <a:t>galvanotaxis</a:t>
            </a:r>
            <a:r>
              <a:rPr lang="en-US" sz="2800" dirty="0" smtClean="0"/>
              <a:t>( electric current), </a:t>
            </a:r>
            <a:r>
              <a:rPr lang="en-US" sz="2800" dirty="0" err="1" smtClean="0">
                <a:solidFill>
                  <a:srgbClr val="FF0000"/>
                </a:solidFill>
              </a:rPr>
              <a:t>hydrotaxis</a:t>
            </a:r>
            <a:r>
              <a:rPr lang="en-US" sz="2800" dirty="0" smtClean="0"/>
              <a:t>( moisture), </a:t>
            </a:r>
            <a:r>
              <a:rPr lang="en-US" sz="2800" dirty="0" err="1" smtClean="0">
                <a:solidFill>
                  <a:srgbClr val="FF0000"/>
                </a:solidFill>
              </a:rPr>
              <a:t>magnetotaxis</a:t>
            </a:r>
            <a:r>
              <a:rPr lang="en-US" sz="2800" dirty="0" smtClean="0"/>
              <a:t>( magnetic field), </a:t>
            </a:r>
            <a:r>
              <a:rPr lang="en-US" sz="2800" dirty="0" err="1" smtClean="0">
                <a:solidFill>
                  <a:srgbClr val="FF0000"/>
                </a:solidFill>
              </a:rPr>
              <a:t>thermotaxis</a:t>
            </a:r>
            <a:r>
              <a:rPr lang="en-US" sz="2800" dirty="0" smtClean="0"/>
              <a:t> ( temperature change), </a:t>
            </a:r>
            <a:r>
              <a:rPr lang="en-US" sz="2800" dirty="0" err="1" smtClean="0">
                <a:solidFill>
                  <a:srgbClr val="FF0000"/>
                </a:solidFill>
              </a:rPr>
              <a:t>thigmotaxis</a:t>
            </a:r>
            <a:r>
              <a:rPr lang="en-US" sz="2800" dirty="0" smtClean="0"/>
              <a:t>( physical contact) , </a:t>
            </a:r>
            <a:r>
              <a:rPr lang="en-US" sz="2800" dirty="0" err="1" smtClean="0">
                <a:solidFill>
                  <a:srgbClr val="FF0000"/>
                </a:solidFill>
              </a:rPr>
              <a:t>menotaxis</a:t>
            </a:r>
            <a:r>
              <a:rPr lang="en-US" sz="2800" dirty="0" smtClean="0"/>
              <a:t>( light compass response) and </a:t>
            </a:r>
            <a:r>
              <a:rPr lang="en-US" sz="2800" dirty="0" err="1" smtClean="0">
                <a:solidFill>
                  <a:srgbClr val="FF0000"/>
                </a:solidFill>
              </a:rPr>
              <a:t>rheotaxis</a:t>
            </a:r>
            <a:r>
              <a:rPr lang="en-US" sz="2800" dirty="0" smtClean="0"/>
              <a:t> ( response to current of water or air).</a:t>
            </a:r>
          </a:p>
          <a:p>
            <a:pPr>
              <a:buNone/>
            </a:pPr>
            <a:r>
              <a:rPr lang="en-US" sz="2800" dirty="0" smtClean="0"/>
              <a:t>     </a:t>
            </a:r>
          </a:p>
          <a:p>
            <a:pPr algn="just">
              <a:buNone/>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447800"/>
            <a:ext cx="9144000" cy="4572000"/>
          </a:xfrm>
        </p:spPr>
        <p:txBody>
          <a:bodyPr>
            <a:normAutofit lnSpcReduction="10000"/>
          </a:bodyPr>
          <a:lstStyle/>
          <a:p>
            <a:pPr algn="ctr">
              <a:buNone/>
            </a:pPr>
            <a:r>
              <a:rPr lang="en-US" dirty="0" smtClean="0">
                <a:solidFill>
                  <a:srgbClr val="FF0000"/>
                </a:solidFill>
              </a:rPr>
              <a:t>TAXIS</a:t>
            </a:r>
          </a:p>
          <a:p>
            <a:pPr>
              <a:buNone/>
            </a:pPr>
            <a:r>
              <a:rPr lang="en-US" dirty="0" smtClean="0"/>
              <a:t>   </a:t>
            </a:r>
            <a:r>
              <a:rPr lang="en-US" sz="2800" dirty="0" smtClean="0"/>
              <a:t>Depending on the type of sensory organs involved , taxis can be classified as </a:t>
            </a:r>
          </a:p>
          <a:p>
            <a:pPr algn="just"/>
            <a:r>
              <a:rPr lang="en-US" sz="2800" dirty="0" err="1" smtClean="0">
                <a:solidFill>
                  <a:srgbClr val="FF0000"/>
                </a:solidFill>
              </a:rPr>
              <a:t>Klinotaxis</a:t>
            </a:r>
            <a:r>
              <a:rPr lang="en-US" sz="2800" dirty="0" smtClean="0"/>
              <a:t>: where an organisms continuously samples the environment to determine the direction of a stimulus.</a:t>
            </a:r>
          </a:p>
          <a:p>
            <a:pPr algn="just"/>
            <a:r>
              <a:rPr lang="en-US" sz="2800" dirty="0" err="1" smtClean="0">
                <a:solidFill>
                  <a:srgbClr val="FF0000"/>
                </a:solidFill>
              </a:rPr>
              <a:t>Tropotaxis</a:t>
            </a:r>
            <a:r>
              <a:rPr lang="en-US" sz="2800" dirty="0" smtClean="0"/>
              <a:t>: where bilateral sense organs are used to determine the stimulus direction.</a:t>
            </a:r>
          </a:p>
          <a:p>
            <a:pPr algn="just"/>
            <a:r>
              <a:rPr lang="en-US" sz="2800" dirty="0" err="1" smtClean="0">
                <a:solidFill>
                  <a:srgbClr val="FF0000"/>
                </a:solidFill>
              </a:rPr>
              <a:t>Telotaxis</a:t>
            </a:r>
            <a:r>
              <a:rPr lang="en-US" sz="2800" dirty="0" smtClean="0">
                <a:solidFill>
                  <a:srgbClr val="FF0000"/>
                </a:solidFill>
              </a:rPr>
              <a:t>: </a:t>
            </a:r>
            <a:r>
              <a:rPr lang="en-US" sz="2800" dirty="0" smtClean="0"/>
              <a:t>Similar to </a:t>
            </a:r>
            <a:r>
              <a:rPr lang="en-US" sz="2800" dirty="0" err="1" smtClean="0"/>
              <a:t>tropotaxis</a:t>
            </a:r>
            <a:r>
              <a:rPr lang="en-US" sz="2800" dirty="0" smtClean="0"/>
              <a:t> but  here single organ suffices to establish the orientation movement .</a:t>
            </a:r>
          </a:p>
          <a:p>
            <a:pPr algn="just"/>
            <a:endParaRPr lang="en-US" sz="2800"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accent1"/>
          </a:solidFill>
        </p:spPr>
        <p:txBody>
          <a:bodyPr/>
          <a:lstStyle/>
          <a:p>
            <a:pPr algn="ctr"/>
            <a:r>
              <a:rPr lang="en-US" dirty="0" smtClean="0">
                <a:solidFill>
                  <a:srgbClr val="FFFF00"/>
                </a:solidFill>
              </a:rPr>
              <a:t>PATTERNS OF BEHAVIOUR </a:t>
            </a:r>
            <a:endParaRPr lang="en-IN" dirty="0">
              <a:solidFill>
                <a:srgbClr val="FFFF00"/>
              </a:solidFill>
            </a:endParaRPr>
          </a:p>
        </p:txBody>
      </p:sp>
      <p:sp>
        <p:nvSpPr>
          <p:cNvPr id="3" name="Content Placeholder 2"/>
          <p:cNvSpPr>
            <a:spLocks noGrp="1"/>
          </p:cNvSpPr>
          <p:nvPr>
            <p:ph idx="1"/>
          </p:nvPr>
        </p:nvSpPr>
        <p:spPr>
          <a:xfrm>
            <a:off x="0" y="1371600"/>
            <a:ext cx="9144000" cy="4830763"/>
          </a:xfrm>
        </p:spPr>
        <p:txBody>
          <a:bodyPr>
            <a:normAutofit fontScale="25000" lnSpcReduction="20000"/>
          </a:bodyPr>
          <a:lstStyle/>
          <a:p>
            <a:pPr>
              <a:buNone/>
            </a:pPr>
            <a:endParaRPr lang="en-US" dirty="0" smtClean="0"/>
          </a:p>
          <a:p>
            <a:pPr algn="ctr">
              <a:buNone/>
            </a:pPr>
            <a:r>
              <a:rPr lang="en-US" sz="11200" dirty="0" smtClean="0"/>
              <a:t> </a:t>
            </a:r>
            <a:r>
              <a:rPr lang="en-US" sz="11200" dirty="0" smtClean="0">
                <a:solidFill>
                  <a:srgbClr val="FF0000"/>
                </a:solidFill>
              </a:rPr>
              <a:t>REFLEX</a:t>
            </a:r>
            <a:endParaRPr lang="en-US" dirty="0" smtClean="0"/>
          </a:p>
          <a:p>
            <a:r>
              <a:rPr lang="en-US" sz="9600" dirty="0" smtClean="0"/>
              <a:t>The word </a:t>
            </a:r>
            <a:r>
              <a:rPr lang="en-US" sz="9600" dirty="0" smtClean="0">
                <a:solidFill>
                  <a:srgbClr val="FF0000"/>
                </a:solidFill>
              </a:rPr>
              <a:t>reflex</a:t>
            </a:r>
            <a:r>
              <a:rPr lang="en-US" sz="9600" dirty="0" smtClean="0"/>
              <a:t> is derived  from Latin </a:t>
            </a:r>
            <a:r>
              <a:rPr lang="en-US" sz="9600" dirty="0" err="1" smtClean="0">
                <a:solidFill>
                  <a:srgbClr val="FF0000"/>
                </a:solidFill>
              </a:rPr>
              <a:t>reflexus</a:t>
            </a:r>
            <a:r>
              <a:rPr lang="en-US" sz="9600" dirty="0" smtClean="0"/>
              <a:t> meaning  reflection.</a:t>
            </a:r>
          </a:p>
          <a:p>
            <a:r>
              <a:rPr lang="en-US" sz="9600" dirty="0" smtClean="0"/>
              <a:t>Simplest form of </a:t>
            </a:r>
            <a:r>
              <a:rPr lang="en-US" sz="9600" dirty="0" smtClean="0">
                <a:solidFill>
                  <a:srgbClr val="FF0000"/>
                </a:solidFill>
              </a:rPr>
              <a:t>innate</a:t>
            </a:r>
            <a:r>
              <a:rPr lang="en-US" sz="9600" dirty="0" smtClean="0"/>
              <a:t> </a:t>
            </a:r>
            <a:r>
              <a:rPr lang="en-US" sz="9600" dirty="0" err="1" smtClean="0"/>
              <a:t>behaviour</a:t>
            </a:r>
            <a:r>
              <a:rPr lang="en-US" sz="9600" dirty="0" smtClean="0"/>
              <a:t>.</a:t>
            </a:r>
          </a:p>
          <a:p>
            <a:r>
              <a:rPr lang="en-US" sz="9600" dirty="0" smtClean="0"/>
              <a:t>A </a:t>
            </a:r>
            <a:r>
              <a:rPr lang="en-US" sz="9600" dirty="0" smtClean="0">
                <a:solidFill>
                  <a:srgbClr val="FF0000"/>
                </a:solidFill>
              </a:rPr>
              <a:t>reflex</a:t>
            </a:r>
            <a:r>
              <a:rPr lang="en-US" sz="9600" dirty="0" smtClean="0"/>
              <a:t> is an </a:t>
            </a:r>
            <a:r>
              <a:rPr lang="en-US" sz="9600" dirty="0" smtClean="0">
                <a:solidFill>
                  <a:srgbClr val="FF0000"/>
                </a:solidFill>
              </a:rPr>
              <a:t> automatic response </a:t>
            </a:r>
            <a:r>
              <a:rPr lang="en-US" sz="9600" dirty="0" smtClean="0"/>
              <a:t> </a:t>
            </a:r>
            <a:r>
              <a:rPr lang="en-US" sz="9600" dirty="0" smtClean="0">
                <a:solidFill>
                  <a:srgbClr val="FF0000"/>
                </a:solidFill>
              </a:rPr>
              <a:t>no </a:t>
            </a:r>
            <a:r>
              <a:rPr lang="en-US" sz="9600" dirty="0" smtClean="0">
                <a:solidFill>
                  <a:srgbClr val="FF0000"/>
                </a:solidFill>
              </a:rPr>
              <a:t>conscious </a:t>
            </a:r>
            <a:r>
              <a:rPr lang="en-US" sz="9600" dirty="0" smtClean="0">
                <a:solidFill>
                  <a:srgbClr val="FF0000"/>
                </a:solidFill>
              </a:rPr>
              <a:t>control</a:t>
            </a:r>
            <a:r>
              <a:rPr lang="en-US" sz="9600" dirty="0" smtClean="0"/>
              <a:t>.</a:t>
            </a:r>
          </a:p>
          <a:p>
            <a:pPr algn="just"/>
            <a:r>
              <a:rPr lang="en-US" sz="9600" dirty="0" smtClean="0"/>
              <a:t>A </a:t>
            </a:r>
            <a:r>
              <a:rPr lang="en-US" sz="9600" dirty="0" smtClean="0">
                <a:solidFill>
                  <a:srgbClr val="FF0000"/>
                </a:solidFill>
              </a:rPr>
              <a:t>reflex</a:t>
            </a:r>
            <a:r>
              <a:rPr lang="en-US" sz="9600" dirty="0" smtClean="0"/>
              <a:t> is an automatic response to a stimulus .Simple reflexes produce rapid involuntary responses to a stimulus. This ensures that an animal respond in the way most likely to result in its survival. Simple animals use reflex action for the majority of their </a:t>
            </a:r>
            <a:r>
              <a:rPr lang="en-US" sz="9600" dirty="0" err="1" smtClean="0"/>
              <a:t>behaviour</a:t>
            </a:r>
            <a:r>
              <a:rPr lang="en-US" sz="9600" dirty="0" smtClean="0"/>
              <a:t>. The more complex animals such as humans only use reflex action in some of their </a:t>
            </a:r>
            <a:r>
              <a:rPr lang="en-US" sz="9600" dirty="0" err="1" smtClean="0"/>
              <a:t>behaviour</a:t>
            </a:r>
            <a:r>
              <a:rPr lang="en-US" sz="9600" dirty="0" smtClean="0"/>
              <a:t>. </a:t>
            </a:r>
          </a:p>
          <a:p>
            <a:pPr algn="just"/>
            <a:r>
              <a:rPr lang="en-US" sz="9600" dirty="0" smtClean="0"/>
              <a:t>There are two types of reflexes</a:t>
            </a:r>
          </a:p>
          <a:p>
            <a:pPr algn="just"/>
            <a:r>
              <a:rPr lang="en-US" sz="9600" dirty="0" smtClean="0">
                <a:solidFill>
                  <a:srgbClr val="FF0000"/>
                </a:solidFill>
              </a:rPr>
              <a:t>Tonic reflexes</a:t>
            </a:r>
            <a:r>
              <a:rPr lang="en-US" sz="9600" dirty="0" smtClean="0"/>
              <a:t>: They are slow long lasting adjustment that maintain muscle tone, posture and equilibrium.</a:t>
            </a:r>
          </a:p>
          <a:p>
            <a:pPr algn="just"/>
            <a:r>
              <a:rPr lang="en-US" sz="9600" dirty="0" err="1" smtClean="0">
                <a:solidFill>
                  <a:srgbClr val="FF0000"/>
                </a:solidFill>
              </a:rPr>
              <a:t>Phasic</a:t>
            </a:r>
            <a:r>
              <a:rPr lang="en-US" sz="9600" dirty="0" smtClean="0">
                <a:solidFill>
                  <a:srgbClr val="FF0000"/>
                </a:solidFill>
              </a:rPr>
              <a:t> reflexes</a:t>
            </a:r>
            <a:r>
              <a:rPr lang="en-US" sz="9600" dirty="0" smtClean="0"/>
              <a:t>: They are quick short lived </a:t>
            </a:r>
            <a:r>
              <a:rPr lang="en-US" sz="9600" dirty="0" err="1" smtClean="0"/>
              <a:t>adjust,ment</a:t>
            </a:r>
            <a:r>
              <a:rPr lang="en-US" sz="9600" dirty="0" smtClean="0"/>
              <a:t> found in flexure responses.   </a:t>
            </a:r>
            <a:endParaRPr lang="en-IN" sz="9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831</TotalTime>
  <Words>1045</Words>
  <Application>Microsoft Office PowerPoint</Application>
  <PresentationFormat>On-screen Show (4:3)</PresentationFormat>
  <Paragraphs>135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PATTERNS OF BEHAVIOUR </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BEHAVIOUR </dc:title>
  <dc:creator>Acer</dc:creator>
  <cp:lastModifiedBy>Acer</cp:lastModifiedBy>
  <cp:revision>84</cp:revision>
  <dcterms:created xsi:type="dcterms:W3CDTF">2006-08-16T00:00:00Z</dcterms:created>
  <dcterms:modified xsi:type="dcterms:W3CDTF">2020-05-12T09:37:26Z</dcterms:modified>
</cp:coreProperties>
</file>