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683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549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0508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3133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3694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89670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4928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1493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645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25270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26447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51399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2B9CC-F55D-4AA0-8D44-9B9EB11A4DFF}" type="datetimeFigureOut">
              <a:rPr lang="en-IN" smtClean="0"/>
              <a:t>03-08-2021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BEA21-394B-4D09-892F-5CF51AA150F8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7296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237379"/>
          </a:xfrm>
        </p:spPr>
        <p:txBody>
          <a:bodyPr>
            <a:normAutofit/>
          </a:bodyPr>
          <a:lstStyle/>
          <a:p>
            <a:r>
              <a:rPr lang="en-GB" sz="4000" dirty="0" smtClean="0"/>
              <a:t>Matter waves</a:t>
            </a:r>
            <a:br>
              <a:rPr lang="en-GB" sz="4000" dirty="0" smtClean="0"/>
            </a:br>
            <a:r>
              <a:rPr lang="en-GB" sz="4000" dirty="0" smtClean="0"/>
              <a:t>Group velocity and phase velocity</a:t>
            </a:r>
            <a:endParaRPr lang="en-IN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err="1" smtClean="0"/>
              <a:t>Minati</a:t>
            </a:r>
            <a:r>
              <a:rPr lang="en-GB" dirty="0" smtClean="0"/>
              <a:t> Barman</a:t>
            </a:r>
          </a:p>
          <a:p>
            <a:r>
              <a:rPr lang="en-GB" dirty="0" smtClean="0"/>
              <a:t>Associate Professor</a:t>
            </a:r>
          </a:p>
          <a:p>
            <a:r>
              <a:rPr lang="en-IN" dirty="0" smtClean="0"/>
              <a:t>Department of physics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633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71252" y="806245"/>
            <a:ext cx="81804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Contents:</a:t>
            </a:r>
          </a:p>
          <a:p>
            <a:pPr marL="571500" indent="-571500">
              <a:buAutoNum type="romanLcPeriod"/>
            </a:pPr>
            <a:r>
              <a:rPr lang="en-GB" sz="2800" dirty="0" smtClean="0"/>
              <a:t>Two slits experiment of electrons</a:t>
            </a:r>
          </a:p>
          <a:p>
            <a:pPr marL="571500" indent="-571500">
              <a:buAutoNum type="romanLcPeriod"/>
            </a:pPr>
            <a:r>
              <a:rPr lang="en-GB" sz="2800" dirty="0" smtClean="0"/>
              <a:t>Velocity of the de Broglie’s wave</a:t>
            </a:r>
          </a:p>
          <a:p>
            <a:pPr marL="571500" indent="-571500">
              <a:buAutoNum type="romanLcPeriod"/>
            </a:pPr>
            <a:r>
              <a:rPr lang="en-GB" sz="2800" dirty="0" smtClean="0"/>
              <a:t>Wave packet</a:t>
            </a:r>
          </a:p>
          <a:p>
            <a:pPr marL="571500" indent="-571500">
              <a:buAutoNum type="romanLcPeriod"/>
            </a:pPr>
            <a:r>
              <a:rPr lang="en-GB" sz="2800" dirty="0" smtClean="0"/>
              <a:t>Phase velocity</a:t>
            </a:r>
          </a:p>
          <a:p>
            <a:pPr marL="571500" indent="-571500">
              <a:buAutoNum type="romanLcPeriod"/>
            </a:pPr>
            <a:r>
              <a:rPr lang="en-GB" sz="2800" dirty="0" smtClean="0"/>
              <a:t>Group velocity</a:t>
            </a:r>
            <a:endParaRPr lang="en-IN" sz="2800" dirty="0"/>
          </a:p>
        </p:txBody>
      </p:sp>
    </p:spTree>
    <p:extLst>
      <p:ext uri="{BB962C8B-B14F-4D97-AF65-F5344CB8AC3E}">
        <p14:creationId xmlns:p14="http://schemas.microsoft.com/office/powerpoint/2010/main" val="316795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80853" y="1147794"/>
            <a:ext cx="5014450" cy="192712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40458" y="3490452"/>
            <a:ext cx="3908930" cy="273570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20413" y="324465"/>
            <a:ext cx="7325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Electrons two slits experiment:</a:t>
            </a: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8091948" y="1278194"/>
            <a:ext cx="276286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Photons or particles of matter (like an electron) produce a wave pattern when two slits are used</a:t>
            </a:r>
            <a:endParaRPr lang="en-IN" sz="2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52851" y="3844412"/>
            <a:ext cx="3653513" cy="211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8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1150374" y="993057"/>
                <a:ext cx="9134057" cy="57192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Velocity of the de Broglie wave:</a:t>
                </a:r>
              </a:p>
              <a:p>
                <a:r>
                  <a:rPr lang="en-GB" sz="2800" dirty="0" smtClean="0"/>
                  <a:t>Let u be the velocity of the de Broglie wave</a:t>
                </a:r>
              </a:p>
              <a:p>
                <a:r>
                  <a:rPr lang="en-GB" sz="2800" dirty="0" smtClean="0"/>
                  <a:t>                                 -----------------------(1)   </a:t>
                </a:r>
              </a:p>
              <a:p>
                <a:r>
                  <a:rPr lang="en-GB" sz="2800" dirty="0" smtClean="0"/>
                  <a:t>From </a:t>
                </a:r>
                <a:r>
                  <a:rPr lang="en-GB" sz="2800" dirty="0" err="1" smtClean="0"/>
                  <a:t>Plancks</a:t>
                </a:r>
                <a:r>
                  <a:rPr lang="en-GB" sz="2800" dirty="0" smtClean="0"/>
                  <a:t> relation </a:t>
                </a:r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        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den>
                    </m:f>
                  </m:oMath>
                </a14:m>
                <a:r>
                  <a:rPr lang="en-GB" sz="2800" b="0" dirty="0" smtClean="0">
                    <a:ea typeface="Cambria Math" panose="02040503050406030204" pitchFamily="18" charset="0"/>
                  </a:rPr>
                  <a:t>             ---------------------(2)</a:t>
                </a:r>
              </a:p>
              <a:p>
                <a:r>
                  <a:rPr lang="en-GB" sz="2800" dirty="0" smtClean="0"/>
                  <a:t>From de Broglie relation we have</a:t>
                </a:r>
              </a:p>
              <a:p>
                <a:r>
                  <a:rPr lang="en-GB" sz="2800" dirty="0"/>
                  <a:t> </a:t>
                </a:r>
                <a:r>
                  <a:rPr lang="en-GB" sz="2800" dirty="0" smtClean="0"/>
                  <a:t>           </a:t>
                </a:r>
                <a:r>
                  <a:rPr lang="el-GR" sz="2800" dirty="0" smtClean="0"/>
                  <a:t>λ</a:t>
                </a:r>
                <a:r>
                  <a:rPr lang="en-GB" sz="28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r>
                  <a:rPr lang="en-GB" sz="2800" dirty="0" smtClean="0"/>
                  <a:t>                 ---------------------(3)</a:t>
                </a:r>
              </a:p>
              <a:p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          </m:t>
                    </m:r>
                    <m:r>
                      <a:rPr lang="en-GB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GB" sz="2800" dirty="0" smtClean="0"/>
                  <a:t>     u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den>
                    </m:f>
                  </m:oMath>
                </a14:m>
                <a:endParaRPr lang="en-GB" sz="2800" dirty="0" smtClean="0"/>
              </a:p>
              <a:p>
                <a:r>
                  <a:rPr lang="en-GB" sz="2800" dirty="0" smtClean="0"/>
                  <a:t>Since a particle of mass m moving with velocity v possess energy      E= m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 smtClean="0"/>
                  <a:t>   and p=mv. Therefore</a:t>
                </a:r>
              </a:p>
              <a:p>
                <a:r>
                  <a:rPr lang="en-GB" sz="2800" dirty="0" smtClean="0"/>
                  <a:t>                u=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𝑚𝑐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𝑚𝑣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GB" sz="28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en-GB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  <m:r>
                      <a:rPr lang="en-GB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 =c(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num>
                      <m:den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den>
                    </m:f>
                  </m:oMath>
                </a14:m>
                <a:r>
                  <a:rPr lang="en-GB" sz="2800" dirty="0" smtClean="0"/>
                  <a:t>)</a:t>
                </a:r>
                <a:endParaRPr lang="en-IN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0374" y="993057"/>
                <a:ext cx="9134057" cy="5719258"/>
              </a:xfrm>
              <a:prstGeom prst="rect">
                <a:avLst/>
              </a:prstGeom>
              <a:blipFill rotWithShape="0">
                <a:blip r:embed="rId2"/>
                <a:stretch>
                  <a:fillRect l="-1402" t="-1066" b="-53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flipH="1">
                <a:off x="2414426" y="1921269"/>
                <a:ext cx="1520575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IN" sz="2800" dirty="0">
                    <a:ea typeface="Cambria Math" panose="02040503050406030204" pitchFamily="18" charset="0"/>
                  </a:rPr>
                  <a:t>u</a:t>
                </a:r>
                <a:r>
                  <a:rPr lang="en-IN" sz="2800" dirty="0" smtClean="0">
                    <a:ea typeface="Cambria Math" panose="02040503050406030204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l-GR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𝜆</m:t>
                    </m:r>
                    <m:r>
                      <a:rPr lang="en-IN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𝛾</m:t>
                    </m:r>
                  </m:oMath>
                </a14:m>
                <a:endParaRPr lang="en-IN" sz="28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2414426" y="1921269"/>
                <a:ext cx="1520575" cy="430887"/>
              </a:xfrm>
              <a:prstGeom prst="rect">
                <a:avLst/>
              </a:prstGeom>
              <a:blipFill rotWithShape="0">
                <a:blip r:embed="rId3"/>
                <a:stretch>
                  <a:fillRect l="-14000" t="-23944" b="-507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1816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924674" y="534256"/>
                <a:ext cx="10561834" cy="22817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 smtClean="0"/>
                  <a:t>This shows that u&gt;&gt;c which  is impossible according to </a:t>
                </a:r>
                <a:r>
                  <a:rPr lang="en-GB" sz="2800" dirty="0" err="1" smtClean="0"/>
                  <a:t>Einsteins</a:t>
                </a:r>
                <a:r>
                  <a:rPr lang="en-GB" sz="2800" dirty="0" smtClean="0"/>
                  <a:t> theory.</a:t>
                </a:r>
              </a:p>
              <a:p>
                <a:pPr algn="just"/>
                <a:r>
                  <a:rPr lang="en-GB" sz="2800" dirty="0" smtClean="0"/>
                  <a:t>This problem was resolved by Schrodinger. He postulated that a moving particle is associated with a group of waves which travel together in the form of a wave packet. The velocity of the wave packet is called as group velocity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GB" sz="2800" b="0" i="1" smtClean="0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which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is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equal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to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particle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GB" sz="2800" b="0" i="0" smtClean="0">
                        <a:latin typeface="Cambria Math" panose="02040503050406030204" pitchFamily="18" charset="0"/>
                      </a:rPr>
                      <m:t>velocity</m:t>
                    </m:r>
                    <m:r>
                      <a:rPr lang="en-GB" sz="28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(v)</a:t>
                </a:r>
                <a:endParaRPr lang="en-GB" sz="2800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4674" y="534256"/>
                <a:ext cx="10561834" cy="2281778"/>
              </a:xfrm>
              <a:prstGeom prst="rect">
                <a:avLst/>
              </a:prstGeom>
              <a:blipFill rotWithShape="0">
                <a:blip r:embed="rId2"/>
                <a:stretch>
                  <a:fillRect l="-1212" t="-2674" r="-1155" b="-53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0517" y="2939324"/>
            <a:ext cx="6888822" cy="314297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3616503" y="6143946"/>
            <a:ext cx="64932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Wave description of particle by wave packet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196030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812" y="914400"/>
            <a:ext cx="847540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2800" dirty="0">
                <a:solidFill>
                  <a:srgbClr val="7030A0"/>
                </a:solidFill>
              </a:rPr>
              <a:t>P</a:t>
            </a:r>
            <a:r>
              <a:rPr lang="en-GB" sz="2800" dirty="0" smtClean="0">
                <a:solidFill>
                  <a:srgbClr val="7030A0"/>
                </a:solidFill>
              </a:rPr>
              <a:t>hase velocity: </a:t>
            </a:r>
          </a:p>
          <a:p>
            <a:pPr algn="just"/>
            <a:r>
              <a:rPr lang="en-GB" sz="2800" dirty="0" smtClean="0">
                <a:solidFill>
                  <a:srgbClr val="002060"/>
                </a:solidFill>
              </a:rPr>
              <a:t>The phase velocity of wave is the velocity with which a definite phase of the wave, such as its crest and trough  propagates through a medium.</a:t>
            </a:r>
          </a:p>
          <a:p>
            <a:pPr algn="just"/>
            <a:r>
              <a:rPr lang="en-GB" sz="2800" dirty="0" smtClean="0">
                <a:solidFill>
                  <a:srgbClr val="7030A0"/>
                </a:solidFill>
              </a:rPr>
              <a:t>Group velocity:</a:t>
            </a:r>
          </a:p>
          <a:p>
            <a:pPr algn="just"/>
            <a:r>
              <a:rPr lang="en-GB" sz="2800" dirty="0" smtClean="0">
                <a:solidFill>
                  <a:srgbClr val="002060"/>
                </a:solidFill>
              </a:rPr>
              <a:t>When two or more waves </a:t>
            </a:r>
            <a:r>
              <a:rPr lang="en-GB" sz="2800" dirty="0">
                <a:solidFill>
                  <a:srgbClr val="002060"/>
                </a:solidFill>
              </a:rPr>
              <a:t>with </a:t>
            </a:r>
            <a:r>
              <a:rPr lang="en-GB" sz="2800" dirty="0" smtClean="0">
                <a:solidFill>
                  <a:srgbClr val="002060"/>
                </a:solidFill>
              </a:rPr>
              <a:t>slightly different frequency and velocity propagate through a medium and superimpose on each other then a wave packet is formed. Velocity with which the entire group of waves </a:t>
            </a:r>
            <a:r>
              <a:rPr lang="en-GB" sz="2800" dirty="0" err="1" smtClean="0">
                <a:solidFill>
                  <a:srgbClr val="002060"/>
                </a:solidFill>
              </a:rPr>
              <a:t>i.e</a:t>
            </a:r>
            <a:r>
              <a:rPr lang="en-GB" sz="2800" dirty="0" smtClean="0">
                <a:solidFill>
                  <a:srgbClr val="002060"/>
                </a:solidFill>
              </a:rPr>
              <a:t> the wave packet travels is called as group velocity.</a:t>
            </a:r>
          </a:p>
          <a:p>
            <a:pPr algn="just"/>
            <a:endParaRPr lang="en-IN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1817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228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Matter waves Group velocity and phase velocity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Matter waves</dc:title>
  <dc:creator>DELL</dc:creator>
  <cp:lastModifiedBy>DELL</cp:lastModifiedBy>
  <cp:revision>25</cp:revision>
  <dcterms:created xsi:type="dcterms:W3CDTF">2021-07-28T06:15:40Z</dcterms:created>
  <dcterms:modified xsi:type="dcterms:W3CDTF">2021-08-03T01:54:20Z</dcterms:modified>
</cp:coreProperties>
</file>