
<file path=[Content_Types].xml><?xml version="1.0" encoding="utf-8"?>
<Types xmlns="http://schemas.openxmlformats.org/package/2006/content-types">
  <Default Extension="gif" ContentType="image/gif"/>
  <Default Extension="jfif" ContentType="image/jpeg"/>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77" r:id="rId12"/>
    <p:sldId id="278" r:id="rId13"/>
    <p:sldId id="279" r:id="rId14"/>
    <p:sldId id="268" r:id="rId15"/>
    <p:sldId id="269" r:id="rId16"/>
    <p:sldId id="280" r:id="rId17"/>
    <p:sldId id="270" r:id="rId18"/>
    <p:sldId id="271" r:id="rId19"/>
    <p:sldId id="272" r:id="rId20"/>
    <p:sldId id="281" r:id="rId21"/>
    <p:sldId id="282" r:id="rId22"/>
    <p:sldId id="283" r:id="rId23"/>
    <p:sldId id="273" r:id="rId24"/>
    <p:sldId id="276" r:id="rId25"/>
    <p:sldId id="274" r:id="rId26"/>
    <p:sldId id="27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4632" autoAdjust="0"/>
  </p:normalViewPr>
  <p:slideViewPr>
    <p:cSldViewPr snapToGrid="0">
      <p:cViewPr varScale="1">
        <p:scale>
          <a:sx n="86" d="100"/>
          <a:sy n="86" d="100"/>
        </p:scale>
        <p:origin x="557" y="6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DBFB9B-42C4-400E-9A2E-889610C186D2}"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27942FC-B786-46CB-BDA7-C82AAA743EE3}">
      <dgm:prSet/>
      <dgm:spPr/>
      <dgm:t>
        <a:bodyPr/>
        <a:lstStyle/>
        <a:p>
          <a:r>
            <a:rPr lang="en-US"/>
            <a:t>Microbes in industry </a:t>
          </a:r>
        </a:p>
      </dgm:t>
    </dgm:pt>
    <dgm:pt modelId="{258BA66E-1A56-43A2-A2E0-AE7FD1C089B0}" type="parTrans" cxnId="{15E0DEF0-C2DF-48ED-9F46-797FE137943C}">
      <dgm:prSet/>
      <dgm:spPr/>
      <dgm:t>
        <a:bodyPr/>
        <a:lstStyle/>
        <a:p>
          <a:endParaRPr lang="en-US"/>
        </a:p>
      </dgm:t>
    </dgm:pt>
    <dgm:pt modelId="{0229B332-9A44-4FE5-8A86-F12E051A65AE}" type="sibTrans" cxnId="{15E0DEF0-C2DF-48ED-9F46-797FE137943C}">
      <dgm:prSet/>
      <dgm:spPr/>
      <dgm:t>
        <a:bodyPr/>
        <a:lstStyle/>
        <a:p>
          <a:endParaRPr lang="en-US"/>
        </a:p>
      </dgm:t>
    </dgm:pt>
    <dgm:pt modelId="{141F9835-AEF5-424D-AC4B-11E6E3340309}">
      <dgm:prSet/>
      <dgm:spPr/>
      <dgm:t>
        <a:bodyPr/>
        <a:lstStyle/>
        <a:p>
          <a:r>
            <a:rPr lang="en-US"/>
            <a:t>Fermented beverages</a:t>
          </a:r>
        </a:p>
      </dgm:t>
    </dgm:pt>
    <dgm:pt modelId="{9A4615C5-298A-4847-9F12-54A80321D967}" type="parTrans" cxnId="{C872E37B-138D-45EE-81F1-96BCBA32AC79}">
      <dgm:prSet/>
      <dgm:spPr/>
      <dgm:t>
        <a:bodyPr/>
        <a:lstStyle/>
        <a:p>
          <a:endParaRPr lang="en-US"/>
        </a:p>
      </dgm:t>
    </dgm:pt>
    <dgm:pt modelId="{2BD2A1E5-9A66-427F-94B5-0D816028F3C3}" type="sibTrans" cxnId="{C872E37B-138D-45EE-81F1-96BCBA32AC79}">
      <dgm:prSet/>
      <dgm:spPr/>
      <dgm:t>
        <a:bodyPr/>
        <a:lstStyle/>
        <a:p>
          <a:endParaRPr lang="en-US"/>
        </a:p>
      </dgm:t>
    </dgm:pt>
    <dgm:pt modelId="{774B5E2F-75A9-4FF8-A52E-786FAD831DC3}">
      <dgm:prSet/>
      <dgm:spPr/>
      <dgm:t>
        <a:bodyPr/>
        <a:lstStyle/>
        <a:p>
          <a:r>
            <a:rPr lang="en-US"/>
            <a:t>Antibiotics</a:t>
          </a:r>
        </a:p>
      </dgm:t>
    </dgm:pt>
    <dgm:pt modelId="{40631414-DAD7-4C74-9767-9E086DCBF3EB}" type="parTrans" cxnId="{FF0B6245-C6DE-41E7-B3D1-0C6442BD3FE9}">
      <dgm:prSet/>
      <dgm:spPr/>
      <dgm:t>
        <a:bodyPr/>
        <a:lstStyle/>
        <a:p>
          <a:endParaRPr lang="en-US"/>
        </a:p>
      </dgm:t>
    </dgm:pt>
    <dgm:pt modelId="{967B54D2-C467-4602-9509-7FB26513745F}" type="sibTrans" cxnId="{FF0B6245-C6DE-41E7-B3D1-0C6442BD3FE9}">
      <dgm:prSet/>
      <dgm:spPr/>
      <dgm:t>
        <a:bodyPr/>
        <a:lstStyle/>
        <a:p>
          <a:endParaRPr lang="en-US"/>
        </a:p>
      </dgm:t>
    </dgm:pt>
    <dgm:pt modelId="{C0BC2E35-5E18-4820-BA0A-1A905C71B8B4}">
      <dgm:prSet/>
      <dgm:spPr/>
      <dgm:t>
        <a:bodyPr/>
        <a:lstStyle/>
        <a:p>
          <a:r>
            <a:rPr lang="en-US"/>
            <a:t>Enzymes</a:t>
          </a:r>
        </a:p>
      </dgm:t>
    </dgm:pt>
    <dgm:pt modelId="{21C41321-7786-4183-A471-3829602D1D72}" type="parTrans" cxnId="{7CEBC827-2727-47FF-894D-CF38F661D8F0}">
      <dgm:prSet/>
      <dgm:spPr/>
      <dgm:t>
        <a:bodyPr/>
        <a:lstStyle/>
        <a:p>
          <a:endParaRPr lang="en-US"/>
        </a:p>
      </dgm:t>
    </dgm:pt>
    <dgm:pt modelId="{52A765F5-FCA7-4737-93F6-EE537CCA56FD}" type="sibTrans" cxnId="{7CEBC827-2727-47FF-894D-CF38F661D8F0}">
      <dgm:prSet/>
      <dgm:spPr/>
      <dgm:t>
        <a:bodyPr/>
        <a:lstStyle/>
        <a:p>
          <a:endParaRPr lang="en-US"/>
        </a:p>
      </dgm:t>
    </dgm:pt>
    <dgm:pt modelId="{C9B4B76F-BEB1-4ED5-A9D4-E31BC3B1B03F}">
      <dgm:prSet/>
      <dgm:spPr/>
      <dgm:t>
        <a:bodyPr/>
        <a:lstStyle/>
        <a:p>
          <a:r>
            <a:rPr lang="en-US"/>
            <a:t>Vitamins</a:t>
          </a:r>
        </a:p>
      </dgm:t>
    </dgm:pt>
    <dgm:pt modelId="{3D8E318C-C4BD-447E-8226-DDA960EB4C30}" type="parTrans" cxnId="{0283EAB1-8EF1-44FE-978B-932594201882}">
      <dgm:prSet/>
      <dgm:spPr/>
      <dgm:t>
        <a:bodyPr/>
        <a:lstStyle/>
        <a:p>
          <a:endParaRPr lang="en-US"/>
        </a:p>
      </dgm:t>
    </dgm:pt>
    <dgm:pt modelId="{05700DFE-8CFA-4D7A-AE92-F39331B47D97}" type="sibTrans" cxnId="{0283EAB1-8EF1-44FE-978B-932594201882}">
      <dgm:prSet/>
      <dgm:spPr/>
      <dgm:t>
        <a:bodyPr/>
        <a:lstStyle/>
        <a:p>
          <a:endParaRPr lang="en-US"/>
        </a:p>
      </dgm:t>
    </dgm:pt>
    <dgm:pt modelId="{2EB8A353-F335-47CE-9DF5-C1500DF9AE6E}">
      <dgm:prSet/>
      <dgm:spPr/>
      <dgm:t>
        <a:bodyPr/>
        <a:lstStyle/>
        <a:p>
          <a:r>
            <a:rPr lang="en-US"/>
            <a:t>Organic acids</a:t>
          </a:r>
        </a:p>
      </dgm:t>
    </dgm:pt>
    <dgm:pt modelId="{40F5694B-506B-4285-A01C-F3593DF99D9E}" type="parTrans" cxnId="{67831119-4620-4F71-A54F-9036B76D69C5}">
      <dgm:prSet/>
      <dgm:spPr/>
      <dgm:t>
        <a:bodyPr/>
        <a:lstStyle/>
        <a:p>
          <a:endParaRPr lang="en-US"/>
        </a:p>
      </dgm:t>
    </dgm:pt>
    <dgm:pt modelId="{91FCA021-4B22-4D48-930D-E0A2BE235EA1}" type="sibTrans" cxnId="{67831119-4620-4F71-A54F-9036B76D69C5}">
      <dgm:prSet/>
      <dgm:spPr/>
      <dgm:t>
        <a:bodyPr/>
        <a:lstStyle/>
        <a:p>
          <a:endParaRPr lang="en-US"/>
        </a:p>
      </dgm:t>
    </dgm:pt>
    <dgm:pt modelId="{3EA65FA4-967D-4F5D-89BB-6B1EB8605262}">
      <dgm:prSet/>
      <dgm:spPr/>
      <dgm:t>
        <a:bodyPr/>
        <a:lstStyle/>
        <a:p>
          <a:r>
            <a:rPr lang="en-US"/>
            <a:t>Cyclosporin-A-from Trichoderma polysporum, used as immunosuppressive agent.</a:t>
          </a:r>
        </a:p>
      </dgm:t>
    </dgm:pt>
    <dgm:pt modelId="{8C685B68-3C9D-4DA9-98B6-F63657BBBC41}" type="parTrans" cxnId="{86542B78-C788-4118-BA39-598586F82D45}">
      <dgm:prSet/>
      <dgm:spPr/>
      <dgm:t>
        <a:bodyPr/>
        <a:lstStyle/>
        <a:p>
          <a:endParaRPr lang="en-US"/>
        </a:p>
      </dgm:t>
    </dgm:pt>
    <dgm:pt modelId="{F4080561-1817-41DD-90A6-2B1010627C4C}" type="sibTrans" cxnId="{86542B78-C788-4118-BA39-598586F82D45}">
      <dgm:prSet/>
      <dgm:spPr/>
      <dgm:t>
        <a:bodyPr/>
        <a:lstStyle/>
        <a:p>
          <a:endParaRPr lang="en-US"/>
        </a:p>
      </dgm:t>
    </dgm:pt>
    <dgm:pt modelId="{9FF54EFB-D94F-4312-A66E-7364605E5066}">
      <dgm:prSet/>
      <dgm:spPr/>
      <dgm:t>
        <a:bodyPr/>
        <a:lstStyle/>
        <a:p>
          <a:r>
            <a:rPr lang="en-US"/>
            <a:t>Stanins-from Monascus purpureus, lower down blood cholesterol.</a:t>
          </a:r>
        </a:p>
      </dgm:t>
    </dgm:pt>
    <dgm:pt modelId="{8604BDE8-8CC2-47C3-A1C9-F4ADA82886CC}" type="parTrans" cxnId="{5A047889-18DB-4AC2-B160-79209AE2E766}">
      <dgm:prSet/>
      <dgm:spPr/>
      <dgm:t>
        <a:bodyPr/>
        <a:lstStyle/>
        <a:p>
          <a:endParaRPr lang="en-US"/>
        </a:p>
      </dgm:t>
    </dgm:pt>
    <dgm:pt modelId="{A397A661-CEFE-4911-901D-595BDB75AC03}" type="sibTrans" cxnId="{5A047889-18DB-4AC2-B160-79209AE2E766}">
      <dgm:prSet/>
      <dgm:spPr/>
      <dgm:t>
        <a:bodyPr/>
        <a:lstStyle/>
        <a:p>
          <a:endParaRPr lang="en-US"/>
        </a:p>
      </dgm:t>
    </dgm:pt>
    <dgm:pt modelId="{6337D959-14C8-4B83-94EA-44349F44EC2C}" type="pres">
      <dgm:prSet presAssocID="{95DBFB9B-42C4-400E-9A2E-889610C186D2}" presName="linear" presStyleCnt="0">
        <dgm:presLayoutVars>
          <dgm:animLvl val="lvl"/>
          <dgm:resizeHandles val="exact"/>
        </dgm:presLayoutVars>
      </dgm:prSet>
      <dgm:spPr/>
    </dgm:pt>
    <dgm:pt modelId="{ADF32EB8-EE3B-4A00-AC16-48CD07E420E3}" type="pres">
      <dgm:prSet presAssocID="{627942FC-B786-46CB-BDA7-C82AAA743EE3}" presName="parentText" presStyleLbl="node1" presStyleIdx="0" presStyleCnt="1">
        <dgm:presLayoutVars>
          <dgm:chMax val="0"/>
          <dgm:bulletEnabled val="1"/>
        </dgm:presLayoutVars>
      </dgm:prSet>
      <dgm:spPr/>
    </dgm:pt>
    <dgm:pt modelId="{E9349576-3125-4259-8176-ADFCF88070DF}" type="pres">
      <dgm:prSet presAssocID="{627942FC-B786-46CB-BDA7-C82AAA743EE3}" presName="childText" presStyleLbl="revTx" presStyleIdx="0" presStyleCnt="1">
        <dgm:presLayoutVars>
          <dgm:bulletEnabled val="1"/>
        </dgm:presLayoutVars>
      </dgm:prSet>
      <dgm:spPr/>
    </dgm:pt>
  </dgm:ptLst>
  <dgm:cxnLst>
    <dgm:cxn modelId="{D05E6D02-B55B-4570-B0C2-037D093388C2}" type="presOf" srcId="{C9B4B76F-BEB1-4ED5-A9D4-E31BC3B1B03F}" destId="{E9349576-3125-4259-8176-ADFCF88070DF}" srcOrd="0" destOrd="3" presId="urn:microsoft.com/office/officeart/2005/8/layout/vList2"/>
    <dgm:cxn modelId="{67831119-4620-4F71-A54F-9036B76D69C5}" srcId="{627942FC-B786-46CB-BDA7-C82AAA743EE3}" destId="{2EB8A353-F335-47CE-9DF5-C1500DF9AE6E}" srcOrd="4" destOrd="0" parTransId="{40F5694B-506B-4285-A01C-F3593DF99D9E}" sibTransId="{91FCA021-4B22-4D48-930D-E0A2BE235EA1}"/>
    <dgm:cxn modelId="{7CEBC827-2727-47FF-894D-CF38F661D8F0}" srcId="{627942FC-B786-46CB-BDA7-C82AAA743EE3}" destId="{C0BC2E35-5E18-4820-BA0A-1A905C71B8B4}" srcOrd="2" destOrd="0" parTransId="{21C41321-7786-4183-A471-3829602D1D72}" sibTransId="{52A765F5-FCA7-4737-93F6-EE537CCA56FD}"/>
    <dgm:cxn modelId="{FF0B6245-C6DE-41E7-B3D1-0C6442BD3FE9}" srcId="{627942FC-B786-46CB-BDA7-C82AAA743EE3}" destId="{774B5E2F-75A9-4FF8-A52E-786FAD831DC3}" srcOrd="1" destOrd="0" parTransId="{40631414-DAD7-4C74-9767-9E086DCBF3EB}" sibTransId="{967B54D2-C467-4602-9509-7FB26513745F}"/>
    <dgm:cxn modelId="{9961EA4C-53E7-4DA4-9133-A21DE45614E5}" type="presOf" srcId="{774B5E2F-75A9-4FF8-A52E-786FAD831DC3}" destId="{E9349576-3125-4259-8176-ADFCF88070DF}" srcOrd="0" destOrd="1" presId="urn:microsoft.com/office/officeart/2005/8/layout/vList2"/>
    <dgm:cxn modelId="{9AB1F351-EF0A-4AAC-B6C1-CBC5DD53936A}" type="presOf" srcId="{95DBFB9B-42C4-400E-9A2E-889610C186D2}" destId="{6337D959-14C8-4B83-94EA-44349F44EC2C}" srcOrd="0" destOrd="0" presId="urn:microsoft.com/office/officeart/2005/8/layout/vList2"/>
    <dgm:cxn modelId="{86542B78-C788-4118-BA39-598586F82D45}" srcId="{627942FC-B786-46CB-BDA7-C82AAA743EE3}" destId="{3EA65FA4-967D-4F5D-89BB-6B1EB8605262}" srcOrd="5" destOrd="0" parTransId="{8C685B68-3C9D-4DA9-98B6-F63657BBBC41}" sibTransId="{F4080561-1817-41DD-90A6-2B1010627C4C}"/>
    <dgm:cxn modelId="{C872E37B-138D-45EE-81F1-96BCBA32AC79}" srcId="{627942FC-B786-46CB-BDA7-C82AAA743EE3}" destId="{141F9835-AEF5-424D-AC4B-11E6E3340309}" srcOrd="0" destOrd="0" parTransId="{9A4615C5-298A-4847-9F12-54A80321D967}" sibTransId="{2BD2A1E5-9A66-427F-94B5-0D816028F3C3}"/>
    <dgm:cxn modelId="{1A56F87E-BA6C-4F69-BBF3-3C9B679837B2}" type="presOf" srcId="{627942FC-B786-46CB-BDA7-C82AAA743EE3}" destId="{ADF32EB8-EE3B-4A00-AC16-48CD07E420E3}" srcOrd="0" destOrd="0" presId="urn:microsoft.com/office/officeart/2005/8/layout/vList2"/>
    <dgm:cxn modelId="{111D6B80-B146-4DB1-91F6-F26A3DDED47D}" type="presOf" srcId="{9FF54EFB-D94F-4312-A66E-7364605E5066}" destId="{E9349576-3125-4259-8176-ADFCF88070DF}" srcOrd="0" destOrd="6" presId="urn:microsoft.com/office/officeart/2005/8/layout/vList2"/>
    <dgm:cxn modelId="{5A047889-18DB-4AC2-B160-79209AE2E766}" srcId="{627942FC-B786-46CB-BDA7-C82AAA743EE3}" destId="{9FF54EFB-D94F-4312-A66E-7364605E5066}" srcOrd="6" destOrd="0" parTransId="{8604BDE8-8CC2-47C3-A1C9-F4ADA82886CC}" sibTransId="{A397A661-CEFE-4911-901D-595BDB75AC03}"/>
    <dgm:cxn modelId="{1325D693-1B82-4025-9F28-86AC0C2120C5}" type="presOf" srcId="{3EA65FA4-967D-4F5D-89BB-6B1EB8605262}" destId="{E9349576-3125-4259-8176-ADFCF88070DF}" srcOrd="0" destOrd="5" presId="urn:microsoft.com/office/officeart/2005/8/layout/vList2"/>
    <dgm:cxn modelId="{0283EAB1-8EF1-44FE-978B-932594201882}" srcId="{627942FC-B786-46CB-BDA7-C82AAA743EE3}" destId="{C9B4B76F-BEB1-4ED5-A9D4-E31BC3B1B03F}" srcOrd="3" destOrd="0" parTransId="{3D8E318C-C4BD-447E-8226-DDA960EB4C30}" sibTransId="{05700DFE-8CFA-4D7A-AE92-F39331B47D97}"/>
    <dgm:cxn modelId="{96D3ADC0-368D-4139-AA69-0BC7CFC2057C}" type="presOf" srcId="{C0BC2E35-5E18-4820-BA0A-1A905C71B8B4}" destId="{E9349576-3125-4259-8176-ADFCF88070DF}" srcOrd="0" destOrd="2" presId="urn:microsoft.com/office/officeart/2005/8/layout/vList2"/>
    <dgm:cxn modelId="{4ABAE8D0-D35F-4F91-A6E9-F3DC10C69DFE}" type="presOf" srcId="{141F9835-AEF5-424D-AC4B-11E6E3340309}" destId="{E9349576-3125-4259-8176-ADFCF88070DF}" srcOrd="0" destOrd="0" presId="urn:microsoft.com/office/officeart/2005/8/layout/vList2"/>
    <dgm:cxn modelId="{66925BD3-3C9F-4898-B202-E001F77DA5DC}" type="presOf" srcId="{2EB8A353-F335-47CE-9DF5-C1500DF9AE6E}" destId="{E9349576-3125-4259-8176-ADFCF88070DF}" srcOrd="0" destOrd="4" presId="urn:microsoft.com/office/officeart/2005/8/layout/vList2"/>
    <dgm:cxn modelId="{15E0DEF0-C2DF-48ED-9F46-797FE137943C}" srcId="{95DBFB9B-42C4-400E-9A2E-889610C186D2}" destId="{627942FC-B786-46CB-BDA7-C82AAA743EE3}" srcOrd="0" destOrd="0" parTransId="{258BA66E-1A56-43A2-A2E0-AE7FD1C089B0}" sibTransId="{0229B332-9A44-4FE5-8A86-F12E051A65AE}"/>
    <dgm:cxn modelId="{B4009DE8-D520-407F-9DBB-399053A6B786}" type="presParOf" srcId="{6337D959-14C8-4B83-94EA-44349F44EC2C}" destId="{ADF32EB8-EE3B-4A00-AC16-48CD07E420E3}" srcOrd="0" destOrd="0" presId="urn:microsoft.com/office/officeart/2005/8/layout/vList2"/>
    <dgm:cxn modelId="{D46D6B7C-3D80-4E73-9551-CCFDF0E81666}" type="presParOf" srcId="{6337D959-14C8-4B83-94EA-44349F44EC2C}" destId="{E9349576-3125-4259-8176-ADFCF88070D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455F9B-8815-444D-A8A2-E2661E061215}"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6D190BFD-3566-4EFE-9EBB-3871492E2F29}">
      <dgm:prSet/>
      <dgm:spPr/>
      <dgm:t>
        <a:bodyPr/>
        <a:lstStyle/>
        <a:p>
          <a:r>
            <a:rPr lang="en-US"/>
            <a:t>Vitamins: </a:t>
          </a:r>
        </a:p>
      </dgm:t>
    </dgm:pt>
    <dgm:pt modelId="{C430EA1A-C0B6-41ED-B046-89617964D142}" type="parTrans" cxnId="{DA970781-2B00-401A-85C3-BE743444365B}">
      <dgm:prSet/>
      <dgm:spPr/>
      <dgm:t>
        <a:bodyPr/>
        <a:lstStyle/>
        <a:p>
          <a:endParaRPr lang="en-US"/>
        </a:p>
      </dgm:t>
    </dgm:pt>
    <dgm:pt modelId="{56CB15E6-A8C8-4CCB-8997-C38BD8092620}" type="sibTrans" cxnId="{DA970781-2B00-401A-85C3-BE743444365B}">
      <dgm:prSet/>
      <dgm:spPr/>
      <dgm:t>
        <a:bodyPr/>
        <a:lstStyle/>
        <a:p>
          <a:endParaRPr lang="en-US"/>
        </a:p>
      </dgm:t>
    </dgm:pt>
    <dgm:pt modelId="{995CC7CA-C68D-43C4-A204-79D2921BF10F}">
      <dgm:prSet/>
      <dgm:spPr/>
      <dgm:t>
        <a:bodyPr/>
        <a:lstStyle/>
        <a:p>
          <a:r>
            <a:rPr lang="en-US"/>
            <a:t>Vitamin B12 (Cabalamine) &amp; Vitamin B2 ( Riboflavin).</a:t>
          </a:r>
        </a:p>
      </dgm:t>
    </dgm:pt>
    <dgm:pt modelId="{1A7AFE9A-FE39-46D7-820E-FC78D344DCA4}" type="parTrans" cxnId="{80656A01-05D6-407B-9D58-55F76D18CC9A}">
      <dgm:prSet/>
      <dgm:spPr/>
      <dgm:t>
        <a:bodyPr/>
        <a:lstStyle/>
        <a:p>
          <a:endParaRPr lang="en-US"/>
        </a:p>
      </dgm:t>
    </dgm:pt>
    <dgm:pt modelId="{FE41D62F-0701-49A0-B7BB-94044C2AC490}" type="sibTrans" cxnId="{80656A01-05D6-407B-9D58-55F76D18CC9A}">
      <dgm:prSet/>
      <dgm:spPr/>
      <dgm:t>
        <a:bodyPr/>
        <a:lstStyle/>
        <a:p>
          <a:endParaRPr lang="en-US"/>
        </a:p>
      </dgm:t>
    </dgm:pt>
    <dgm:pt modelId="{B5F01214-85F8-4F5A-A3BA-6866F7821518}">
      <dgm:prSet/>
      <dgm:spPr/>
      <dgm:t>
        <a:bodyPr/>
        <a:lstStyle/>
        <a:p>
          <a:r>
            <a:rPr lang="en-US"/>
            <a:t>Organic acids:</a:t>
          </a:r>
        </a:p>
      </dgm:t>
    </dgm:pt>
    <dgm:pt modelId="{D65A76A8-ED22-489E-8034-E0D522C3C90C}" type="parTrans" cxnId="{7580A3DB-F84B-410F-9789-A4F7424A2981}">
      <dgm:prSet/>
      <dgm:spPr/>
      <dgm:t>
        <a:bodyPr/>
        <a:lstStyle/>
        <a:p>
          <a:endParaRPr lang="en-US"/>
        </a:p>
      </dgm:t>
    </dgm:pt>
    <dgm:pt modelId="{BB6E07EA-D217-4EEC-81C5-1FEB21D6CA62}" type="sibTrans" cxnId="{7580A3DB-F84B-410F-9789-A4F7424A2981}">
      <dgm:prSet/>
      <dgm:spPr/>
      <dgm:t>
        <a:bodyPr/>
        <a:lstStyle/>
        <a:p>
          <a:endParaRPr lang="en-US"/>
        </a:p>
      </dgm:t>
    </dgm:pt>
    <dgm:pt modelId="{82AFC499-5E83-4046-994B-2E18B4AF82A7}">
      <dgm:prSet/>
      <dgm:spPr/>
      <dgm:t>
        <a:bodyPr/>
        <a:lstStyle/>
        <a:p>
          <a:r>
            <a:rPr lang="en-US"/>
            <a:t>Citric acid: Aspergillus niger</a:t>
          </a:r>
        </a:p>
      </dgm:t>
    </dgm:pt>
    <dgm:pt modelId="{5B008EC5-FAE7-43A2-BDD2-92D81B1C73AC}" type="parTrans" cxnId="{59B62B58-AEC3-4C90-A8A2-29CAF630CB4E}">
      <dgm:prSet/>
      <dgm:spPr/>
      <dgm:t>
        <a:bodyPr/>
        <a:lstStyle/>
        <a:p>
          <a:endParaRPr lang="en-US"/>
        </a:p>
      </dgm:t>
    </dgm:pt>
    <dgm:pt modelId="{9B718288-DD9A-4330-8384-4F36FCBECE07}" type="sibTrans" cxnId="{59B62B58-AEC3-4C90-A8A2-29CAF630CB4E}">
      <dgm:prSet/>
      <dgm:spPr/>
      <dgm:t>
        <a:bodyPr/>
        <a:lstStyle/>
        <a:p>
          <a:endParaRPr lang="en-US"/>
        </a:p>
      </dgm:t>
    </dgm:pt>
    <dgm:pt modelId="{FD867C3B-8201-4FC0-B106-A5E5778BF386}">
      <dgm:prSet/>
      <dgm:spPr/>
      <dgm:t>
        <a:bodyPr/>
        <a:lstStyle/>
        <a:p>
          <a:r>
            <a:rPr lang="en-US"/>
            <a:t>Acetic acid: Acetobacter aceti</a:t>
          </a:r>
        </a:p>
      </dgm:t>
    </dgm:pt>
    <dgm:pt modelId="{67DB6BDD-ED21-4653-8645-753BB2A3584B}" type="parTrans" cxnId="{00636CDC-3331-4822-96A3-746A18354734}">
      <dgm:prSet/>
      <dgm:spPr/>
      <dgm:t>
        <a:bodyPr/>
        <a:lstStyle/>
        <a:p>
          <a:endParaRPr lang="en-US"/>
        </a:p>
      </dgm:t>
    </dgm:pt>
    <dgm:pt modelId="{D2B7EB4F-6831-4762-85C1-8BD5C3516B62}" type="sibTrans" cxnId="{00636CDC-3331-4822-96A3-746A18354734}">
      <dgm:prSet/>
      <dgm:spPr/>
      <dgm:t>
        <a:bodyPr/>
        <a:lstStyle/>
        <a:p>
          <a:endParaRPr lang="en-US"/>
        </a:p>
      </dgm:t>
    </dgm:pt>
    <dgm:pt modelId="{1924BE32-B0BB-4773-B7A3-96769A66D8CE}">
      <dgm:prSet/>
      <dgm:spPr/>
      <dgm:t>
        <a:bodyPr/>
        <a:lstStyle/>
        <a:p>
          <a:r>
            <a:rPr lang="en-US"/>
            <a:t>Lactic acid: Lactobacillus bulgaricus.</a:t>
          </a:r>
        </a:p>
      </dgm:t>
    </dgm:pt>
    <dgm:pt modelId="{A58AC269-DFBD-4700-86AD-A375F2EC7CF2}" type="parTrans" cxnId="{35AFBED8-5984-4CC3-9229-B32A2EDA5859}">
      <dgm:prSet/>
      <dgm:spPr/>
      <dgm:t>
        <a:bodyPr/>
        <a:lstStyle/>
        <a:p>
          <a:endParaRPr lang="en-US"/>
        </a:p>
      </dgm:t>
    </dgm:pt>
    <dgm:pt modelId="{5D26A58C-FC1E-47B5-99BD-B83FBA3DCE07}" type="sibTrans" cxnId="{35AFBED8-5984-4CC3-9229-B32A2EDA5859}">
      <dgm:prSet/>
      <dgm:spPr/>
      <dgm:t>
        <a:bodyPr/>
        <a:lstStyle/>
        <a:p>
          <a:endParaRPr lang="en-US"/>
        </a:p>
      </dgm:t>
    </dgm:pt>
    <dgm:pt modelId="{FADBFB33-31CF-49B7-941C-ED3875B0DBE8}" type="pres">
      <dgm:prSet presAssocID="{73455F9B-8815-444D-A8A2-E2661E061215}" presName="linear" presStyleCnt="0">
        <dgm:presLayoutVars>
          <dgm:animLvl val="lvl"/>
          <dgm:resizeHandles val="exact"/>
        </dgm:presLayoutVars>
      </dgm:prSet>
      <dgm:spPr/>
    </dgm:pt>
    <dgm:pt modelId="{7BEBBD7D-39F7-4D4B-827F-AFD4743DB23D}" type="pres">
      <dgm:prSet presAssocID="{6D190BFD-3566-4EFE-9EBB-3871492E2F29}" presName="parentText" presStyleLbl="node1" presStyleIdx="0" presStyleCnt="3">
        <dgm:presLayoutVars>
          <dgm:chMax val="0"/>
          <dgm:bulletEnabled val="1"/>
        </dgm:presLayoutVars>
      </dgm:prSet>
      <dgm:spPr/>
    </dgm:pt>
    <dgm:pt modelId="{DC7767B5-FEAE-470F-9B7A-83A87D123102}" type="pres">
      <dgm:prSet presAssocID="{56CB15E6-A8C8-4CCB-8997-C38BD8092620}" presName="spacer" presStyleCnt="0"/>
      <dgm:spPr/>
    </dgm:pt>
    <dgm:pt modelId="{E7CF7FB3-05A2-4C32-8C09-E577BF34E392}" type="pres">
      <dgm:prSet presAssocID="{995CC7CA-C68D-43C4-A204-79D2921BF10F}" presName="parentText" presStyleLbl="node1" presStyleIdx="1" presStyleCnt="3">
        <dgm:presLayoutVars>
          <dgm:chMax val="0"/>
          <dgm:bulletEnabled val="1"/>
        </dgm:presLayoutVars>
      </dgm:prSet>
      <dgm:spPr/>
    </dgm:pt>
    <dgm:pt modelId="{EFA648DC-02E7-46B6-89E8-E1145BD42FAF}" type="pres">
      <dgm:prSet presAssocID="{FE41D62F-0701-49A0-B7BB-94044C2AC490}" presName="spacer" presStyleCnt="0"/>
      <dgm:spPr/>
    </dgm:pt>
    <dgm:pt modelId="{4649D70D-2B6A-4E0B-8B9E-957ED524BB36}" type="pres">
      <dgm:prSet presAssocID="{B5F01214-85F8-4F5A-A3BA-6866F7821518}" presName="parentText" presStyleLbl="node1" presStyleIdx="2" presStyleCnt="3">
        <dgm:presLayoutVars>
          <dgm:chMax val="0"/>
          <dgm:bulletEnabled val="1"/>
        </dgm:presLayoutVars>
      </dgm:prSet>
      <dgm:spPr/>
    </dgm:pt>
    <dgm:pt modelId="{912B522E-8FA1-4FC2-82A8-351E44E997D4}" type="pres">
      <dgm:prSet presAssocID="{B5F01214-85F8-4F5A-A3BA-6866F7821518}" presName="childText" presStyleLbl="revTx" presStyleIdx="0" presStyleCnt="1">
        <dgm:presLayoutVars>
          <dgm:bulletEnabled val="1"/>
        </dgm:presLayoutVars>
      </dgm:prSet>
      <dgm:spPr/>
    </dgm:pt>
  </dgm:ptLst>
  <dgm:cxnLst>
    <dgm:cxn modelId="{80656A01-05D6-407B-9D58-55F76D18CC9A}" srcId="{73455F9B-8815-444D-A8A2-E2661E061215}" destId="{995CC7CA-C68D-43C4-A204-79D2921BF10F}" srcOrd="1" destOrd="0" parTransId="{1A7AFE9A-FE39-46D7-820E-FC78D344DCA4}" sibTransId="{FE41D62F-0701-49A0-B7BB-94044C2AC490}"/>
    <dgm:cxn modelId="{0D97040B-4DE2-49E0-9FCA-7173FECBC803}" type="presOf" srcId="{FD867C3B-8201-4FC0-B106-A5E5778BF386}" destId="{912B522E-8FA1-4FC2-82A8-351E44E997D4}" srcOrd="0" destOrd="1" presId="urn:microsoft.com/office/officeart/2005/8/layout/vList2"/>
    <dgm:cxn modelId="{9383B93B-4705-44ED-92C5-F63D439E216D}" type="presOf" srcId="{73455F9B-8815-444D-A8A2-E2661E061215}" destId="{FADBFB33-31CF-49B7-941C-ED3875B0DBE8}" srcOrd="0" destOrd="0" presId="urn:microsoft.com/office/officeart/2005/8/layout/vList2"/>
    <dgm:cxn modelId="{4F216973-FAC9-4A23-B507-7501FD18A103}" type="presOf" srcId="{B5F01214-85F8-4F5A-A3BA-6866F7821518}" destId="{4649D70D-2B6A-4E0B-8B9E-957ED524BB36}" srcOrd="0" destOrd="0" presId="urn:microsoft.com/office/officeart/2005/8/layout/vList2"/>
    <dgm:cxn modelId="{59B62B58-AEC3-4C90-A8A2-29CAF630CB4E}" srcId="{B5F01214-85F8-4F5A-A3BA-6866F7821518}" destId="{82AFC499-5E83-4046-994B-2E18B4AF82A7}" srcOrd="0" destOrd="0" parTransId="{5B008EC5-FAE7-43A2-BDD2-92D81B1C73AC}" sibTransId="{9B718288-DD9A-4330-8384-4F36FCBECE07}"/>
    <dgm:cxn modelId="{DA970781-2B00-401A-85C3-BE743444365B}" srcId="{73455F9B-8815-444D-A8A2-E2661E061215}" destId="{6D190BFD-3566-4EFE-9EBB-3871492E2F29}" srcOrd="0" destOrd="0" parTransId="{C430EA1A-C0B6-41ED-B046-89617964D142}" sibTransId="{56CB15E6-A8C8-4CCB-8997-C38BD8092620}"/>
    <dgm:cxn modelId="{ABCDCF9A-223F-4274-98C1-C51360F65660}" type="presOf" srcId="{82AFC499-5E83-4046-994B-2E18B4AF82A7}" destId="{912B522E-8FA1-4FC2-82A8-351E44E997D4}" srcOrd="0" destOrd="0" presId="urn:microsoft.com/office/officeart/2005/8/layout/vList2"/>
    <dgm:cxn modelId="{1D62D7C1-09C9-401C-87E1-C816F1228AA1}" type="presOf" srcId="{995CC7CA-C68D-43C4-A204-79D2921BF10F}" destId="{E7CF7FB3-05A2-4C32-8C09-E577BF34E392}" srcOrd="0" destOrd="0" presId="urn:microsoft.com/office/officeart/2005/8/layout/vList2"/>
    <dgm:cxn modelId="{35AFBED8-5984-4CC3-9229-B32A2EDA5859}" srcId="{B5F01214-85F8-4F5A-A3BA-6866F7821518}" destId="{1924BE32-B0BB-4773-B7A3-96769A66D8CE}" srcOrd="2" destOrd="0" parTransId="{A58AC269-DFBD-4700-86AD-A375F2EC7CF2}" sibTransId="{5D26A58C-FC1E-47B5-99BD-B83FBA3DCE07}"/>
    <dgm:cxn modelId="{7DC6FEDA-4328-490E-B293-CFE692597E03}" type="presOf" srcId="{6D190BFD-3566-4EFE-9EBB-3871492E2F29}" destId="{7BEBBD7D-39F7-4D4B-827F-AFD4743DB23D}" srcOrd="0" destOrd="0" presId="urn:microsoft.com/office/officeart/2005/8/layout/vList2"/>
    <dgm:cxn modelId="{7580A3DB-F84B-410F-9789-A4F7424A2981}" srcId="{73455F9B-8815-444D-A8A2-E2661E061215}" destId="{B5F01214-85F8-4F5A-A3BA-6866F7821518}" srcOrd="2" destOrd="0" parTransId="{D65A76A8-ED22-489E-8034-E0D522C3C90C}" sibTransId="{BB6E07EA-D217-4EEC-81C5-1FEB21D6CA62}"/>
    <dgm:cxn modelId="{00636CDC-3331-4822-96A3-746A18354734}" srcId="{B5F01214-85F8-4F5A-A3BA-6866F7821518}" destId="{FD867C3B-8201-4FC0-B106-A5E5778BF386}" srcOrd="1" destOrd="0" parTransId="{67DB6BDD-ED21-4653-8645-753BB2A3584B}" sibTransId="{D2B7EB4F-6831-4762-85C1-8BD5C3516B62}"/>
    <dgm:cxn modelId="{A441A5E4-F4CF-48B0-B0C0-09FD49099AC5}" type="presOf" srcId="{1924BE32-B0BB-4773-B7A3-96769A66D8CE}" destId="{912B522E-8FA1-4FC2-82A8-351E44E997D4}" srcOrd="0" destOrd="2" presId="urn:microsoft.com/office/officeart/2005/8/layout/vList2"/>
    <dgm:cxn modelId="{3C796DC2-2747-4DA0-9D3E-DB37DE6836EB}" type="presParOf" srcId="{FADBFB33-31CF-49B7-941C-ED3875B0DBE8}" destId="{7BEBBD7D-39F7-4D4B-827F-AFD4743DB23D}" srcOrd="0" destOrd="0" presId="urn:microsoft.com/office/officeart/2005/8/layout/vList2"/>
    <dgm:cxn modelId="{66E482E2-F024-49E6-9660-B6019FE6B2E6}" type="presParOf" srcId="{FADBFB33-31CF-49B7-941C-ED3875B0DBE8}" destId="{DC7767B5-FEAE-470F-9B7A-83A87D123102}" srcOrd="1" destOrd="0" presId="urn:microsoft.com/office/officeart/2005/8/layout/vList2"/>
    <dgm:cxn modelId="{CBBA6BF9-C125-419E-B4B4-954FFCE9D243}" type="presParOf" srcId="{FADBFB33-31CF-49B7-941C-ED3875B0DBE8}" destId="{E7CF7FB3-05A2-4C32-8C09-E577BF34E392}" srcOrd="2" destOrd="0" presId="urn:microsoft.com/office/officeart/2005/8/layout/vList2"/>
    <dgm:cxn modelId="{D77CE70E-D32B-4A5F-8930-7CDF4BE9E045}" type="presParOf" srcId="{FADBFB33-31CF-49B7-941C-ED3875B0DBE8}" destId="{EFA648DC-02E7-46B6-89E8-E1145BD42FAF}" srcOrd="3" destOrd="0" presId="urn:microsoft.com/office/officeart/2005/8/layout/vList2"/>
    <dgm:cxn modelId="{4EA3757B-C4B3-4CDE-87E7-11E8170348F9}" type="presParOf" srcId="{FADBFB33-31CF-49B7-941C-ED3875B0DBE8}" destId="{4649D70D-2B6A-4E0B-8B9E-957ED524BB36}" srcOrd="4" destOrd="0" presId="urn:microsoft.com/office/officeart/2005/8/layout/vList2"/>
    <dgm:cxn modelId="{0391C26A-DD36-44F5-B90C-3CCAA23AE639}" type="presParOf" srcId="{FADBFB33-31CF-49B7-941C-ED3875B0DBE8}" destId="{912B522E-8FA1-4FC2-82A8-351E44E997D4}"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F32EB8-EE3B-4A00-AC16-48CD07E420E3}">
      <dsp:nvSpPr>
        <dsp:cNvPr id="0" name=""/>
        <dsp:cNvSpPr/>
      </dsp:nvSpPr>
      <dsp:spPr>
        <a:xfrm>
          <a:off x="0" y="14722"/>
          <a:ext cx="6253721" cy="791505"/>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a:t>Microbes in industry </a:t>
          </a:r>
        </a:p>
      </dsp:txBody>
      <dsp:txXfrm>
        <a:off x="38638" y="53360"/>
        <a:ext cx="6176445" cy="714229"/>
      </dsp:txXfrm>
    </dsp:sp>
    <dsp:sp modelId="{E9349576-3125-4259-8176-ADFCF88070DF}">
      <dsp:nvSpPr>
        <dsp:cNvPr id="0" name=""/>
        <dsp:cNvSpPr/>
      </dsp:nvSpPr>
      <dsp:spPr>
        <a:xfrm>
          <a:off x="0" y="806227"/>
          <a:ext cx="6253721" cy="4235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556"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a:t>Fermented beverages</a:t>
          </a:r>
        </a:p>
        <a:p>
          <a:pPr marL="228600" lvl="1" indent="-228600" algn="l" defTabSz="1155700">
            <a:lnSpc>
              <a:spcPct val="90000"/>
            </a:lnSpc>
            <a:spcBef>
              <a:spcPct val="0"/>
            </a:spcBef>
            <a:spcAft>
              <a:spcPct val="20000"/>
            </a:spcAft>
            <a:buChar char="•"/>
          </a:pPr>
          <a:r>
            <a:rPr lang="en-US" sz="2600" kern="1200"/>
            <a:t>Antibiotics</a:t>
          </a:r>
        </a:p>
        <a:p>
          <a:pPr marL="228600" lvl="1" indent="-228600" algn="l" defTabSz="1155700">
            <a:lnSpc>
              <a:spcPct val="90000"/>
            </a:lnSpc>
            <a:spcBef>
              <a:spcPct val="0"/>
            </a:spcBef>
            <a:spcAft>
              <a:spcPct val="20000"/>
            </a:spcAft>
            <a:buChar char="•"/>
          </a:pPr>
          <a:r>
            <a:rPr lang="en-US" sz="2600" kern="1200"/>
            <a:t>Enzymes</a:t>
          </a:r>
        </a:p>
        <a:p>
          <a:pPr marL="228600" lvl="1" indent="-228600" algn="l" defTabSz="1155700">
            <a:lnSpc>
              <a:spcPct val="90000"/>
            </a:lnSpc>
            <a:spcBef>
              <a:spcPct val="0"/>
            </a:spcBef>
            <a:spcAft>
              <a:spcPct val="20000"/>
            </a:spcAft>
            <a:buChar char="•"/>
          </a:pPr>
          <a:r>
            <a:rPr lang="en-US" sz="2600" kern="1200"/>
            <a:t>Vitamins</a:t>
          </a:r>
        </a:p>
        <a:p>
          <a:pPr marL="228600" lvl="1" indent="-228600" algn="l" defTabSz="1155700">
            <a:lnSpc>
              <a:spcPct val="90000"/>
            </a:lnSpc>
            <a:spcBef>
              <a:spcPct val="0"/>
            </a:spcBef>
            <a:spcAft>
              <a:spcPct val="20000"/>
            </a:spcAft>
            <a:buChar char="•"/>
          </a:pPr>
          <a:r>
            <a:rPr lang="en-US" sz="2600" kern="1200"/>
            <a:t>Organic acids</a:t>
          </a:r>
        </a:p>
        <a:p>
          <a:pPr marL="228600" lvl="1" indent="-228600" algn="l" defTabSz="1155700">
            <a:lnSpc>
              <a:spcPct val="90000"/>
            </a:lnSpc>
            <a:spcBef>
              <a:spcPct val="0"/>
            </a:spcBef>
            <a:spcAft>
              <a:spcPct val="20000"/>
            </a:spcAft>
            <a:buChar char="•"/>
          </a:pPr>
          <a:r>
            <a:rPr lang="en-US" sz="2600" kern="1200"/>
            <a:t>Cyclosporin-A-from Trichoderma polysporum, used as immunosuppressive agent.</a:t>
          </a:r>
        </a:p>
        <a:p>
          <a:pPr marL="228600" lvl="1" indent="-228600" algn="l" defTabSz="1155700">
            <a:lnSpc>
              <a:spcPct val="90000"/>
            </a:lnSpc>
            <a:spcBef>
              <a:spcPct val="0"/>
            </a:spcBef>
            <a:spcAft>
              <a:spcPct val="20000"/>
            </a:spcAft>
            <a:buChar char="•"/>
          </a:pPr>
          <a:r>
            <a:rPr lang="en-US" sz="2600" kern="1200"/>
            <a:t>Stanins-from Monascus purpureus, lower down blood cholesterol.</a:t>
          </a:r>
        </a:p>
      </dsp:txBody>
      <dsp:txXfrm>
        <a:off x="0" y="806227"/>
        <a:ext cx="6253721" cy="4235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BBD7D-39F7-4D4B-827F-AFD4743DB23D}">
      <dsp:nvSpPr>
        <dsp:cNvPr id="0" name=""/>
        <dsp:cNvSpPr/>
      </dsp:nvSpPr>
      <dsp:spPr>
        <a:xfrm>
          <a:off x="0" y="103395"/>
          <a:ext cx="4828172" cy="1231479"/>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Vitamins: </a:t>
          </a:r>
        </a:p>
      </dsp:txBody>
      <dsp:txXfrm>
        <a:off x="60116" y="163511"/>
        <a:ext cx="4707940" cy="1111247"/>
      </dsp:txXfrm>
    </dsp:sp>
    <dsp:sp modelId="{E7CF7FB3-05A2-4C32-8C09-E577BF34E392}">
      <dsp:nvSpPr>
        <dsp:cNvPr id="0" name=""/>
        <dsp:cNvSpPr/>
      </dsp:nvSpPr>
      <dsp:spPr>
        <a:xfrm>
          <a:off x="0" y="1424155"/>
          <a:ext cx="4828172" cy="1231479"/>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Vitamin B12 (Cabalamine) &amp; Vitamin B2 ( Riboflavin).</a:t>
          </a:r>
        </a:p>
      </dsp:txBody>
      <dsp:txXfrm>
        <a:off x="60116" y="1484271"/>
        <a:ext cx="4707940" cy="1111247"/>
      </dsp:txXfrm>
    </dsp:sp>
    <dsp:sp modelId="{4649D70D-2B6A-4E0B-8B9E-957ED524BB36}">
      <dsp:nvSpPr>
        <dsp:cNvPr id="0" name=""/>
        <dsp:cNvSpPr/>
      </dsp:nvSpPr>
      <dsp:spPr>
        <a:xfrm>
          <a:off x="0" y="2744914"/>
          <a:ext cx="4828172" cy="1231479"/>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US" sz="3100" kern="1200"/>
            <a:t>Organic acids:</a:t>
          </a:r>
        </a:p>
      </dsp:txBody>
      <dsp:txXfrm>
        <a:off x="60116" y="2805030"/>
        <a:ext cx="4707940" cy="1111247"/>
      </dsp:txXfrm>
    </dsp:sp>
    <dsp:sp modelId="{912B522E-8FA1-4FC2-82A8-351E44E997D4}">
      <dsp:nvSpPr>
        <dsp:cNvPr id="0" name=""/>
        <dsp:cNvSpPr/>
      </dsp:nvSpPr>
      <dsp:spPr>
        <a:xfrm>
          <a:off x="0" y="3976394"/>
          <a:ext cx="4828172"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294"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a:t>Citric acid: Aspergillus niger</a:t>
          </a:r>
        </a:p>
        <a:p>
          <a:pPr marL="228600" lvl="1" indent="-228600" algn="l" defTabSz="1066800">
            <a:lnSpc>
              <a:spcPct val="90000"/>
            </a:lnSpc>
            <a:spcBef>
              <a:spcPct val="0"/>
            </a:spcBef>
            <a:spcAft>
              <a:spcPct val="20000"/>
            </a:spcAft>
            <a:buChar char="•"/>
          </a:pPr>
          <a:r>
            <a:rPr lang="en-US" sz="2400" kern="1200"/>
            <a:t>Acetic acid: Acetobacter aceti</a:t>
          </a:r>
        </a:p>
        <a:p>
          <a:pPr marL="228600" lvl="1" indent="-228600" algn="l" defTabSz="1066800">
            <a:lnSpc>
              <a:spcPct val="90000"/>
            </a:lnSpc>
            <a:spcBef>
              <a:spcPct val="0"/>
            </a:spcBef>
            <a:spcAft>
              <a:spcPct val="20000"/>
            </a:spcAft>
            <a:buChar char="•"/>
          </a:pPr>
          <a:r>
            <a:rPr lang="en-US" sz="2400" kern="1200"/>
            <a:t>Lactic acid: Lactobacillus bulgaricus.</a:t>
          </a:r>
        </a:p>
      </dsp:txBody>
      <dsp:txXfrm>
        <a:off x="0" y="3976394"/>
        <a:ext cx="4828172" cy="157216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3300-3817-4811-80C5-C4F17EB16B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58C1413-51B6-4664-9583-1124F0E97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3834767B-EEDD-428E-8D32-F5A49EE53101}"/>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A133ED18-CE42-4608-A229-569A6ABF2C3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8435E08-711A-461A-BB89-40BCDB42309D}"/>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1565883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710F-68FD-40CB-9382-E07FFFEAFE8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0B872C9-88EC-4AD5-80AA-2366FDCB16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585AA0B-F4E6-45D3-9F74-9DC835D8D6AA}"/>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4F1D7155-A273-469A-8B56-F6951F3AD4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B2929A-60A5-4281-87BB-E64B41BEF876}"/>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1708586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82F514-F5D3-4134-A130-8346848B4E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5D77609-DBEF-4798-AAD5-601EFD5667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4D2D969-1351-448E-B1C8-E85B969516B4}"/>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74AC4CB3-991B-46F6-9730-7FEDE74E8BB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0CE8132-DFE3-4A1D-A5FB-2D5C15120528}"/>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3188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83437-6605-4A18-A1A1-BD3263A460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E1B6B55-D784-424F-BCCF-6A43D8B5F9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A4160E2-7D69-4DD4-88B5-A34587009B56}"/>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DA8AAABA-06B0-4E27-86D6-BCAAAE1901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7E7A812-9F29-4043-935D-668FAE3F1E40}"/>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2567987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5C56-994F-4992-B510-4F5D4ACC66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AE6D69E4-F4B7-4910-BC6D-85A86DA6E5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0243E9-8AEE-45F2-9C6A-A2D139D1F656}"/>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4A75C7C8-EF1D-4D1E-99F1-CD8923A4F7A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F045E5F-A5F0-4718-87F4-A4A5052E5030}"/>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40293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6F916-854E-4E76-B0C3-9FBF6D1954A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CC274827-CC49-4D48-BB36-81588B97B8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5A440C0-B680-4D22-8FCD-03644D40FC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B885B88-031E-4553-8025-D2FE26B04332}"/>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6" name="Footer Placeholder 5">
            <a:extLst>
              <a:ext uri="{FF2B5EF4-FFF2-40B4-BE49-F238E27FC236}">
                <a16:creationId xmlns:a16="http://schemas.microsoft.com/office/drawing/2014/main" id="{681BE805-67CE-4722-A973-4109096F5E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92685B6-627E-4C38-864A-CDBC783C30F6}"/>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281874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A2E5D-3B17-4ED9-99DB-C825FA5B4AD9}"/>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996C3CE-313C-4853-869A-1666438C68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73AA9A-F325-4299-AD1A-6FB1BDB0DB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BACC307B-AB8B-4BD1-A3A0-05F52C3A37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1A0EE1-7C7E-45C3-B11F-E606BAE3B5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FF8E3D23-D213-4ADD-8D95-FFB30191EC9D}"/>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8" name="Footer Placeholder 7">
            <a:extLst>
              <a:ext uri="{FF2B5EF4-FFF2-40B4-BE49-F238E27FC236}">
                <a16:creationId xmlns:a16="http://schemas.microsoft.com/office/drawing/2014/main" id="{B28986FF-2E0C-4C25-A820-9A38C1EFB659}"/>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ED886E38-8E9C-446A-B30E-F176FEC6BA37}"/>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104102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B7393-AD0F-47EC-81AD-E624BDDF59DD}"/>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86F78D5-21F3-4ED1-A34D-7D302A3AAD71}"/>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4" name="Footer Placeholder 3">
            <a:extLst>
              <a:ext uri="{FF2B5EF4-FFF2-40B4-BE49-F238E27FC236}">
                <a16:creationId xmlns:a16="http://schemas.microsoft.com/office/drawing/2014/main" id="{6A11A75B-74D0-47E1-B0AE-C450697279D1}"/>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494A327-1BED-418A-8E8D-0BEE07983E94}"/>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2576634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3CB0D-8463-47EE-821D-D90725859F35}"/>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3" name="Footer Placeholder 2">
            <a:extLst>
              <a:ext uri="{FF2B5EF4-FFF2-40B4-BE49-F238E27FC236}">
                <a16:creationId xmlns:a16="http://schemas.microsoft.com/office/drawing/2014/main" id="{C57A8BA8-C2A6-47F4-8F25-08D5AADB318E}"/>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CE80D03-948A-4A5B-B7FC-F2BDFE971C2C}"/>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1422774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436F8-9778-418D-8350-16EE07091B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A367EA0E-DEA1-4DE6-AB68-81A4AB324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86201E02-952B-48A3-B7DD-93F9453FF8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B8D2E2-DF36-4406-B3B9-7BCB9FFA727A}"/>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6" name="Footer Placeholder 5">
            <a:extLst>
              <a:ext uri="{FF2B5EF4-FFF2-40B4-BE49-F238E27FC236}">
                <a16:creationId xmlns:a16="http://schemas.microsoft.com/office/drawing/2014/main" id="{A664485C-B078-4129-801A-EC0815E35D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013D6DA-CBD7-4BA3-A52B-743F4D923813}"/>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377570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6DE5-0391-4F1C-8116-B916F1756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F7AED36-2354-45E2-A62F-DEFABF9E26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47599BAA-F4E7-49C5-80F3-1F5F8AED17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AEA9AA-9981-463D-B64F-26AEF7C6C55A}"/>
              </a:ext>
            </a:extLst>
          </p:cNvPr>
          <p:cNvSpPr>
            <a:spLocks noGrp="1"/>
          </p:cNvSpPr>
          <p:nvPr>
            <p:ph type="dt" sz="half" idx="10"/>
          </p:nvPr>
        </p:nvSpPr>
        <p:spPr/>
        <p:txBody>
          <a:bodyPr/>
          <a:lstStyle/>
          <a:p>
            <a:fld id="{4F9B0C2B-9507-4FA2-83E1-BB04F5F9CC7A}" type="datetimeFigureOut">
              <a:rPr lang="en-IN" smtClean="0"/>
              <a:t>28-07-2021</a:t>
            </a:fld>
            <a:endParaRPr lang="en-IN"/>
          </a:p>
        </p:txBody>
      </p:sp>
      <p:sp>
        <p:nvSpPr>
          <p:cNvPr id="6" name="Footer Placeholder 5">
            <a:extLst>
              <a:ext uri="{FF2B5EF4-FFF2-40B4-BE49-F238E27FC236}">
                <a16:creationId xmlns:a16="http://schemas.microsoft.com/office/drawing/2014/main" id="{FA02189E-7B37-416E-BE60-5008AA1A168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095EB92-565F-4DFA-B0EA-5797E0E56A21}"/>
              </a:ext>
            </a:extLst>
          </p:cNvPr>
          <p:cNvSpPr>
            <a:spLocks noGrp="1"/>
          </p:cNvSpPr>
          <p:nvPr>
            <p:ph type="sldNum" sz="quarter" idx="12"/>
          </p:nvPr>
        </p:nvSpPr>
        <p:spPr/>
        <p:txBody>
          <a:bodyPr/>
          <a:lstStyle/>
          <a:p>
            <a:fld id="{63935F1D-1C0C-4A54-8CCA-CB0A5F0DA4DF}" type="slidenum">
              <a:rPr lang="en-IN" smtClean="0"/>
              <a:t>‹#›</a:t>
            </a:fld>
            <a:endParaRPr lang="en-IN"/>
          </a:p>
        </p:txBody>
      </p:sp>
    </p:spTree>
    <p:extLst>
      <p:ext uri="{BB962C8B-B14F-4D97-AF65-F5344CB8AC3E}">
        <p14:creationId xmlns:p14="http://schemas.microsoft.com/office/powerpoint/2010/main" val="206706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EAB966-6C75-400B-BFBE-B3E3FB277D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0CC7621-C4B8-454C-89FF-848EC8D099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8DB7EC8-E09D-4020-A36A-086B94CFBF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9B0C2B-9507-4FA2-83E1-BB04F5F9CC7A}" type="datetimeFigureOut">
              <a:rPr lang="en-IN" smtClean="0"/>
              <a:t>28-07-2021</a:t>
            </a:fld>
            <a:endParaRPr lang="en-IN"/>
          </a:p>
        </p:txBody>
      </p:sp>
      <p:sp>
        <p:nvSpPr>
          <p:cNvPr id="5" name="Footer Placeholder 4">
            <a:extLst>
              <a:ext uri="{FF2B5EF4-FFF2-40B4-BE49-F238E27FC236}">
                <a16:creationId xmlns:a16="http://schemas.microsoft.com/office/drawing/2014/main" id="{4E62189A-81F2-489D-9C84-2715968924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6CE53AF-0BDE-47CE-AE50-629B639C00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35F1D-1C0C-4A54-8CCA-CB0A5F0DA4DF}" type="slidenum">
              <a:rPr lang="en-IN" smtClean="0"/>
              <a:t>‹#›</a:t>
            </a:fld>
            <a:endParaRPr lang="en-IN"/>
          </a:p>
        </p:txBody>
      </p:sp>
    </p:spTree>
    <p:extLst>
      <p:ext uri="{BB962C8B-B14F-4D97-AF65-F5344CB8AC3E}">
        <p14:creationId xmlns:p14="http://schemas.microsoft.com/office/powerpoint/2010/main" val="4107942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fif"/><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3.jf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f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image" Target="../media/image16.jfif"/><Relationship Id="rId2" Type="http://schemas.openxmlformats.org/officeDocument/2006/relationships/image" Target="../media/image15.jf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fi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9.jfif"/><Relationship Id="rId2" Type="http://schemas.openxmlformats.org/officeDocument/2006/relationships/image" Target="../media/image18.jf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jfif"/><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fif"/><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jfif"/><Relationship Id="rId2" Type="http://schemas.openxmlformats.org/officeDocument/2006/relationships/image" Target="../media/image5.jfif"/><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jfif"/><Relationship Id="rId2" Type="http://schemas.openxmlformats.org/officeDocument/2006/relationships/image" Target="../media/image7.jf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fif"/><Relationship Id="rId2" Type="http://schemas.openxmlformats.org/officeDocument/2006/relationships/image" Target="../media/image9.jf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F89D1DCC-A2C4-4E36-B329-D8EEB1923CC8}"/>
              </a:ext>
            </a:extLst>
          </p:cNvPr>
          <p:cNvSpPr>
            <a:spLocks noGrp="1"/>
          </p:cNvSpPr>
          <p:nvPr>
            <p:ph type="ctrTitle"/>
          </p:nvPr>
        </p:nvSpPr>
        <p:spPr>
          <a:xfrm>
            <a:off x="3315031" y="1380754"/>
            <a:ext cx="5561938" cy="2513516"/>
          </a:xfrm>
        </p:spPr>
        <p:txBody>
          <a:bodyPr>
            <a:normAutofit/>
          </a:bodyPr>
          <a:lstStyle/>
          <a:p>
            <a:r>
              <a:rPr lang="en-US" dirty="0"/>
              <a:t>Microbes in human welfare</a:t>
            </a:r>
            <a:endParaRPr lang="en-IN" dirty="0"/>
          </a:p>
        </p:txBody>
      </p:sp>
      <p:sp>
        <p:nvSpPr>
          <p:cNvPr id="3" name="Subtitle 2">
            <a:extLst>
              <a:ext uri="{FF2B5EF4-FFF2-40B4-BE49-F238E27FC236}">
                <a16:creationId xmlns:a16="http://schemas.microsoft.com/office/drawing/2014/main" id="{EB3E3E72-BB47-4619-8BAB-4E312EE5D909}"/>
              </a:ext>
            </a:extLst>
          </p:cNvPr>
          <p:cNvSpPr>
            <a:spLocks noGrp="1"/>
          </p:cNvSpPr>
          <p:nvPr>
            <p:ph type="subTitle" idx="1"/>
          </p:nvPr>
        </p:nvSpPr>
        <p:spPr>
          <a:xfrm>
            <a:off x="3315031" y="4076802"/>
            <a:ext cx="5561938" cy="1534587"/>
          </a:xfrm>
        </p:spPr>
        <p:txBody>
          <a:bodyPr>
            <a:normAutofit/>
          </a:bodyPr>
          <a:lstStyle/>
          <a:p>
            <a:r>
              <a:rPr lang="en-US" dirty="0"/>
              <a:t>Pinaki Kr. Rabha</a:t>
            </a:r>
            <a:endParaRPr lang="en-IN" dirty="0"/>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957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910B0-E813-46C3-AAB2-FCE50EDE9E4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F2FD21A-21C3-4E37-9294-9D4CD4E1526A}"/>
              </a:ext>
            </a:extLst>
          </p:cNvPr>
          <p:cNvSpPr>
            <a:spLocks noGrp="1"/>
          </p:cNvSpPr>
          <p:nvPr>
            <p:ph idx="1"/>
          </p:nvPr>
        </p:nvSpPr>
        <p:spPr/>
        <p:txBody>
          <a:bodyPr/>
          <a:lstStyle/>
          <a:p>
            <a:pPr marL="0" indent="0" algn="ctr">
              <a:buNone/>
            </a:pPr>
            <a:r>
              <a:rPr lang="en-US" dirty="0"/>
              <a:t>Fermented beverages:</a:t>
            </a:r>
          </a:p>
          <a:p>
            <a:pPr marL="0" indent="0">
              <a:buNone/>
            </a:pPr>
            <a:r>
              <a:rPr lang="en-US" dirty="0">
                <a:highlight>
                  <a:srgbClr val="FFFF00"/>
                </a:highlight>
              </a:rPr>
              <a:t>Alcoholic beverages: </a:t>
            </a:r>
          </a:p>
          <a:p>
            <a:pPr marL="0" indent="0">
              <a:buNone/>
            </a:pPr>
            <a:r>
              <a:rPr lang="en-US" dirty="0"/>
              <a:t>Undistilled- cider, beer, red wine, champagne, sherry, toddy, etc. </a:t>
            </a:r>
          </a:p>
          <a:p>
            <a:pPr marL="0" indent="0">
              <a:buNone/>
            </a:pPr>
            <a:r>
              <a:rPr lang="en-US" dirty="0"/>
              <a:t>Distilled- gin, brandy, whisky, rum, vodka, etc. </a:t>
            </a:r>
          </a:p>
          <a:p>
            <a:pPr marL="0" indent="0">
              <a:buNone/>
            </a:pPr>
            <a:r>
              <a:rPr lang="en-US" dirty="0">
                <a:highlight>
                  <a:srgbClr val="FFFF00"/>
                </a:highlight>
              </a:rPr>
              <a:t>Non-alcoholic beverages</a:t>
            </a:r>
            <a:r>
              <a:rPr lang="en-US" dirty="0"/>
              <a:t>- curing of coffee beans, tea leaves.</a:t>
            </a:r>
            <a:endParaRPr lang="en-IN" dirty="0"/>
          </a:p>
        </p:txBody>
      </p:sp>
    </p:spTree>
    <p:extLst>
      <p:ext uri="{BB962C8B-B14F-4D97-AF65-F5344CB8AC3E}">
        <p14:creationId xmlns:p14="http://schemas.microsoft.com/office/powerpoint/2010/main" val="1762808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AF12F864-B0C8-4438-BF22-BC1841A3A86C}"/>
              </a:ext>
            </a:extLst>
          </p:cNvPr>
          <p:cNvSpPr>
            <a:spLocks noGrp="1"/>
          </p:cNvSpPr>
          <p:nvPr>
            <p:ph type="title"/>
          </p:nvPr>
        </p:nvSpPr>
        <p:spPr>
          <a:xfrm>
            <a:off x="838200" y="365125"/>
            <a:ext cx="5387502" cy="1325563"/>
          </a:xfrm>
        </p:spPr>
        <p:txBody>
          <a:bodyPr vert="horz" lIns="91440" tIns="45720" rIns="91440" bIns="45720" rtlCol="0" anchor="ctr">
            <a:normAutofit/>
          </a:bodyPr>
          <a:lstStyle/>
          <a:p>
            <a:endParaRPr lang="en-US"/>
          </a:p>
        </p:txBody>
      </p:sp>
      <p:sp>
        <p:nvSpPr>
          <p:cNvPr id="3" name="Content Placeholder 2">
            <a:extLst>
              <a:ext uri="{FF2B5EF4-FFF2-40B4-BE49-F238E27FC236}">
                <a16:creationId xmlns:a16="http://schemas.microsoft.com/office/drawing/2014/main" id="{171B4A41-0B4C-4D21-BB4D-B579777BD8CA}"/>
              </a:ext>
            </a:extLst>
          </p:cNvPr>
          <p:cNvSpPr>
            <a:spLocks noGrp="1"/>
          </p:cNvSpPr>
          <p:nvPr>
            <p:ph sz="half" idx="1"/>
          </p:nvPr>
        </p:nvSpPr>
        <p:spPr>
          <a:xfrm>
            <a:off x="838200" y="1825625"/>
            <a:ext cx="5387502" cy="4351338"/>
          </a:xfrm>
        </p:spPr>
        <p:txBody>
          <a:bodyPr vert="horz" lIns="91440" tIns="45720" rIns="91440" bIns="45720" rtlCol="0">
            <a:normAutofit/>
          </a:bodyPr>
          <a:lstStyle/>
          <a:p>
            <a:pPr marL="0"/>
            <a:r>
              <a:rPr lang="en-US" dirty="0"/>
              <a:t>Fermented beverages:</a:t>
            </a:r>
            <a:endParaRPr lang="en-US"/>
          </a:p>
          <a:p>
            <a:pPr marL="0"/>
            <a:r>
              <a:rPr lang="en-US" dirty="0">
                <a:highlight>
                  <a:srgbClr val="FFFF00"/>
                </a:highlight>
              </a:rPr>
              <a:t>Alcoholic beverages: </a:t>
            </a:r>
            <a:endParaRPr lang="en-US">
              <a:highlight>
                <a:srgbClr val="FFFF00"/>
              </a:highlight>
            </a:endParaRPr>
          </a:p>
          <a:p>
            <a:pPr marL="0"/>
            <a:r>
              <a:rPr lang="en-US" dirty="0"/>
              <a:t>Undistilled- cider, beer, red wine, champagne, sherry, toddy, etc. </a:t>
            </a:r>
            <a:endParaRPr lang="en-US"/>
          </a:p>
          <a:p>
            <a:pPr marL="0"/>
            <a:r>
              <a:rPr lang="en-US" dirty="0"/>
              <a:t>Distilled- gin, brandy, whisky, rum, vodka, etc. </a:t>
            </a:r>
            <a:endParaRPr lang="en-US"/>
          </a:p>
          <a:p>
            <a:pPr marL="0"/>
            <a:r>
              <a:rPr lang="en-US" dirty="0">
                <a:highlight>
                  <a:srgbClr val="FFFF00"/>
                </a:highlight>
              </a:rPr>
              <a:t>Non-alcoholic beverages</a:t>
            </a:r>
            <a:r>
              <a:rPr lang="en-US" dirty="0"/>
              <a:t>- curing of coffee beans, tea leaves.</a:t>
            </a:r>
            <a:endParaRPr lang="en-US"/>
          </a:p>
          <a:p>
            <a:endParaRPr lang="en-US"/>
          </a:p>
        </p:txBody>
      </p:sp>
      <p:pic>
        <p:nvPicPr>
          <p:cNvPr id="6" name="Content Placeholder 5">
            <a:extLst>
              <a:ext uri="{FF2B5EF4-FFF2-40B4-BE49-F238E27FC236}">
                <a16:creationId xmlns:a16="http://schemas.microsoft.com/office/drawing/2014/main" id="{3C283F59-CF94-40E9-952E-6FA4DAFFFA94}"/>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2482" r="10876" b="1"/>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3"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5"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92127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E5D718A-1D8B-4EC5-B2B2-D3E9E14E2D80}"/>
              </a:ext>
            </a:extLst>
          </p:cNvPr>
          <p:cNvSpPr>
            <a:spLocks noGrp="1"/>
          </p:cNvSpPr>
          <p:nvPr>
            <p:ph sz="half" idx="1"/>
          </p:nvPr>
        </p:nvSpPr>
        <p:spPr>
          <a:xfrm>
            <a:off x="643469" y="1782981"/>
            <a:ext cx="4008384" cy="4393982"/>
          </a:xfrm>
        </p:spPr>
        <p:txBody>
          <a:bodyPr vert="horz" lIns="91440" tIns="45720" rIns="91440" bIns="45720" rtlCol="0">
            <a:normAutofit/>
          </a:bodyPr>
          <a:lstStyle/>
          <a:p>
            <a:pPr marL="0"/>
            <a:r>
              <a:rPr lang="en-US" sz="2000"/>
              <a:t>Production of antibiotics:</a:t>
            </a:r>
          </a:p>
          <a:p>
            <a:pPr marL="0"/>
            <a:r>
              <a:rPr lang="en-US" sz="2000"/>
              <a:t>Antibiotics are chemical substances produced by certain microbes which in low concentrations are antagonistic to the growth of other microorganisms. </a:t>
            </a:r>
          </a:p>
          <a:p>
            <a:endParaRPr lang="en-US" sz="2000"/>
          </a:p>
        </p:txBody>
      </p:sp>
      <p:grpSp>
        <p:nvGrpSpPr>
          <p:cNvPr id="13" name="Group 12">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6" name="Content Placeholder 5">
            <a:extLst>
              <a:ext uri="{FF2B5EF4-FFF2-40B4-BE49-F238E27FC236}">
                <a16:creationId xmlns:a16="http://schemas.microsoft.com/office/drawing/2014/main" id="{F1CBA023-9A78-46D6-AF1B-971153BFA93D}"/>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95320" y="2081472"/>
            <a:ext cx="6253212" cy="3764909"/>
          </a:xfrm>
          <a:prstGeom prst="rect">
            <a:avLst/>
          </a:prstGeom>
        </p:spPr>
      </p:pic>
      <p:grpSp>
        <p:nvGrpSpPr>
          <p:cNvPr id="17" name="Group 16">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18" name="Rectangle 17">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327528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BDD94F-98A7-4287-A065-6D9D7F805EDE}"/>
              </a:ext>
            </a:extLst>
          </p:cNvPr>
          <p:cNvSpPr>
            <a:spLocks noGrp="1"/>
          </p:cNvSpPr>
          <p:nvPr>
            <p:ph sz="half" idx="1"/>
          </p:nvPr>
        </p:nvSpPr>
        <p:spPr/>
        <p:txBody>
          <a:bodyPr/>
          <a:lstStyle/>
          <a:p>
            <a:pPr algn="just"/>
            <a:r>
              <a:rPr lang="en-US" dirty="0"/>
              <a:t>First antibiotic to be discovered was penicillin and was discovered by Alexander </a:t>
            </a:r>
            <a:r>
              <a:rPr lang="en-US" dirty="0" err="1"/>
              <a:t>Flemming</a:t>
            </a:r>
            <a:r>
              <a:rPr lang="en-US" dirty="0"/>
              <a:t>(1928) while working on Staphylococci . Penicillin is regarded as wonder drug.</a:t>
            </a:r>
          </a:p>
          <a:p>
            <a:pPr algn="just"/>
            <a:endParaRPr lang="en-IN" dirty="0"/>
          </a:p>
        </p:txBody>
      </p:sp>
      <p:pic>
        <p:nvPicPr>
          <p:cNvPr id="6" name="Content Placeholder 5">
            <a:extLst>
              <a:ext uri="{FF2B5EF4-FFF2-40B4-BE49-F238E27FC236}">
                <a16:creationId xmlns:a16="http://schemas.microsoft.com/office/drawing/2014/main" id="{4D03D6C0-705E-45BB-8F7B-42F158185E48}"/>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755907" y="2086253"/>
            <a:ext cx="3835153" cy="2986604"/>
          </a:xfrm>
        </p:spPr>
      </p:pic>
    </p:spTree>
    <p:extLst>
      <p:ext uri="{BB962C8B-B14F-4D97-AF65-F5344CB8AC3E}">
        <p14:creationId xmlns:p14="http://schemas.microsoft.com/office/powerpoint/2010/main" val="1787745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EC16C3C-EFCF-4CE1-B7B7-465AC4082444}"/>
              </a:ext>
            </a:extLst>
          </p:cNvPr>
          <p:cNvSpPr>
            <a:spLocks noGrp="1"/>
          </p:cNvSpPr>
          <p:nvPr>
            <p:ph idx="1"/>
          </p:nvPr>
        </p:nvSpPr>
        <p:spPr>
          <a:xfrm>
            <a:off x="643467" y="958788"/>
            <a:ext cx="10905066" cy="5218175"/>
          </a:xfrm>
        </p:spPr>
        <p:txBody>
          <a:bodyPr>
            <a:normAutofit/>
          </a:bodyPr>
          <a:lstStyle/>
          <a:p>
            <a:pPr marL="0" indent="0">
              <a:buNone/>
            </a:pPr>
            <a:r>
              <a:rPr lang="en-US" dirty="0"/>
              <a:t>Enzymes: Though the enzymes operate in biological systems, many of them are found to play important roles in industries. Some of them are:</a:t>
            </a:r>
          </a:p>
          <a:p>
            <a:pPr marL="514350" indent="-514350">
              <a:buAutoNum type="arabicPeriod"/>
            </a:pPr>
            <a:r>
              <a:rPr lang="en-US" dirty="0"/>
              <a:t>Proteases- used in </a:t>
            </a:r>
            <a:r>
              <a:rPr lang="en-US" dirty="0">
                <a:highlight>
                  <a:srgbClr val="FFFF00"/>
                </a:highlight>
              </a:rPr>
              <a:t>leather industries </a:t>
            </a:r>
            <a:r>
              <a:rPr lang="en-US" dirty="0"/>
              <a:t>in bathing of hides, in </a:t>
            </a:r>
            <a:r>
              <a:rPr lang="en-US" dirty="0">
                <a:highlight>
                  <a:srgbClr val="FFFF00"/>
                </a:highlight>
              </a:rPr>
              <a:t>textile industry </a:t>
            </a:r>
            <a:r>
              <a:rPr lang="en-US" dirty="0"/>
              <a:t>for removing proteinaceous strains, in </a:t>
            </a:r>
            <a:r>
              <a:rPr lang="en-US" dirty="0">
                <a:highlight>
                  <a:srgbClr val="FFFF00"/>
                </a:highlight>
              </a:rPr>
              <a:t>silk industry </a:t>
            </a:r>
            <a:r>
              <a:rPr lang="en-US" dirty="0"/>
              <a:t>to liberate the silk fibers, in </a:t>
            </a:r>
            <a:r>
              <a:rPr lang="en-US" dirty="0">
                <a:highlight>
                  <a:srgbClr val="FFFF00"/>
                </a:highlight>
              </a:rPr>
              <a:t>dry-cleaning</a:t>
            </a:r>
            <a:r>
              <a:rPr lang="en-US" dirty="0"/>
              <a:t> industry for removing food spots, etc.</a:t>
            </a:r>
          </a:p>
          <a:p>
            <a:pPr marL="514350" indent="-514350">
              <a:buAutoNum type="arabicPeriod"/>
            </a:pPr>
            <a:r>
              <a:rPr lang="en-US" dirty="0"/>
              <a:t>Amylases- used to </a:t>
            </a:r>
            <a:r>
              <a:rPr lang="en-US" dirty="0">
                <a:highlight>
                  <a:srgbClr val="FFFF00"/>
                </a:highlight>
              </a:rPr>
              <a:t>remove starch </a:t>
            </a:r>
            <a:r>
              <a:rPr lang="en-US" dirty="0"/>
              <a:t>from woven cloth, in </a:t>
            </a:r>
            <a:r>
              <a:rPr lang="en-US" dirty="0">
                <a:highlight>
                  <a:srgbClr val="FFFF00"/>
                </a:highlight>
              </a:rPr>
              <a:t>brewing industry</a:t>
            </a:r>
            <a:r>
              <a:rPr lang="en-US" dirty="0"/>
              <a:t>, </a:t>
            </a:r>
            <a:r>
              <a:rPr lang="en-US" dirty="0">
                <a:highlight>
                  <a:srgbClr val="FFFF00"/>
                </a:highlight>
              </a:rPr>
              <a:t>clearing of turgidity </a:t>
            </a:r>
            <a:r>
              <a:rPr lang="en-US" dirty="0"/>
              <a:t>in the manufacture of corn and chocolate syrups, </a:t>
            </a:r>
            <a:r>
              <a:rPr lang="en-US" dirty="0">
                <a:highlight>
                  <a:srgbClr val="FFFF00"/>
                </a:highlight>
              </a:rPr>
              <a:t>softening</a:t>
            </a:r>
            <a:r>
              <a:rPr lang="en-US" dirty="0"/>
              <a:t> and </a:t>
            </a:r>
            <a:r>
              <a:rPr lang="en-US" dirty="0">
                <a:highlight>
                  <a:srgbClr val="FFFF00"/>
                </a:highlight>
              </a:rPr>
              <a:t>sweetening</a:t>
            </a:r>
            <a:r>
              <a:rPr lang="en-US" dirty="0"/>
              <a:t> of bread, etc.</a:t>
            </a:r>
          </a:p>
          <a:p>
            <a:pPr marL="514350" indent="-514350">
              <a:buAutoNum type="arabicPeriod"/>
            </a:pPr>
            <a:r>
              <a:rPr lang="en-US" dirty="0"/>
              <a:t>Others-lipase, pectinase, cellulase, streptokinase, etc.</a:t>
            </a:r>
          </a:p>
          <a:p>
            <a:pPr marL="514350" indent="-514350">
              <a:buAutoNum type="arabicPeriod"/>
            </a:pPr>
            <a:endParaRPr lang="en-IN" dirty="0"/>
          </a:p>
        </p:txBody>
      </p:sp>
      <p:sp>
        <p:nvSpPr>
          <p:cNvPr id="27"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39237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Slide background fill">
            <a:extLst>
              <a:ext uri="{FF2B5EF4-FFF2-40B4-BE49-F238E27FC236}">
                <a16:creationId xmlns:a16="http://schemas.microsoft.com/office/drawing/2014/main" id="{8DF67618-B87B-4195-8E24-3B126F79F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lor 2">
            <a:extLst>
              <a:ext uri="{FF2B5EF4-FFF2-40B4-BE49-F238E27FC236}">
                <a16:creationId xmlns:a16="http://schemas.microsoft.com/office/drawing/2014/main" id="{64960379-9FF9-400A-A8A8-F5AB633FD3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49"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 name="Group 12">
            <a:extLst>
              <a:ext uri="{FF2B5EF4-FFF2-40B4-BE49-F238E27FC236}">
                <a16:creationId xmlns:a16="http://schemas.microsoft.com/office/drawing/2014/main" id="{2C491629-AE25-486B-9B22-2CE4EE8F7E4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6218159" cy="6858000"/>
            <a:chOff x="651279" y="598259"/>
            <a:chExt cx="10889442" cy="5680742"/>
          </a:xfrm>
        </p:grpSpPr>
        <p:sp>
          <p:nvSpPr>
            <p:cNvPr id="14" name="Color">
              <a:extLst>
                <a:ext uri="{FF2B5EF4-FFF2-40B4-BE49-F238E27FC236}">
                  <a16:creationId xmlns:a16="http://schemas.microsoft.com/office/drawing/2014/main" id="{590EB173-7DC2-4BE8-BC08-19BC09DBD9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olor">
              <a:extLst>
                <a:ext uri="{FF2B5EF4-FFF2-40B4-BE49-F238E27FC236}">
                  <a16:creationId xmlns:a16="http://schemas.microsoft.com/office/drawing/2014/main" id="{0731E2C9-2CF0-48B4-9CEA-35B2199AF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7" name="Group 16">
            <a:extLst>
              <a:ext uri="{FF2B5EF4-FFF2-40B4-BE49-F238E27FC236}">
                <a16:creationId xmlns:a16="http://schemas.microsoft.com/office/drawing/2014/main" id="{43F5E015-E085-4624-B431-B424144486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24" y="0"/>
            <a:ext cx="12188952" cy="6858000"/>
            <a:chOff x="0" y="0"/>
            <a:chExt cx="12188952" cy="6858000"/>
          </a:xfrm>
        </p:grpSpPr>
        <p:sp>
          <p:nvSpPr>
            <p:cNvPr id="18" name="Freeform: Shape 17">
              <a:extLst>
                <a:ext uri="{FF2B5EF4-FFF2-40B4-BE49-F238E27FC236}">
                  <a16:creationId xmlns:a16="http://schemas.microsoft.com/office/drawing/2014/main" id="{4DDB60AE-8B9C-4BA0-93DC-F8C9EBF6D8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9" name="Freeform: Shape 18">
              <a:extLst>
                <a:ext uri="{FF2B5EF4-FFF2-40B4-BE49-F238E27FC236}">
                  <a16:creationId xmlns:a16="http://schemas.microsoft.com/office/drawing/2014/main" id="{9F247760-BE07-41A2-969E-570081E65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0" name="Freeform: Shape 19">
              <a:extLst>
                <a:ext uri="{FF2B5EF4-FFF2-40B4-BE49-F238E27FC236}">
                  <a16:creationId xmlns:a16="http://schemas.microsoft.com/office/drawing/2014/main" id="{57A70BD2-76FC-4BDD-9E64-3B93D5EF36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1" name="Freeform: Shape 20">
              <a:extLst>
                <a:ext uri="{FF2B5EF4-FFF2-40B4-BE49-F238E27FC236}">
                  <a16:creationId xmlns:a16="http://schemas.microsoft.com/office/drawing/2014/main" id="{AADD9643-5489-42CB-9762-FBAC2AAE9F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2" name="Freeform: Shape 21">
              <a:extLst>
                <a:ext uri="{FF2B5EF4-FFF2-40B4-BE49-F238E27FC236}">
                  <a16:creationId xmlns:a16="http://schemas.microsoft.com/office/drawing/2014/main" id="{09A2C16E-2745-4E3D-BECC-D66755221E3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3" name="Freeform: Shape 22">
              <a:extLst>
                <a:ext uri="{FF2B5EF4-FFF2-40B4-BE49-F238E27FC236}">
                  <a16:creationId xmlns:a16="http://schemas.microsoft.com/office/drawing/2014/main" id="{52E5A063-571D-4461-9869-B3E93F6E69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24" name="Freeform: Shape 23">
              <a:extLst>
                <a:ext uri="{FF2B5EF4-FFF2-40B4-BE49-F238E27FC236}">
                  <a16:creationId xmlns:a16="http://schemas.microsoft.com/office/drawing/2014/main" id="{366019AD-E33B-4DBF-BAD3-AE36116031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graphicFrame>
        <p:nvGraphicFramePr>
          <p:cNvPr id="5" name="Content Placeholder 2">
            <a:extLst>
              <a:ext uri="{FF2B5EF4-FFF2-40B4-BE49-F238E27FC236}">
                <a16:creationId xmlns:a16="http://schemas.microsoft.com/office/drawing/2014/main" id="{69202456-5AFE-4DB4-BF04-A845FF3BEE45}"/>
              </a:ext>
            </a:extLst>
          </p:cNvPr>
          <p:cNvGraphicFramePr>
            <a:graphicFrameLocks noGrp="1"/>
          </p:cNvGraphicFramePr>
          <p:nvPr>
            <p:ph idx="1"/>
            <p:extLst>
              <p:ext uri="{D42A27DB-BD31-4B8C-83A1-F6EECF244321}">
                <p14:modId xmlns:p14="http://schemas.microsoft.com/office/powerpoint/2010/main" val="3340400016"/>
              </p:ext>
            </p:extLst>
          </p:nvPr>
        </p:nvGraphicFramePr>
        <p:xfrm>
          <a:off x="6525628" y="529388"/>
          <a:ext cx="4828172" cy="56519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6736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D2B783EE-0239-4717-BBEA-8C9EAC61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3F1A941-AD37-499A-864E-C6F5494EBD13}"/>
              </a:ext>
            </a:extLst>
          </p:cNvPr>
          <p:cNvSpPr>
            <a:spLocks noGrp="1"/>
          </p:cNvSpPr>
          <p:nvPr>
            <p:ph sz="half" idx="1"/>
          </p:nvPr>
        </p:nvSpPr>
        <p:spPr>
          <a:xfrm>
            <a:off x="838201" y="1825625"/>
            <a:ext cx="5092194" cy="4351338"/>
          </a:xfrm>
          <a:solidFill>
            <a:schemeClr val="accent4">
              <a:lumMod val="40000"/>
              <a:lumOff val="60000"/>
            </a:schemeClr>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ormAutofit/>
          </a:bodyPr>
          <a:lstStyle/>
          <a:p>
            <a:pPr marL="0"/>
            <a:r>
              <a:rPr lang="en-US" dirty="0">
                <a:solidFill>
                  <a:schemeClr val="tx1"/>
                </a:solidFill>
              </a:rPr>
              <a:t>Vitamins: </a:t>
            </a:r>
          </a:p>
          <a:p>
            <a:pPr marL="0"/>
            <a:r>
              <a:rPr lang="en-US" dirty="0">
                <a:solidFill>
                  <a:schemeClr val="tx1"/>
                </a:solidFill>
              </a:rPr>
              <a:t>Vitamin B12 (</a:t>
            </a:r>
            <a:r>
              <a:rPr lang="en-US" dirty="0" err="1">
                <a:solidFill>
                  <a:schemeClr val="tx1"/>
                </a:solidFill>
              </a:rPr>
              <a:t>Cabalamine</a:t>
            </a:r>
            <a:r>
              <a:rPr lang="en-US" dirty="0">
                <a:solidFill>
                  <a:schemeClr val="tx1"/>
                </a:solidFill>
              </a:rPr>
              <a:t>) &amp; Vitamin B2 ( Riboflavin).</a:t>
            </a:r>
          </a:p>
          <a:p>
            <a:pPr marL="0"/>
            <a:r>
              <a:rPr lang="en-US" dirty="0">
                <a:solidFill>
                  <a:schemeClr val="tx1"/>
                </a:solidFill>
              </a:rPr>
              <a:t>Organic acids:</a:t>
            </a:r>
          </a:p>
          <a:p>
            <a:pPr marL="514350"/>
            <a:r>
              <a:rPr lang="en-US" dirty="0">
                <a:solidFill>
                  <a:schemeClr val="tx1"/>
                </a:solidFill>
              </a:rPr>
              <a:t>Citric acid: Aspergillus </a:t>
            </a:r>
            <a:r>
              <a:rPr lang="en-US" dirty="0" err="1">
                <a:solidFill>
                  <a:schemeClr val="tx1"/>
                </a:solidFill>
              </a:rPr>
              <a:t>niger</a:t>
            </a:r>
            <a:endParaRPr lang="en-US" dirty="0">
              <a:solidFill>
                <a:schemeClr val="tx1"/>
              </a:solidFill>
            </a:endParaRPr>
          </a:p>
          <a:p>
            <a:pPr marL="514350"/>
            <a:r>
              <a:rPr lang="en-US" dirty="0">
                <a:solidFill>
                  <a:schemeClr val="tx1"/>
                </a:solidFill>
              </a:rPr>
              <a:t>Acetic acid: Acetobacter </a:t>
            </a:r>
            <a:r>
              <a:rPr lang="en-US" dirty="0" err="1">
                <a:solidFill>
                  <a:schemeClr val="tx1"/>
                </a:solidFill>
              </a:rPr>
              <a:t>aceti</a:t>
            </a:r>
            <a:endParaRPr lang="en-US" dirty="0">
              <a:solidFill>
                <a:schemeClr val="tx1"/>
              </a:solidFill>
            </a:endParaRPr>
          </a:p>
          <a:p>
            <a:pPr marL="514350"/>
            <a:r>
              <a:rPr lang="en-US" dirty="0">
                <a:solidFill>
                  <a:schemeClr val="tx1"/>
                </a:solidFill>
              </a:rPr>
              <a:t>Lactic acid: Lactobacillus bulgaricus.</a:t>
            </a:r>
          </a:p>
          <a:p>
            <a:endParaRPr lang="en-US" dirty="0">
              <a:solidFill>
                <a:schemeClr val="tx1"/>
              </a:solidFill>
            </a:endParaRPr>
          </a:p>
        </p:txBody>
      </p:sp>
      <p:sp>
        <p:nvSpPr>
          <p:cNvPr id="23" name="Oval 22">
            <a:extLst>
              <a:ext uri="{FF2B5EF4-FFF2-40B4-BE49-F238E27FC236}">
                <a16:creationId xmlns:a16="http://schemas.microsoft.com/office/drawing/2014/main" id="{A7B99495-F43F-4D80-A44F-2CB4764EB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0569" y="1364732"/>
            <a:ext cx="947488" cy="9217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16" name="Content Placeholder 15" descr="A bottle of perfume&#10;&#10;Description automatically generated with low confidence">
            <a:extLst>
              <a:ext uri="{FF2B5EF4-FFF2-40B4-BE49-F238E27FC236}">
                <a16:creationId xmlns:a16="http://schemas.microsoft.com/office/drawing/2014/main" id="{7FD75915-39BE-4B33-9A22-C5F108BEA99E}"/>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17949" r="12920" b="1"/>
          <a:stretch/>
        </p:blipFill>
        <p:spPr>
          <a:xfrm>
            <a:off x="7901259" y="2727729"/>
            <a:ext cx="4290741" cy="4130271"/>
          </a:xfrm>
          <a:custGeom>
            <a:avLst/>
            <a:gdLst/>
            <a:ahLst/>
            <a:cxnLst/>
            <a:rect l="l" t="t" r="r" b="b"/>
            <a:pathLst>
              <a:path w="4290741" h="4130271">
                <a:moveTo>
                  <a:pt x="2503809" y="0"/>
                </a:moveTo>
                <a:cubicBezTo>
                  <a:pt x="3157405" y="0"/>
                  <a:pt x="3752509" y="250434"/>
                  <a:pt x="4198398" y="660580"/>
                </a:cubicBezTo>
                <a:lnTo>
                  <a:pt x="4290741" y="751286"/>
                </a:lnTo>
                <a:lnTo>
                  <a:pt x="4290741" y="4130271"/>
                </a:lnTo>
                <a:lnTo>
                  <a:pt x="604508" y="4130271"/>
                </a:lnTo>
                <a:lnTo>
                  <a:pt x="461940" y="3953232"/>
                </a:lnTo>
                <a:cubicBezTo>
                  <a:pt x="171051" y="3544183"/>
                  <a:pt x="0" y="3043971"/>
                  <a:pt x="0" y="2503809"/>
                </a:cubicBezTo>
                <a:cubicBezTo>
                  <a:pt x="0" y="1120992"/>
                  <a:pt x="1120992" y="0"/>
                  <a:pt x="2503809" y="0"/>
                </a:cubicBezTo>
                <a:close/>
              </a:path>
            </a:pathLst>
          </a:custGeom>
        </p:spPr>
      </p:pic>
      <p:sp>
        <p:nvSpPr>
          <p:cNvPr id="25" name="Arc 24">
            <a:extLst>
              <a:ext uri="{FF2B5EF4-FFF2-40B4-BE49-F238E27FC236}">
                <a16:creationId xmlns:a16="http://schemas.microsoft.com/office/drawing/2014/main" id="{70BEB1E7-2F88-40BC-B73D-42E5B6F80B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759070" flipV="1">
            <a:off x="6034138" y="-673140"/>
            <a:ext cx="4021193" cy="4021193"/>
          </a:xfrm>
          <a:prstGeom prst="arc">
            <a:avLst>
              <a:gd name="adj1" fmla="val 16200000"/>
              <a:gd name="adj2" fmla="val 20093138"/>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pic>
        <p:nvPicPr>
          <p:cNvPr id="13" name="Content Placeholder 7">
            <a:extLst>
              <a:ext uri="{FF2B5EF4-FFF2-40B4-BE49-F238E27FC236}">
                <a16:creationId xmlns:a16="http://schemas.microsoft.com/office/drawing/2014/main" id="{F3EC5E67-33E9-4F59-8D13-4151571A92FA}"/>
              </a:ext>
            </a:extLst>
          </p:cNvPr>
          <p:cNvPicPr>
            <a:picLocks noChangeAspect="1"/>
          </p:cNvPicPr>
          <p:nvPr/>
        </p:nvPicPr>
        <p:blipFill rotWithShape="1">
          <a:blip r:embed="rId3">
            <a:extLst>
              <a:ext uri="{28A0092B-C50C-407E-A947-70E740481C1C}">
                <a14:useLocalDpi xmlns:a14="http://schemas.microsoft.com/office/drawing/2010/main" val="0"/>
              </a:ext>
            </a:extLst>
          </a:blip>
          <a:srcRect r="12363" b="2"/>
          <a:stretch/>
        </p:blipFill>
        <p:spPr>
          <a:xfrm>
            <a:off x="6261607" y="1"/>
            <a:ext cx="3519312" cy="3007909"/>
          </a:xfrm>
          <a:custGeom>
            <a:avLst/>
            <a:gdLst/>
            <a:ahLst/>
            <a:cxnLst/>
            <a:rect l="l" t="t" r="r" b="b"/>
            <a:pathLst>
              <a:path w="3519312" h="3007909">
                <a:moveTo>
                  <a:pt x="519780" y="0"/>
                </a:moveTo>
                <a:lnTo>
                  <a:pt x="2999532" y="0"/>
                </a:lnTo>
                <a:lnTo>
                  <a:pt x="3003921" y="3989"/>
                </a:lnTo>
                <a:cubicBezTo>
                  <a:pt x="3322356" y="322424"/>
                  <a:pt x="3519312" y="762338"/>
                  <a:pt x="3519312" y="1248253"/>
                </a:cubicBezTo>
                <a:cubicBezTo>
                  <a:pt x="3519312" y="2220084"/>
                  <a:pt x="2731487" y="3007909"/>
                  <a:pt x="1759656" y="3007909"/>
                </a:cubicBezTo>
                <a:cubicBezTo>
                  <a:pt x="787826" y="3007909"/>
                  <a:pt x="0" y="2220084"/>
                  <a:pt x="0" y="1248253"/>
                </a:cubicBezTo>
                <a:cubicBezTo>
                  <a:pt x="0" y="762338"/>
                  <a:pt x="196957" y="322424"/>
                  <a:pt x="515392" y="3989"/>
                </a:cubicBezTo>
                <a:close/>
              </a:path>
            </a:pathLst>
          </a:custGeom>
        </p:spPr>
      </p:pic>
    </p:spTree>
    <p:extLst>
      <p:ext uri="{BB962C8B-B14F-4D97-AF65-F5344CB8AC3E}">
        <p14:creationId xmlns:p14="http://schemas.microsoft.com/office/powerpoint/2010/main" val="1813582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81B7E82-4925-4CDE-B004-7026AD9A8CD1}"/>
              </a:ext>
            </a:extLst>
          </p:cNvPr>
          <p:cNvSpPr>
            <a:spLocks noGrp="1"/>
          </p:cNvSpPr>
          <p:nvPr>
            <p:ph idx="1"/>
          </p:nvPr>
        </p:nvSpPr>
        <p:spPr>
          <a:xfrm>
            <a:off x="643467" y="958788"/>
            <a:ext cx="10905066" cy="5218175"/>
          </a:xfrm>
        </p:spPr>
        <p:txBody>
          <a:bodyPr>
            <a:normAutofit/>
          </a:bodyPr>
          <a:lstStyle/>
          <a:p>
            <a:pPr marL="0" indent="0">
              <a:buNone/>
            </a:pPr>
            <a:r>
              <a:rPr lang="en-US" sz="2400" dirty="0">
                <a:highlight>
                  <a:srgbClr val="FFFF00"/>
                </a:highlight>
              </a:rPr>
              <a:t>Microbes in production of biogas</a:t>
            </a:r>
          </a:p>
          <a:p>
            <a:pPr marL="0" indent="0">
              <a:buNone/>
            </a:pPr>
            <a:r>
              <a:rPr lang="en-US" sz="2400" dirty="0"/>
              <a:t>Biogas is mixture of gases produced from degradable organic matter by the activity of various anaerobic bacteria. </a:t>
            </a:r>
          </a:p>
          <a:p>
            <a:pPr marL="0" indent="0">
              <a:buNone/>
            </a:pPr>
            <a:r>
              <a:rPr lang="en-US" sz="2400" dirty="0"/>
              <a:t>Composition:</a:t>
            </a:r>
          </a:p>
          <a:p>
            <a:pPr marL="0" indent="0">
              <a:buNone/>
            </a:pPr>
            <a:r>
              <a:rPr lang="en-US" sz="2400" dirty="0"/>
              <a:t>Methane : 50-68 percent</a:t>
            </a:r>
          </a:p>
          <a:p>
            <a:pPr marL="0" indent="0">
              <a:buNone/>
            </a:pPr>
            <a:r>
              <a:rPr lang="en-US" sz="2400" dirty="0"/>
              <a:t>Carbon dioxide:25-35%</a:t>
            </a:r>
          </a:p>
          <a:p>
            <a:pPr marL="0" indent="0">
              <a:buNone/>
            </a:pPr>
            <a:r>
              <a:rPr lang="en-US" sz="2400" dirty="0"/>
              <a:t>Hydrogen :1-5%</a:t>
            </a:r>
          </a:p>
          <a:p>
            <a:pPr marL="0" indent="0">
              <a:buNone/>
            </a:pPr>
            <a:r>
              <a:rPr lang="en-US" sz="2400" dirty="0"/>
              <a:t>Nitrogen: 2-7%</a:t>
            </a:r>
          </a:p>
          <a:p>
            <a:pPr marL="0" indent="0">
              <a:buNone/>
            </a:pPr>
            <a:r>
              <a:rPr lang="en-US" sz="2400" dirty="0"/>
              <a:t>Oxygen: 0-0.1%</a:t>
            </a:r>
          </a:p>
          <a:p>
            <a:pPr marL="0" indent="0">
              <a:buNone/>
            </a:pPr>
            <a:r>
              <a:rPr lang="en-US" sz="2400" dirty="0"/>
              <a:t>Microorganisms involved: </a:t>
            </a:r>
          </a:p>
          <a:p>
            <a:pPr marL="0" indent="0">
              <a:buNone/>
            </a:pPr>
            <a:r>
              <a:rPr lang="en-US" sz="2400" dirty="0" err="1"/>
              <a:t>Methanobacterium</a:t>
            </a:r>
            <a:r>
              <a:rPr lang="en-US" sz="2400" dirty="0"/>
              <a:t>, </a:t>
            </a:r>
            <a:r>
              <a:rPr lang="en-US" sz="2400" dirty="0" err="1"/>
              <a:t>methanococcus</a:t>
            </a:r>
            <a:r>
              <a:rPr lang="en-US" sz="2400" dirty="0"/>
              <a:t>, </a:t>
            </a:r>
            <a:r>
              <a:rPr lang="en-US" sz="2400" dirty="0" err="1"/>
              <a:t>methanospirillum</a:t>
            </a:r>
            <a:r>
              <a:rPr lang="en-US" sz="2400" dirty="0"/>
              <a:t>, </a:t>
            </a:r>
            <a:r>
              <a:rPr lang="en-US" sz="2400" dirty="0" err="1"/>
              <a:t>etc</a:t>
            </a:r>
            <a:endParaRPr lang="en-US" sz="2400" dirty="0"/>
          </a:p>
          <a:p>
            <a:pPr marL="0" indent="0">
              <a:buNone/>
            </a:pPr>
            <a:endParaRPr lang="en-IN" sz="24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3727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CDB9D3-103E-488F-A329-420A6A7C4B57}"/>
              </a:ext>
            </a:extLst>
          </p:cNvPr>
          <p:cNvSpPr>
            <a:spLocks noGrp="1"/>
          </p:cNvSpPr>
          <p:nvPr>
            <p:ph idx="1"/>
          </p:nvPr>
        </p:nvSpPr>
        <p:spPr/>
        <p:txBody>
          <a:bodyPr/>
          <a:lstStyle/>
          <a:p>
            <a:pPr marL="0" indent="0">
              <a:buNone/>
            </a:pPr>
            <a:r>
              <a:rPr lang="en-US" dirty="0"/>
              <a:t>Microbes as biopesticides</a:t>
            </a:r>
          </a:p>
          <a:p>
            <a:pPr marL="514350" indent="-514350">
              <a:buAutoNum type="arabicPeriod"/>
            </a:pPr>
            <a:r>
              <a:rPr lang="en-US" dirty="0"/>
              <a:t>Viruses as biopesticides- baculoviruses that has two genera</a:t>
            </a:r>
          </a:p>
          <a:p>
            <a:pPr marL="0" indent="0">
              <a:buNone/>
            </a:pPr>
            <a:r>
              <a:rPr lang="en-US" dirty="0"/>
              <a:t>	 </a:t>
            </a:r>
            <a:r>
              <a:rPr lang="en-US" dirty="0" err="1"/>
              <a:t>i</a:t>
            </a:r>
            <a:r>
              <a:rPr lang="en-US" dirty="0"/>
              <a:t>. </a:t>
            </a:r>
            <a:r>
              <a:rPr lang="en-US" dirty="0" err="1"/>
              <a:t>nucleopolyhedrovirus</a:t>
            </a:r>
            <a:r>
              <a:rPr lang="en-US" dirty="0"/>
              <a:t> NPV, ii. </a:t>
            </a:r>
            <a:r>
              <a:rPr lang="en-US" dirty="0" err="1"/>
              <a:t>Granuloviruses</a:t>
            </a:r>
            <a:r>
              <a:rPr lang="en-US" dirty="0"/>
              <a:t> GV </a:t>
            </a:r>
          </a:p>
          <a:p>
            <a:pPr marL="0" indent="0">
              <a:buNone/>
            </a:pPr>
            <a:r>
              <a:rPr lang="en-US" dirty="0"/>
              <a:t>2. Bacteria as biopesticides- Bacillus thuringiensis, Trichoderma , Beauveria </a:t>
            </a:r>
            <a:r>
              <a:rPr lang="en-US" dirty="0" err="1"/>
              <a:t>bassiana</a:t>
            </a:r>
            <a:r>
              <a:rPr lang="en-US" dirty="0"/>
              <a:t>, etc. </a:t>
            </a:r>
            <a:endParaRPr lang="en-IN" dirty="0"/>
          </a:p>
        </p:txBody>
      </p:sp>
    </p:spTree>
    <p:extLst>
      <p:ext uri="{BB962C8B-B14F-4D97-AF65-F5344CB8AC3E}">
        <p14:creationId xmlns:p14="http://schemas.microsoft.com/office/powerpoint/2010/main" val="1985053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40EA16-5CD5-40D0-9E1E-2C76423DAF68}"/>
              </a:ext>
            </a:extLst>
          </p:cNvPr>
          <p:cNvSpPr>
            <a:spLocks noGrp="1"/>
          </p:cNvSpPr>
          <p:nvPr>
            <p:ph idx="1"/>
          </p:nvPr>
        </p:nvSpPr>
        <p:spPr/>
        <p:txBody>
          <a:bodyPr/>
          <a:lstStyle/>
          <a:p>
            <a:pPr marL="0" indent="0">
              <a:buNone/>
            </a:pPr>
            <a:r>
              <a:rPr lang="en-US" dirty="0"/>
              <a:t>Microbes as biofertilizers:</a:t>
            </a:r>
          </a:p>
          <a:p>
            <a:pPr marL="514350" indent="-514350">
              <a:buAutoNum type="arabicPeriod"/>
            </a:pPr>
            <a:r>
              <a:rPr lang="en-US" dirty="0"/>
              <a:t>Bacteria as nitrogen fixers</a:t>
            </a:r>
          </a:p>
          <a:p>
            <a:pPr marL="571500" indent="-571500">
              <a:buAutoNum type="romanLcPeriod"/>
            </a:pPr>
            <a:r>
              <a:rPr lang="en-US" dirty="0"/>
              <a:t>Legume- Rhizobium symbiosis</a:t>
            </a:r>
          </a:p>
          <a:p>
            <a:pPr marL="571500" indent="-571500">
              <a:buAutoNum type="romanLcPeriod"/>
            </a:pPr>
            <a:r>
              <a:rPr lang="en-US" dirty="0"/>
              <a:t>Free living bacteria- </a:t>
            </a:r>
            <a:r>
              <a:rPr lang="en-US" i="1" dirty="0"/>
              <a:t>Azotobacter, </a:t>
            </a:r>
            <a:r>
              <a:rPr lang="en-US" i="1" dirty="0" err="1"/>
              <a:t>Closteridium</a:t>
            </a:r>
            <a:r>
              <a:rPr lang="en-US" i="1" dirty="0"/>
              <a:t>, Bacillus </a:t>
            </a:r>
            <a:r>
              <a:rPr lang="en-US" i="1" dirty="0" err="1"/>
              <a:t>polymyxa</a:t>
            </a:r>
            <a:r>
              <a:rPr lang="en-US" dirty="0"/>
              <a:t>, etc.</a:t>
            </a:r>
          </a:p>
          <a:p>
            <a:pPr marL="0" indent="0">
              <a:buNone/>
            </a:pPr>
            <a:r>
              <a:rPr lang="en-US" dirty="0"/>
              <a:t>2. Cyanobacterial as nitrogen fixers</a:t>
            </a:r>
          </a:p>
          <a:p>
            <a:pPr marL="0" indent="0">
              <a:buNone/>
            </a:pPr>
            <a:r>
              <a:rPr lang="en-US" dirty="0"/>
              <a:t>3. Mycorrhizae </a:t>
            </a:r>
            <a:endParaRPr lang="en-IN" dirty="0"/>
          </a:p>
        </p:txBody>
      </p:sp>
    </p:spTree>
    <p:extLst>
      <p:ext uri="{BB962C8B-B14F-4D97-AF65-F5344CB8AC3E}">
        <p14:creationId xmlns:p14="http://schemas.microsoft.com/office/powerpoint/2010/main" val="1358446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B2F59-74FE-464C-8F2D-E1347F275A1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4B4D15F-ACAD-4A4A-AF2F-6704093F4D14}"/>
              </a:ext>
            </a:extLst>
          </p:cNvPr>
          <p:cNvSpPr>
            <a:spLocks noGrp="1"/>
          </p:cNvSpPr>
          <p:nvPr>
            <p:ph idx="1"/>
          </p:nvPr>
        </p:nvSpPr>
        <p:spPr/>
        <p:txBody>
          <a:bodyPr/>
          <a:lstStyle/>
          <a:p>
            <a:pPr marL="0" indent="0">
              <a:buNone/>
            </a:pPr>
            <a:r>
              <a:rPr lang="en-US" dirty="0"/>
              <a:t>	Microbes in household product</a:t>
            </a:r>
          </a:p>
          <a:p>
            <a:pPr marL="514350" indent="-514350">
              <a:buAutoNum type="arabicPeriod"/>
            </a:pPr>
            <a:r>
              <a:rPr lang="en-US" dirty="0"/>
              <a:t>Curd</a:t>
            </a:r>
          </a:p>
          <a:p>
            <a:pPr marL="514350" indent="-514350">
              <a:buAutoNum type="arabicPeriod"/>
            </a:pPr>
            <a:r>
              <a:rPr lang="en-US" dirty="0"/>
              <a:t>Butter milk</a:t>
            </a:r>
          </a:p>
          <a:p>
            <a:pPr marL="514350" indent="-514350">
              <a:buAutoNum type="arabicPeriod"/>
            </a:pPr>
            <a:r>
              <a:rPr lang="en-US" dirty="0"/>
              <a:t>Cheese</a:t>
            </a:r>
          </a:p>
          <a:p>
            <a:pPr marL="514350" indent="-514350">
              <a:buAutoNum type="arabicPeriod"/>
            </a:pPr>
            <a:r>
              <a:rPr lang="en-US" dirty="0" err="1"/>
              <a:t>Dosa</a:t>
            </a:r>
            <a:r>
              <a:rPr lang="en-US" dirty="0"/>
              <a:t> and </a:t>
            </a:r>
            <a:r>
              <a:rPr lang="en-US" dirty="0" err="1"/>
              <a:t>idli</a:t>
            </a:r>
            <a:endParaRPr lang="en-US" dirty="0"/>
          </a:p>
          <a:p>
            <a:pPr marL="514350" indent="-514350">
              <a:buAutoNum type="arabicPeriod"/>
            </a:pPr>
            <a:r>
              <a:rPr lang="en-US" dirty="0"/>
              <a:t>Bread</a:t>
            </a:r>
          </a:p>
          <a:p>
            <a:pPr marL="514350" indent="-514350">
              <a:buAutoNum type="arabicPeriod"/>
            </a:pPr>
            <a:r>
              <a:rPr lang="en-US" dirty="0"/>
              <a:t>Others </a:t>
            </a:r>
          </a:p>
          <a:p>
            <a:pPr marL="514350" indent="-514350">
              <a:buAutoNum type="alphaLcPeriod"/>
            </a:pPr>
            <a:endParaRPr lang="en-IN" dirty="0"/>
          </a:p>
        </p:txBody>
      </p:sp>
    </p:spTree>
    <p:extLst>
      <p:ext uri="{BB962C8B-B14F-4D97-AF65-F5344CB8AC3E}">
        <p14:creationId xmlns:p14="http://schemas.microsoft.com/office/powerpoint/2010/main" val="5756661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7C43D9-1DE6-404F-A769-33093CC05F7D}"/>
              </a:ext>
            </a:extLst>
          </p:cNvPr>
          <p:cNvSpPr>
            <a:spLocks noGrp="1"/>
          </p:cNvSpPr>
          <p:nvPr>
            <p:ph sz="half" idx="1"/>
          </p:nvPr>
        </p:nvSpPr>
        <p:spPr/>
        <p:txBody>
          <a:bodyPr/>
          <a:lstStyle/>
          <a:p>
            <a:pPr marL="0" indent="0">
              <a:buNone/>
            </a:pPr>
            <a:r>
              <a:rPr lang="en-US" dirty="0"/>
              <a:t>Microbes as biofertilizers:</a:t>
            </a:r>
          </a:p>
          <a:p>
            <a:pPr marL="514350" indent="-514350">
              <a:buAutoNum type="arabicPeriod"/>
            </a:pPr>
            <a:r>
              <a:rPr lang="en-US" dirty="0"/>
              <a:t>Bacteria as nitrogen fixers</a:t>
            </a:r>
          </a:p>
          <a:p>
            <a:pPr marL="571500" indent="-571500">
              <a:buAutoNum type="romanLcPeriod"/>
            </a:pPr>
            <a:r>
              <a:rPr lang="en-US" dirty="0"/>
              <a:t>Legume- Rhizobium symbiosis</a:t>
            </a:r>
          </a:p>
          <a:p>
            <a:pPr marL="571500" indent="-571500">
              <a:buAutoNum type="romanLcPeriod"/>
            </a:pPr>
            <a:r>
              <a:rPr lang="en-US" dirty="0"/>
              <a:t>Free living bacteria- Azotobacter, </a:t>
            </a:r>
            <a:r>
              <a:rPr lang="en-US" dirty="0" err="1"/>
              <a:t>Closteridium</a:t>
            </a:r>
            <a:r>
              <a:rPr lang="en-US" dirty="0"/>
              <a:t>, Bacillus </a:t>
            </a:r>
            <a:r>
              <a:rPr lang="en-US" dirty="0" err="1"/>
              <a:t>polymyxa</a:t>
            </a:r>
            <a:r>
              <a:rPr lang="en-US" dirty="0"/>
              <a:t>, etc.</a:t>
            </a:r>
          </a:p>
          <a:p>
            <a:endParaRPr lang="en-IN" dirty="0"/>
          </a:p>
        </p:txBody>
      </p:sp>
      <p:pic>
        <p:nvPicPr>
          <p:cNvPr id="6" name="Content Placeholder 5">
            <a:extLst>
              <a:ext uri="{FF2B5EF4-FFF2-40B4-BE49-F238E27FC236}">
                <a16:creationId xmlns:a16="http://schemas.microsoft.com/office/drawing/2014/main" id="{F9318A14-F849-4936-8111-2FB71D23166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686675" y="2033733"/>
            <a:ext cx="2152650" cy="2124075"/>
          </a:xfrm>
        </p:spPr>
      </p:pic>
    </p:spTree>
    <p:extLst>
      <p:ext uri="{BB962C8B-B14F-4D97-AF65-F5344CB8AC3E}">
        <p14:creationId xmlns:p14="http://schemas.microsoft.com/office/powerpoint/2010/main" val="35342078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E5179D-BD4B-44B4-802A-AEB66E9D4A98}"/>
              </a:ext>
            </a:extLst>
          </p:cNvPr>
          <p:cNvSpPr>
            <a:spLocks noGrp="1"/>
          </p:cNvSpPr>
          <p:nvPr>
            <p:ph sz="half" idx="1"/>
          </p:nvPr>
        </p:nvSpPr>
        <p:spPr/>
        <p:txBody>
          <a:bodyPr/>
          <a:lstStyle/>
          <a:p>
            <a:r>
              <a:rPr lang="en-US" dirty="0"/>
              <a:t>Cyanobacterial as nitrogen fixers</a:t>
            </a:r>
          </a:p>
          <a:p>
            <a:pPr marL="514350" indent="-514350">
              <a:buAutoNum type="arabicPeriod"/>
            </a:pPr>
            <a:r>
              <a:rPr lang="en-IN" dirty="0"/>
              <a:t>Free living</a:t>
            </a:r>
          </a:p>
          <a:p>
            <a:pPr marL="514350" indent="-514350">
              <a:buAutoNum type="arabicPeriod"/>
            </a:pPr>
            <a:r>
              <a:rPr lang="en-IN" dirty="0"/>
              <a:t>Symbiosis </a:t>
            </a:r>
          </a:p>
        </p:txBody>
      </p:sp>
      <p:pic>
        <p:nvPicPr>
          <p:cNvPr id="8" name="Content Placeholder 7">
            <a:extLst>
              <a:ext uri="{FF2B5EF4-FFF2-40B4-BE49-F238E27FC236}">
                <a16:creationId xmlns:a16="http://schemas.microsoft.com/office/drawing/2014/main" id="{E2F8EBF0-1FAD-44E8-9ABD-544CBD7AC572}"/>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285391" y="1411551"/>
            <a:ext cx="4305669" cy="2328600"/>
          </a:xfrm>
        </p:spPr>
      </p:pic>
      <p:pic>
        <p:nvPicPr>
          <p:cNvPr id="11" name="Picture 10">
            <a:extLst>
              <a:ext uri="{FF2B5EF4-FFF2-40B4-BE49-F238E27FC236}">
                <a16:creationId xmlns:a16="http://schemas.microsoft.com/office/drawing/2014/main" id="{536CEB01-8AA0-444A-963F-C6D7B60807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85391" y="4001294"/>
            <a:ext cx="4457699" cy="2417261"/>
          </a:xfrm>
          <a:prstGeom prst="rect">
            <a:avLst/>
          </a:prstGeom>
        </p:spPr>
      </p:pic>
    </p:spTree>
    <p:extLst>
      <p:ext uri="{BB962C8B-B14F-4D97-AF65-F5344CB8AC3E}">
        <p14:creationId xmlns:p14="http://schemas.microsoft.com/office/powerpoint/2010/main" val="3923380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32556F-A436-4129-9011-BD9B1332F79C}"/>
              </a:ext>
            </a:extLst>
          </p:cNvPr>
          <p:cNvSpPr>
            <a:spLocks noGrp="1"/>
          </p:cNvSpPr>
          <p:nvPr>
            <p:ph sz="half" idx="1"/>
          </p:nvPr>
        </p:nvSpPr>
        <p:spPr/>
        <p:txBody>
          <a:bodyPr/>
          <a:lstStyle/>
          <a:p>
            <a:pPr marL="0" indent="0">
              <a:buNone/>
            </a:pPr>
            <a:r>
              <a:rPr lang="en-US" dirty="0"/>
              <a:t>3. Mycorrhizae </a:t>
            </a:r>
            <a:endParaRPr lang="en-IN" dirty="0"/>
          </a:p>
          <a:p>
            <a:pPr marL="0" indent="0">
              <a:buNone/>
            </a:pPr>
            <a:endParaRPr lang="en-IN" dirty="0"/>
          </a:p>
        </p:txBody>
      </p:sp>
      <p:pic>
        <p:nvPicPr>
          <p:cNvPr id="7" name="Content Placeholder 6">
            <a:extLst>
              <a:ext uri="{FF2B5EF4-FFF2-40B4-BE49-F238E27FC236}">
                <a16:creationId xmlns:a16="http://schemas.microsoft.com/office/drawing/2014/main" id="{8BE0601C-CE33-4F99-9BA6-73245ADB9EDE}"/>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44603" y="2405061"/>
            <a:ext cx="3687701" cy="3534099"/>
          </a:xfrm>
        </p:spPr>
      </p:pic>
      <p:pic>
        <p:nvPicPr>
          <p:cNvPr id="10" name="Picture 9">
            <a:extLst>
              <a:ext uri="{FF2B5EF4-FFF2-40B4-BE49-F238E27FC236}">
                <a16:creationId xmlns:a16="http://schemas.microsoft.com/office/drawing/2014/main" id="{90579591-B260-4358-A301-8F24C2FC3B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81574" y="2405062"/>
            <a:ext cx="5458565" cy="3534099"/>
          </a:xfrm>
          <a:prstGeom prst="rect">
            <a:avLst/>
          </a:prstGeom>
        </p:spPr>
      </p:pic>
    </p:spTree>
    <p:extLst>
      <p:ext uri="{BB962C8B-B14F-4D97-AF65-F5344CB8AC3E}">
        <p14:creationId xmlns:p14="http://schemas.microsoft.com/office/powerpoint/2010/main" val="3077642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2AC010-BA2F-4190-B5BB-FEB73B7E52AE}"/>
              </a:ext>
            </a:extLst>
          </p:cNvPr>
          <p:cNvSpPr>
            <a:spLocks noGrp="1"/>
          </p:cNvSpPr>
          <p:nvPr>
            <p:ph idx="1"/>
          </p:nvPr>
        </p:nvSpPr>
        <p:spPr/>
        <p:txBody>
          <a:bodyPr/>
          <a:lstStyle/>
          <a:p>
            <a:pPr marL="0" indent="0">
              <a:buNone/>
            </a:pPr>
            <a:r>
              <a:rPr lang="en-US" dirty="0"/>
              <a:t>Microbes in sewage treatment:</a:t>
            </a:r>
          </a:p>
          <a:p>
            <a:pPr marL="0" indent="0">
              <a:buNone/>
            </a:pPr>
            <a:r>
              <a:rPr lang="en-US" dirty="0"/>
              <a:t>Sewage is the municipal waste water.</a:t>
            </a:r>
          </a:p>
          <a:p>
            <a:pPr marL="0" indent="0" algn="just">
              <a:buNone/>
            </a:pPr>
            <a:r>
              <a:rPr lang="en-US" dirty="0"/>
              <a:t>1. Primary treatment: in this method mechanical screening and sedimentation of undissolved solids in raw sewage is done. After screening, the sewage is pass through a grit chamber to separate sand and small pebbles by sedimentation. Finally the sewage is pass into the primary settling tank where most of the suspended particles settle down to form the primary sludge.</a:t>
            </a:r>
            <a:endParaRPr lang="en-IN" dirty="0"/>
          </a:p>
        </p:txBody>
      </p:sp>
    </p:spTree>
    <p:extLst>
      <p:ext uri="{BB962C8B-B14F-4D97-AF65-F5344CB8AC3E}">
        <p14:creationId xmlns:p14="http://schemas.microsoft.com/office/powerpoint/2010/main" val="1150271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293EEB3-7434-4108-923C-A1F9FEE97F3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29810" y="1775534"/>
            <a:ext cx="10164932" cy="4341181"/>
          </a:xfrm>
        </p:spPr>
      </p:pic>
    </p:spTree>
    <p:extLst>
      <p:ext uri="{BB962C8B-B14F-4D97-AF65-F5344CB8AC3E}">
        <p14:creationId xmlns:p14="http://schemas.microsoft.com/office/powerpoint/2010/main" val="37999065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734CC8-B7C1-4C0B-B958-65526E4EA618}"/>
              </a:ext>
            </a:extLst>
          </p:cNvPr>
          <p:cNvSpPr>
            <a:spLocks noGrp="1"/>
          </p:cNvSpPr>
          <p:nvPr>
            <p:ph idx="1"/>
          </p:nvPr>
        </p:nvSpPr>
        <p:spPr/>
        <p:txBody>
          <a:bodyPr/>
          <a:lstStyle/>
          <a:p>
            <a:pPr marL="0" indent="0" algn="just">
              <a:buNone/>
            </a:pPr>
            <a:r>
              <a:rPr lang="en-US" dirty="0"/>
              <a:t>Secondary or </a:t>
            </a:r>
            <a:r>
              <a:rPr lang="en-US" dirty="0">
                <a:highlight>
                  <a:srgbClr val="FFFF00"/>
                </a:highlight>
              </a:rPr>
              <a:t>biological</a:t>
            </a:r>
            <a:r>
              <a:rPr lang="en-US" dirty="0"/>
              <a:t> treatment: </a:t>
            </a:r>
          </a:p>
          <a:p>
            <a:pPr marL="0" indent="0" algn="just">
              <a:buNone/>
            </a:pPr>
            <a:r>
              <a:rPr lang="en-US" dirty="0"/>
              <a:t>Sewage treated in primary treatment is brought in contact with oxygen and aerobic microorganisms. they breakdown the organic matter into CO</a:t>
            </a:r>
            <a:r>
              <a:rPr lang="en-US" sz="2000" dirty="0"/>
              <a:t>2</a:t>
            </a:r>
            <a:r>
              <a:rPr lang="en-US" dirty="0"/>
              <a:t> and H</a:t>
            </a:r>
            <a:r>
              <a:rPr lang="en-US" sz="2000" dirty="0"/>
              <a:t>2</a:t>
            </a:r>
            <a:r>
              <a:rPr lang="en-US" dirty="0"/>
              <a:t>O.  The bacteria commonly used sewage treatment are: Clostridium, Coliform, </a:t>
            </a:r>
            <a:r>
              <a:rPr lang="en-US" dirty="0" err="1"/>
              <a:t>Pseudomonus</a:t>
            </a:r>
            <a:r>
              <a:rPr lang="en-US" dirty="0"/>
              <a:t>, Micrococcus, etc. Further, chlorination is done to kill bacteria. </a:t>
            </a:r>
            <a:endParaRPr lang="en-IN" dirty="0"/>
          </a:p>
        </p:txBody>
      </p:sp>
    </p:spTree>
    <p:extLst>
      <p:ext uri="{BB962C8B-B14F-4D97-AF65-F5344CB8AC3E}">
        <p14:creationId xmlns:p14="http://schemas.microsoft.com/office/powerpoint/2010/main" val="19487665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F4545-3638-467E-AEE4-36D3291B1B03}"/>
              </a:ext>
            </a:extLst>
          </p:cNvPr>
          <p:cNvSpPr>
            <a:spLocks noGrp="1"/>
          </p:cNvSpPr>
          <p:nvPr>
            <p:ph idx="1"/>
          </p:nvPr>
        </p:nvSpPr>
        <p:spPr>
          <a:xfrm>
            <a:off x="838200" y="1038687"/>
            <a:ext cx="10515600" cy="5138276"/>
          </a:xfrm>
        </p:spPr>
        <p:txBody>
          <a:bodyPr/>
          <a:lstStyle/>
          <a:p>
            <a:pPr marL="0" indent="0">
              <a:buNone/>
            </a:pPr>
            <a:r>
              <a:rPr lang="en-US" dirty="0"/>
              <a:t>Advanced waste management or tertiary treatment: </a:t>
            </a:r>
          </a:p>
          <a:p>
            <a:pPr marL="0" indent="0">
              <a:buNone/>
            </a:pPr>
            <a:r>
              <a:rPr lang="en-US" dirty="0"/>
              <a:t>In this salt like nitrates and phosphate are removed by precipitation technique. Water is now pure to drink.</a:t>
            </a:r>
          </a:p>
          <a:p>
            <a:pPr marL="0" indent="0">
              <a:buNone/>
            </a:pPr>
            <a:endParaRPr lang="en-US" dirty="0"/>
          </a:p>
          <a:p>
            <a:pPr marL="0" indent="0">
              <a:buNone/>
            </a:pPr>
            <a:endParaRPr lang="en-US" dirty="0"/>
          </a:p>
          <a:p>
            <a:pPr marL="0" indent="0">
              <a:buNone/>
            </a:pPr>
            <a:r>
              <a:rPr lang="en-US" dirty="0"/>
              <a:t>BOD( Biological Oxygen demand)-</a:t>
            </a:r>
          </a:p>
          <a:p>
            <a:pPr marL="0" indent="0">
              <a:buNone/>
            </a:pPr>
            <a:r>
              <a:rPr lang="en-US" dirty="0"/>
              <a:t>DO (</a:t>
            </a:r>
            <a:r>
              <a:rPr lang="en-US" dirty="0" err="1"/>
              <a:t>Disssolved</a:t>
            </a:r>
            <a:r>
              <a:rPr lang="en-US" dirty="0"/>
              <a:t> Oxygen)-</a:t>
            </a:r>
            <a:endParaRPr lang="en-IN" dirty="0"/>
          </a:p>
        </p:txBody>
      </p:sp>
    </p:spTree>
    <p:extLst>
      <p:ext uri="{BB962C8B-B14F-4D97-AF65-F5344CB8AC3E}">
        <p14:creationId xmlns:p14="http://schemas.microsoft.com/office/powerpoint/2010/main" val="19877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0C8575-9FCF-4623-9C85-1623C3BD4E73}"/>
              </a:ext>
            </a:extLst>
          </p:cNvPr>
          <p:cNvSpPr>
            <a:spLocks noGrp="1"/>
          </p:cNvSpPr>
          <p:nvPr>
            <p:ph type="title"/>
          </p:nvPr>
        </p:nvSpPr>
        <p:spPr/>
        <p:txBody>
          <a:bodyPr/>
          <a:lstStyle/>
          <a:p>
            <a:endParaRPr lang="en-IN"/>
          </a:p>
        </p:txBody>
      </p:sp>
      <p:pic>
        <p:nvPicPr>
          <p:cNvPr id="6" name="Content Placeholder 5">
            <a:extLst>
              <a:ext uri="{FF2B5EF4-FFF2-40B4-BE49-F238E27FC236}">
                <a16:creationId xmlns:a16="http://schemas.microsoft.com/office/drawing/2014/main" id="{2035A651-E03D-48C2-BA34-8BC4745CF395}"/>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31146" y="2414727"/>
            <a:ext cx="3657600" cy="3762236"/>
          </a:xfrm>
        </p:spPr>
      </p:pic>
      <p:pic>
        <p:nvPicPr>
          <p:cNvPr id="8" name="Content Placeholder 7">
            <a:extLst>
              <a:ext uri="{FF2B5EF4-FFF2-40B4-BE49-F238E27FC236}">
                <a16:creationId xmlns:a16="http://schemas.microsoft.com/office/drawing/2014/main" id="{F3EC04B8-C2DF-4E3E-A255-6DC33D05734D}"/>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03256" y="2414727"/>
            <a:ext cx="4018624" cy="3762235"/>
          </a:xfrm>
        </p:spPr>
      </p:pic>
    </p:spTree>
    <p:extLst>
      <p:ext uri="{BB962C8B-B14F-4D97-AF65-F5344CB8AC3E}">
        <p14:creationId xmlns:p14="http://schemas.microsoft.com/office/powerpoint/2010/main" val="1700228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704-2DA5-4273-83EF-923C093999A7}"/>
              </a:ext>
            </a:extLst>
          </p:cNvPr>
          <p:cNvSpPr>
            <a:spLocks noGrp="1"/>
          </p:cNvSpPr>
          <p:nvPr>
            <p:ph type="title"/>
          </p:nvPr>
        </p:nvSpPr>
        <p:spPr/>
        <p:txBody>
          <a:bodyPr/>
          <a:lstStyle/>
          <a:p>
            <a:endParaRPr lang="en-IN"/>
          </a:p>
        </p:txBody>
      </p:sp>
      <p:pic>
        <p:nvPicPr>
          <p:cNvPr id="6" name="Content Placeholder 5">
            <a:extLst>
              <a:ext uri="{FF2B5EF4-FFF2-40B4-BE49-F238E27FC236}">
                <a16:creationId xmlns:a16="http://schemas.microsoft.com/office/drawing/2014/main" id="{F90747D8-8E2F-4B13-831B-6B1B1265F2F6}"/>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38200" y="1825625"/>
            <a:ext cx="5181600" cy="4351338"/>
          </a:xfrm>
        </p:spPr>
      </p:pic>
      <p:pic>
        <p:nvPicPr>
          <p:cNvPr id="8" name="Content Placeholder 7">
            <a:extLst>
              <a:ext uri="{FF2B5EF4-FFF2-40B4-BE49-F238E27FC236}">
                <a16:creationId xmlns:a16="http://schemas.microsoft.com/office/drawing/2014/main" id="{1D59971F-B077-4D81-9524-7D3D9EC2CC93}"/>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809174" y="2112884"/>
            <a:ext cx="4660776" cy="3968319"/>
          </a:xfrm>
        </p:spPr>
      </p:pic>
    </p:spTree>
    <p:extLst>
      <p:ext uri="{BB962C8B-B14F-4D97-AF65-F5344CB8AC3E}">
        <p14:creationId xmlns:p14="http://schemas.microsoft.com/office/powerpoint/2010/main" val="3463382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4C885067-A413-489B-B478-1FCC6D02F7CD}"/>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41538" y="2357858"/>
            <a:ext cx="4731798" cy="3286872"/>
          </a:xfrm>
        </p:spPr>
      </p:pic>
      <p:pic>
        <p:nvPicPr>
          <p:cNvPr id="8" name="Content Placeholder 7">
            <a:extLst>
              <a:ext uri="{FF2B5EF4-FFF2-40B4-BE49-F238E27FC236}">
                <a16:creationId xmlns:a16="http://schemas.microsoft.com/office/drawing/2014/main" id="{7B51A652-84F6-4907-B86F-E4B4B465A0DB}"/>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223247" y="2459115"/>
            <a:ext cx="5042516" cy="3286872"/>
          </a:xfrm>
        </p:spPr>
      </p:pic>
    </p:spTree>
    <p:extLst>
      <p:ext uri="{BB962C8B-B14F-4D97-AF65-F5344CB8AC3E}">
        <p14:creationId xmlns:p14="http://schemas.microsoft.com/office/powerpoint/2010/main" val="66355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a:extLst>
              <a:ext uri="{FF2B5EF4-FFF2-40B4-BE49-F238E27FC236}">
                <a16:creationId xmlns:a16="http://schemas.microsoft.com/office/drawing/2014/main" id="{73A940B3-3021-4237-B8A6-B28FE90FA42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16210" y="2290438"/>
            <a:ext cx="4837590" cy="3346881"/>
          </a:xfrm>
        </p:spPr>
      </p:pic>
      <p:pic>
        <p:nvPicPr>
          <p:cNvPr id="6" name="Content Placeholder 5">
            <a:extLst>
              <a:ext uri="{FF2B5EF4-FFF2-40B4-BE49-F238E27FC236}">
                <a16:creationId xmlns:a16="http://schemas.microsoft.com/office/drawing/2014/main" id="{BDB424AD-A7A9-4457-955E-E7E141E08B64}"/>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154097" y="2175030"/>
            <a:ext cx="3959441" cy="3462290"/>
          </a:xfrm>
        </p:spPr>
      </p:pic>
    </p:spTree>
    <p:extLst>
      <p:ext uri="{BB962C8B-B14F-4D97-AF65-F5344CB8AC3E}">
        <p14:creationId xmlns:p14="http://schemas.microsoft.com/office/powerpoint/2010/main" val="4060328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6AFCD-904E-4B23-9508-DD40EF79B018}"/>
              </a:ext>
            </a:extLst>
          </p:cNvPr>
          <p:cNvSpPr>
            <a:spLocks noGrp="1"/>
          </p:cNvSpPr>
          <p:nvPr>
            <p:ph type="title"/>
          </p:nvPr>
        </p:nvSpPr>
        <p:spPr/>
        <p:txBody>
          <a:bodyPr/>
          <a:lstStyle/>
          <a:p>
            <a:endParaRPr lang="en-IN"/>
          </a:p>
        </p:txBody>
      </p:sp>
      <p:pic>
        <p:nvPicPr>
          <p:cNvPr id="6" name="Content Placeholder 5">
            <a:extLst>
              <a:ext uri="{FF2B5EF4-FFF2-40B4-BE49-F238E27FC236}">
                <a16:creationId xmlns:a16="http://schemas.microsoft.com/office/drawing/2014/main" id="{03246C1E-BB53-45DF-A515-78A272FE09CA}"/>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16241" y="1890944"/>
            <a:ext cx="4261281" cy="3977196"/>
          </a:xfrm>
        </p:spPr>
      </p:pic>
      <p:pic>
        <p:nvPicPr>
          <p:cNvPr id="8" name="Content Placeholder 7">
            <a:extLst>
              <a:ext uri="{FF2B5EF4-FFF2-40B4-BE49-F238E27FC236}">
                <a16:creationId xmlns:a16="http://schemas.microsoft.com/office/drawing/2014/main" id="{BE9B339D-C30F-458A-BE48-58A2E587CF76}"/>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6454066" y="1890944"/>
            <a:ext cx="4899734" cy="3977196"/>
          </a:xfrm>
        </p:spPr>
      </p:pic>
    </p:spTree>
    <p:extLst>
      <p:ext uri="{BB962C8B-B14F-4D97-AF65-F5344CB8AC3E}">
        <p14:creationId xmlns:p14="http://schemas.microsoft.com/office/powerpoint/2010/main" val="1993872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3EFF7B1-6CB7-47D1-AD37-B870CA2B21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FA2962B-21B6-4689-A95D-A8FF6ADE4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A745280D-ED36-41FE-8EB1-CE597C99CFE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117348" y="774914"/>
            <a:ext cx="304800" cy="429768"/>
            <a:chOff x="215328" y="-46937"/>
            <a:chExt cx="304800" cy="2773841"/>
          </a:xfrm>
        </p:grpSpPr>
        <p:cxnSp>
          <p:nvCxnSpPr>
            <p:cNvPr id="14" name="Straight Connector 13">
              <a:extLst>
                <a:ext uri="{FF2B5EF4-FFF2-40B4-BE49-F238E27FC236}">
                  <a16:creationId xmlns:a16="http://schemas.microsoft.com/office/drawing/2014/main" id="{3D26CEB3-5AE4-4088-AD63-396DB50F289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2153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4AA9279A-AD34-474C-834E-6BF658144A5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3169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B3589559-7D9A-4ECD-90BB-A5565E2DAE7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4185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701B1A71-DCEA-4EB2-8133-98A2CD6F098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520128" y="-46937"/>
              <a:ext cx="0" cy="2773841"/>
            </a:xfrm>
            <a:prstGeom prst="line">
              <a:avLst/>
            </a:prstGeom>
            <a:ln w="25400" cmpd="sng">
              <a:solidFill>
                <a:schemeClr val="bg2">
                  <a:lumMod val="60000"/>
                  <a:lumOff val="40000"/>
                  <a:alpha val="50000"/>
                </a:schemeClr>
              </a:solidFill>
              <a:prstDash val="sysDot"/>
            </a:ln>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80E95A5C-1E97-41C3-9DEC-245FF6DEBF1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 y="2075420"/>
            <a:ext cx="12048729" cy="4093306"/>
            <a:chOff x="1" y="2075420"/>
            <a:chExt cx="12048729" cy="4093306"/>
          </a:xfrm>
        </p:grpSpPr>
        <p:sp>
          <p:nvSpPr>
            <p:cNvPr id="20" name="Oval 19">
              <a:extLst>
                <a:ext uri="{FF2B5EF4-FFF2-40B4-BE49-F238E27FC236}">
                  <a16:creationId xmlns:a16="http://schemas.microsoft.com/office/drawing/2014/main" id="{8D3C3374-C720-4FCD-B6CD-AEF1D1A619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7942191" y="2507571"/>
              <a:ext cx="3563871" cy="3563871"/>
            </a:xfrm>
            <a:prstGeom prst="ellipse">
              <a:avLst/>
            </a:prstGeom>
            <a:noFill/>
            <a:ln w="31750">
              <a:gradFill>
                <a:gsLst>
                  <a:gs pos="0">
                    <a:schemeClr val="tx2">
                      <a:lumMod val="60000"/>
                      <a:lumOff val="40000"/>
                      <a:alpha val="1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7639E2EF-4D23-4EA3-B29E-D6362FF722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435065" y="4048931"/>
              <a:ext cx="1381607" cy="1381607"/>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730820A4-6CEA-4BF7-8DE4-F5B2D2EB23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 y="2075420"/>
              <a:ext cx="3144364" cy="3144364"/>
            </a:xfrm>
            <a:prstGeom prst="ellipse">
              <a:avLst/>
            </a:prstGeom>
            <a:gradFill>
              <a:gsLst>
                <a:gs pos="0">
                  <a:schemeClr val="tx2">
                    <a:lumMod val="75000"/>
                    <a:alpha val="20000"/>
                  </a:schemeClr>
                </a:gs>
                <a:gs pos="100000">
                  <a:schemeClr val="tx2">
                    <a:lumMod val="50000"/>
                    <a:alpha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F320E002-8AED-4D4F-A104-0585FFFB9A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2600000">
              <a:off x="10150845" y="4270841"/>
              <a:ext cx="1897885" cy="1897885"/>
            </a:xfrm>
            <a:prstGeom prst="ellipse">
              <a:avLst/>
            </a:prstGeom>
            <a:gradFill>
              <a:gsLst>
                <a:gs pos="0">
                  <a:schemeClr val="tx2">
                    <a:lumMod val="75000"/>
                    <a:alpha val="10000"/>
                  </a:schemeClr>
                </a:gs>
                <a:gs pos="100000">
                  <a:schemeClr val="tx2">
                    <a:lumMod val="75000"/>
                    <a:alpha val="2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6A0BF3F3-3A09-42CE-9483-114BD01DD9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046780" y="3040492"/>
              <a:ext cx="2579322" cy="2579322"/>
            </a:xfrm>
            <a:prstGeom prst="ellipse">
              <a:avLst/>
            </a:prstGeom>
            <a:noFill/>
            <a:ln w="31750">
              <a:gradFill>
                <a:gsLst>
                  <a:gs pos="0">
                    <a:schemeClr val="tx2">
                      <a:lumMod val="60000"/>
                      <a:lumOff val="40000"/>
                      <a:alpha val="20000"/>
                    </a:schemeClr>
                  </a:gs>
                  <a:gs pos="100000">
                    <a:schemeClr val="tx2">
                      <a:lumMod val="50000"/>
                      <a:alpha val="2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B233BD5C-DFC7-4EB7-B348-7C9B5B8D0AC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4500000">
              <a:off x="2224640" y="3193975"/>
              <a:ext cx="2243193" cy="2243193"/>
            </a:xfrm>
            <a:prstGeom prst="ellipse">
              <a:avLst/>
            </a:prstGeom>
            <a:noFill/>
            <a:ln w="31750">
              <a:gradFill>
                <a:gsLst>
                  <a:gs pos="0">
                    <a:schemeClr val="tx2">
                      <a:lumMod val="60000"/>
                      <a:lumOff val="40000"/>
                      <a:alpha val="10000"/>
                    </a:schemeClr>
                  </a:gs>
                  <a:gs pos="100000">
                    <a:schemeClr val="tx2">
                      <a:lumMod val="50000"/>
                      <a:alpha val="1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A00D2CE1-35C1-46E6-BD59-CEE668BD90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38146" y="1042605"/>
            <a:ext cx="2796461" cy="711252"/>
          </a:xfrm>
          <a:prstGeom prst="rect">
            <a:avLst/>
          </a:prstGeom>
          <a:gradFill flip="none" rotWithShape="1">
            <a:gsLst>
              <a:gs pos="0">
                <a:schemeClr val="tx2">
                  <a:lumMod val="40000"/>
                  <a:lumOff val="60000"/>
                  <a:alpha val="0"/>
                </a:schemeClr>
              </a:gs>
              <a:gs pos="100000">
                <a:schemeClr val="tx2">
                  <a:lumMod val="75000"/>
                  <a:alpha val="1000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A58DCE86-9AE1-46D1-96D6-04B8B3EDF6F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59539" y="317578"/>
            <a:ext cx="548640" cy="549007"/>
            <a:chOff x="7029447" y="3514725"/>
            <a:chExt cx="1285875" cy="549007"/>
          </a:xfrm>
        </p:grpSpPr>
        <p:cxnSp>
          <p:nvCxnSpPr>
            <p:cNvPr id="30" name="Straight Connector 29">
              <a:extLst>
                <a:ext uri="{FF2B5EF4-FFF2-40B4-BE49-F238E27FC236}">
                  <a16:creationId xmlns:a16="http://schemas.microsoft.com/office/drawing/2014/main" id="{89B74739-D423-4F25-A976-0A6CD86D173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6018E700-FF08-42AA-9237-24E7A74AD38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46B3488A-8A55-403E-B9C9-75AFA0CF53E1}"/>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15089B9D-BA8D-4A64-B95F-33940D9D6864}"/>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75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sp>
        <p:nvSpPr>
          <p:cNvPr id="35" name="Rectangle 34">
            <a:extLst>
              <a:ext uri="{FF2B5EF4-FFF2-40B4-BE49-F238E27FC236}">
                <a16:creationId xmlns:a16="http://schemas.microsoft.com/office/drawing/2014/main" id="{E18403B7-F2C7-4C07-8522-21C319109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6140785"/>
            <a:ext cx="6095997" cy="711252"/>
          </a:xfrm>
          <a:prstGeom prst="rect">
            <a:avLst/>
          </a:prstGeom>
          <a:gradFill flip="none" rotWithShape="1">
            <a:gsLst>
              <a:gs pos="10000">
                <a:schemeClr val="tx2">
                  <a:lumMod val="50000"/>
                  <a:alpha val="10000"/>
                </a:schemeClr>
              </a:gs>
              <a:gs pos="100000">
                <a:schemeClr val="tx2">
                  <a:lumMod val="60000"/>
                  <a:lumOff val="40000"/>
                  <a:alpha val="0"/>
                </a:schemeClr>
              </a:gs>
            </a:gsLst>
            <a:lin ang="8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23B58CC6-A99E-43AF-A467-256F19287FB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616345" y="5940560"/>
            <a:ext cx="1285875" cy="549007"/>
            <a:chOff x="7029447" y="3514725"/>
            <a:chExt cx="1285875" cy="549007"/>
          </a:xfrm>
        </p:grpSpPr>
        <p:cxnSp>
          <p:nvCxnSpPr>
            <p:cNvPr id="38" name="Straight Connector 37">
              <a:extLst>
                <a:ext uri="{FF2B5EF4-FFF2-40B4-BE49-F238E27FC236}">
                  <a16:creationId xmlns:a16="http://schemas.microsoft.com/office/drawing/2014/main" id="{8FE97852-3A18-4317-B17E-8C45174F96F9}"/>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514725"/>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F9D0BC6E-6D0B-4589-B1BF-372BAA383950}"/>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697727"/>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30B892E-E062-4B0A-B79E-E55D36EC9AEB}"/>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3880729"/>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D1A4DF9-C28A-4C0A-B273-702F0C4880F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7029447" y="4063732"/>
              <a:ext cx="1285875" cy="0"/>
            </a:xfrm>
            <a:prstGeom prst="line">
              <a:avLst/>
            </a:prstGeom>
            <a:ln w="31750" cap="rnd" cmpd="sng">
              <a:gradFill>
                <a:gsLst>
                  <a:gs pos="0">
                    <a:schemeClr val="tx2">
                      <a:lumMod val="60000"/>
                      <a:lumOff val="40000"/>
                      <a:alpha val="40000"/>
                    </a:schemeClr>
                  </a:gs>
                  <a:gs pos="100000">
                    <a:schemeClr val="tx2">
                      <a:lumMod val="50000"/>
                      <a:alpha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grpSp>
      <p:graphicFrame>
        <p:nvGraphicFramePr>
          <p:cNvPr id="5" name="Content Placeholder 2">
            <a:extLst>
              <a:ext uri="{FF2B5EF4-FFF2-40B4-BE49-F238E27FC236}">
                <a16:creationId xmlns:a16="http://schemas.microsoft.com/office/drawing/2014/main" id="{4061CF5D-9BDE-4009-AED6-3E9884EA1E64}"/>
              </a:ext>
            </a:extLst>
          </p:cNvPr>
          <p:cNvGraphicFramePr>
            <a:graphicFrameLocks noGrp="1"/>
          </p:cNvGraphicFramePr>
          <p:nvPr>
            <p:ph idx="1"/>
            <p:extLst>
              <p:ext uri="{D42A27DB-BD31-4B8C-83A1-F6EECF244321}">
                <p14:modId xmlns:p14="http://schemas.microsoft.com/office/powerpoint/2010/main" val="3984838892"/>
              </p:ext>
            </p:extLst>
          </p:nvPr>
        </p:nvGraphicFramePr>
        <p:xfrm>
          <a:off x="4915947" y="866585"/>
          <a:ext cx="6253722" cy="50561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5505471"/>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8799C2A-32FD-40E7-9436-8DD99DBBC66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3467" y="673385"/>
            <a:ext cx="10929788" cy="3130249"/>
          </a:xfrm>
          <a:prstGeom prst="rect">
            <a:avLst/>
          </a:prstGeom>
        </p:spPr>
      </p:pic>
      <p:sp>
        <p:nvSpPr>
          <p:cNvPr id="10" name="Rectangle 9">
            <a:extLst>
              <a:ext uri="{FF2B5EF4-FFF2-40B4-BE49-F238E27FC236}">
                <a16:creationId xmlns:a16="http://schemas.microsoft.com/office/drawing/2014/main" id="{72257994-BD97-4691-8B89-198A6D2BAB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641A8F-E465-476A-8706-5819B66E3C1A}"/>
              </a:ext>
            </a:extLst>
          </p:cNvPr>
          <p:cNvSpPr>
            <a:spLocks noGrp="1"/>
          </p:cNvSpPr>
          <p:nvPr>
            <p:ph type="title"/>
          </p:nvPr>
        </p:nvSpPr>
        <p:spPr>
          <a:xfrm>
            <a:off x="1600200" y="4269282"/>
            <a:ext cx="8991600" cy="1264762"/>
          </a:xfrm>
          <a:solidFill>
            <a:srgbClr val="FFFFFF"/>
          </a:solidFill>
          <a:ln w="38100">
            <a:solidFill>
              <a:srgbClr val="404040"/>
            </a:solidFill>
            <a:miter lim="800000"/>
          </a:ln>
        </p:spPr>
        <p:txBody>
          <a:bodyPr vert="horz" lIns="91440" tIns="45720" rIns="91440" bIns="45720" rtlCol="0" anchor="ctr">
            <a:normAutofit/>
          </a:bodyPr>
          <a:lstStyle/>
          <a:p>
            <a:pPr algn="ctr"/>
            <a:r>
              <a:rPr lang="en-US" sz="4000" kern="1200">
                <a:solidFill>
                  <a:srgbClr val="404040"/>
                </a:solidFill>
                <a:latin typeface="+mj-lt"/>
                <a:ea typeface="+mj-ea"/>
                <a:cs typeface="+mj-cs"/>
              </a:rPr>
              <a:t>Alcoholic fermentation </a:t>
            </a:r>
          </a:p>
        </p:txBody>
      </p:sp>
    </p:spTree>
    <p:extLst>
      <p:ext uri="{BB962C8B-B14F-4D97-AF65-F5344CB8AC3E}">
        <p14:creationId xmlns:p14="http://schemas.microsoft.com/office/powerpoint/2010/main" val="358969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1822</TotalTime>
  <Words>696</Words>
  <Application>Microsoft Office PowerPoint</Application>
  <PresentationFormat>Widescreen</PresentationFormat>
  <Paragraphs>86</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Microbes in human welfare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Alcoholic fermentation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Microbes in human welfare</dc:title>
  <dc:creator>Pinaki Rabha</dc:creator>
  <cp:lastModifiedBy>Pinaki Rabha</cp:lastModifiedBy>
  <cp:revision>44</cp:revision>
  <dcterms:created xsi:type="dcterms:W3CDTF">2021-07-13T17:36:52Z</dcterms:created>
  <dcterms:modified xsi:type="dcterms:W3CDTF">2021-07-28T03:01:06Z</dcterms:modified>
</cp:coreProperties>
</file>