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9" r:id="rId4"/>
    <p:sldId id="265" r:id="rId5"/>
    <p:sldId id="266" r:id="rId6"/>
    <p:sldId id="267" r:id="rId7"/>
    <p:sldId id="268" r:id="rId8"/>
    <p:sldId id="260" r:id="rId9"/>
    <p:sldId id="261" r:id="rId10"/>
    <p:sldId id="262" r:id="rId11"/>
    <p:sldId id="263" r:id="rId12"/>
    <p:sldId id="257" r:id="rId13"/>
    <p:sldId id="25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AC939C3-4651-4E6E-95F0-1A252C06599D}" type="datetimeFigureOut">
              <a:rPr lang="en-IN" smtClean="0"/>
              <a:t>03-08-2021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3233436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C939C3-4651-4E6E-95F0-1A252C06599D}" type="datetimeFigureOut">
              <a:rPr lang="en-IN" smtClean="0"/>
              <a:t>03-08-2021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173490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C939C3-4651-4E6E-95F0-1A252C06599D}" type="datetimeFigureOut">
              <a:rPr lang="en-IN" smtClean="0"/>
              <a:t>03-08-2021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2500607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C939C3-4651-4E6E-95F0-1A252C06599D}" type="datetimeFigureOut">
              <a:rPr lang="en-IN" smtClean="0"/>
              <a:t>03-08-2021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2048509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C939C3-4651-4E6E-95F0-1A252C06599D}" type="datetimeFigureOut">
              <a:rPr lang="en-IN" smtClean="0"/>
              <a:t>03-08-2021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123688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AC939C3-4651-4E6E-95F0-1A252C06599D}" type="datetimeFigureOut">
              <a:rPr lang="en-IN" smtClean="0"/>
              <a:t>03-08-2021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52914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AC939C3-4651-4E6E-95F0-1A252C06599D}" type="datetimeFigureOut">
              <a:rPr lang="en-IN" smtClean="0"/>
              <a:t>03-08-2021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393862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AC939C3-4651-4E6E-95F0-1A252C06599D}" type="datetimeFigureOut">
              <a:rPr lang="en-IN" smtClean="0"/>
              <a:t>03-08-2021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332548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939C3-4651-4E6E-95F0-1A252C06599D}" type="datetimeFigureOut">
              <a:rPr lang="en-IN" smtClean="0"/>
              <a:t>03-08-2021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61210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C939C3-4651-4E6E-95F0-1A252C06599D}" type="datetimeFigureOut">
              <a:rPr lang="en-IN" smtClean="0"/>
              <a:t>03-08-2021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627206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C939C3-4651-4E6E-95F0-1A252C06599D}" type="datetimeFigureOut">
              <a:rPr lang="en-IN" smtClean="0"/>
              <a:t>03-08-2021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77F3485-3BB8-4AAD-86BE-2EA04E896BDA}" type="slidenum">
              <a:rPr lang="en-IN" smtClean="0"/>
              <a:t>‹#›</a:t>
            </a:fld>
            <a:endParaRPr lang="en-IN"/>
          </a:p>
        </p:txBody>
      </p:sp>
    </p:spTree>
    <p:extLst>
      <p:ext uri="{BB962C8B-B14F-4D97-AF65-F5344CB8AC3E}">
        <p14:creationId xmlns:p14="http://schemas.microsoft.com/office/powerpoint/2010/main" val="3611623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939C3-4651-4E6E-95F0-1A252C06599D}" type="datetimeFigureOut">
              <a:rPr lang="en-IN" smtClean="0"/>
              <a:t>03-08-2021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F3485-3BB8-4AAD-86BE-2EA04E896BDA}" type="slidenum">
              <a:rPr lang="en-IN" smtClean="0"/>
              <a:t>‹#›</a:t>
            </a:fld>
            <a:endParaRPr lang="en-IN"/>
          </a:p>
        </p:txBody>
      </p:sp>
    </p:spTree>
    <p:extLst>
      <p:ext uri="{BB962C8B-B14F-4D97-AF65-F5344CB8AC3E}">
        <p14:creationId xmlns:p14="http://schemas.microsoft.com/office/powerpoint/2010/main" val="751797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ritannica.com/topic/Food-and-Drug-Administration" TargetMode="External"/><Relationship Id="rId2" Type="http://schemas.openxmlformats.org/officeDocument/2006/relationships/hyperlink" Target="https://www.britannica.com/science/insulin" TargetMode="External"/><Relationship Id="rId1" Type="http://schemas.openxmlformats.org/officeDocument/2006/relationships/slideLayout" Target="../slideLayouts/slideLayout7.xml"/><Relationship Id="rId5" Type="http://schemas.openxmlformats.org/officeDocument/2006/relationships/hyperlink" Target="https://www.britannica.com/science/interferon" TargetMode="External"/><Relationship Id="rId4" Type="http://schemas.openxmlformats.org/officeDocument/2006/relationships/hyperlink" Target="https://www.britannica.com/science/growth-hormon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76" y="1"/>
            <a:ext cx="12290612" cy="2205318"/>
          </a:xfrm>
        </p:spPr>
        <p:txBody>
          <a:bodyPr>
            <a:normAutofit/>
          </a:bodyPr>
          <a:lstStyle/>
          <a:p>
            <a:r>
              <a:rPr lang="en-US" sz="4800" dirty="0" smtClean="0">
                <a:latin typeface="Arial Black" panose="020B0A04020102020204" pitchFamily="34" charset="0"/>
              </a:rPr>
              <a:t>History, Scope and Significance</a:t>
            </a:r>
            <a:br>
              <a:rPr lang="en-US" sz="4800" dirty="0" smtClean="0">
                <a:latin typeface="Arial Black" panose="020B0A04020102020204" pitchFamily="34" charset="0"/>
              </a:rPr>
            </a:br>
            <a:r>
              <a:rPr lang="en-US" sz="4800" dirty="0" smtClean="0">
                <a:latin typeface="Arial Black" panose="020B0A04020102020204" pitchFamily="34" charset="0"/>
              </a:rPr>
              <a:t>of</a:t>
            </a:r>
            <a:br>
              <a:rPr lang="en-US" sz="4800" dirty="0" smtClean="0">
                <a:latin typeface="Arial Black" panose="020B0A04020102020204" pitchFamily="34" charset="0"/>
              </a:rPr>
            </a:br>
            <a:r>
              <a:rPr lang="en-US" sz="4800" dirty="0" smtClean="0">
                <a:latin typeface="Arial Black" panose="020B0A04020102020204" pitchFamily="34" charset="0"/>
              </a:rPr>
              <a:t>Biotechnology</a:t>
            </a:r>
            <a:endParaRPr lang="en-IN" sz="4800" dirty="0">
              <a:latin typeface="Arial Black" panose="020B0A04020102020204" pitchFamily="34" charset="0"/>
            </a:endParaRPr>
          </a:p>
        </p:txBody>
      </p:sp>
      <p:sp>
        <p:nvSpPr>
          <p:cNvPr id="3" name="Subtitle 2"/>
          <p:cNvSpPr>
            <a:spLocks noGrp="1"/>
          </p:cNvSpPr>
          <p:nvPr>
            <p:ph type="subTitle" idx="1"/>
          </p:nvPr>
        </p:nvSpPr>
        <p:spPr>
          <a:xfrm>
            <a:off x="1524000" y="5202238"/>
            <a:ext cx="9144000" cy="1655762"/>
          </a:xfrm>
        </p:spPr>
        <p:txBody>
          <a:bodyPr>
            <a:normAutofit/>
          </a:bodyPr>
          <a:lstStyle/>
          <a:p>
            <a:pPr>
              <a:spcBef>
                <a:spcPts val="0"/>
              </a:spcBef>
            </a:pPr>
            <a:r>
              <a:rPr lang="en-US" sz="2800" dirty="0" smtClean="0">
                <a:latin typeface="Arial Black" panose="020B0A04020102020204" pitchFamily="34" charset="0"/>
              </a:rPr>
              <a:t>Dr. Habibur Rahman</a:t>
            </a:r>
          </a:p>
          <a:p>
            <a:pPr>
              <a:spcBef>
                <a:spcPts val="0"/>
              </a:spcBef>
            </a:pPr>
            <a:r>
              <a:rPr lang="en-US" sz="2800" dirty="0" smtClean="0">
                <a:latin typeface="Arial Black" panose="020B0A04020102020204" pitchFamily="34" charset="0"/>
              </a:rPr>
              <a:t>Associate Professor</a:t>
            </a:r>
          </a:p>
          <a:p>
            <a:pPr>
              <a:spcBef>
                <a:spcPts val="0"/>
              </a:spcBef>
            </a:pPr>
            <a:r>
              <a:rPr lang="en-US" sz="2800" dirty="0" smtClean="0">
                <a:latin typeface="Arial Black" panose="020B0A04020102020204" pitchFamily="34" charset="0"/>
              </a:rPr>
              <a:t>J. N. College, Boko</a:t>
            </a:r>
            <a:endParaRPr lang="en-IN" sz="2800" dirty="0">
              <a:latin typeface="Arial Black" panose="020B0A04020102020204" pitchFamily="34" charset="0"/>
            </a:endParaRPr>
          </a:p>
        </p:txBody>
      </p:sp>
    </p:spTree>
    <p:extLst>
      <p:ext uri="{BB962C8B-B14F-4D97-AF65-F5344CB8AC3E}">
        <p14:creationId xmlns:p14="http://schemas.microsoft.com/office/powerpoint/2010/main" val="141291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989" y="717647"/>
            <a:ext cx="11308976" cy="4832092"/>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But, in 1980, the U.S. Supreme Court, in the case of Diamond v. </a:t>
            </a:r>
            <a:r>
              <a:rPr lang="en-US" sz="2800" dirty="0" err="1" smtClean="0">
                <a:latin typeface="Times New Roman" panose="02020603050405020304" pitchFamily="18" charset="0"/>
                <a:cs typeface="Times New Roman" panose="02020603050405020304" pitchFamily="18" charset="0"/>
              </a:rPr>
              <a:t>Chakrabarty</a:t>
            </a:r>
            <a:r>
              <a:rPr lang="en-US" sz="2800" dirty="0" smtClean="0">
                <a:latin typeface="Times New Roman" panose="02020603050405020304" pitchFamily="18" charset="0"/>
                <a:cs typeface="Times New Roman" panose="02020603050405020304" pitchFamily="18" charset="0"/>
              </a:rPr>
              <a:t>, resolved the matter by ruling that “a live human-made microorganism is patentable subject matter.” This decision spawned a </a:t>
            </a:r>
            <a:r>
              <a:rPr lang="en-US" sz="2800" dirty="0">
                <a:latin typeface="Times New Roman" panose="02020603050405020304" pitchFamily="18" charset="0"/>
                <a:cs typeface="Times New Roman" panose="02020603050405020304" pitchFamily="18" charset="0"/>
              </a:rPr>
              <a:t>wave of new biotechnology firms and the infant industry’s first investment boom. In 1982 recombinant </a:t>
            </a:r>
            <a:r>
              <a:rPr lang="en-US" sz="2800" dirty="0">
                <a:latin typeface="Times New Roman" panose="02020603050405020304" pitchFamily="18" charset="0"/>
                <a:cs typeface="Times New Roman" panose="02020603050405020304" pitchFamily="18" charset="0"/>
                <a:hlinkClick r:id="rId2"/>
              </a:rPr>
              <a:t>insulin</a:t>
            </a:r>
            <a:r>
              <a:rPr lang="en-US" sz="2800" dirty="0">
                <a:latin typeface="Times New Roman" panose="02020603050405020304" pitchFamily="18" charset="0"/>
                <a:cs typeface="Times New Roman" panose="02020603050405020304" pitchFamily="18" charset="0"/>
              </a:rPr>
              <a:t> became the first product made through genetic engineering to secure approval from the U.S. </a:t>
            </a:r>
            <a:r>
              <a:rPr lang="en-US" sz="2800" dirty="0">
                <a:latin typeface="Times New Roman" panose="02020603050405020304" pitchFamily="18" charset="0"/>
                <a:cs typeface="Times New Roman" panose="02020603050405020304" pitchFamily="18" charset="0"/>
                <a:hlinkClick r:id="rId3"/>
              </a:rPr>
              <a:t>Food and Drug Administration</a:t>
            </a:r>
            <a:r>
              <a:rPr lang="en-US" sz="2800" dirty="0">
                <a:latin typeface="Times New Roman" panose="02020603050405020304" pitchFamily="18" charset="0"/>
                <a:cs typeface="Times New Roman" panose="02020603050405020304" pitchFamily="18" charset="0"/>
              </a:rPr>
              <a:t> (FDA). Since then, dozens of genetically engineered protein medications have been commercialized around the world, including recombinant versions of </a:t>
            </a:r>
            <a:r>
              <a:rPr lang="en-US" sz="2800" dirty="0">
                <a:latin typeface="Times New Roman" panose="02020603050405020304" pitchFamily="18" charset="0"/>
                <a:cs typeface="Times New Roman" panose="02020603050405020304" pitchFamily="18" charset="0"/>
                <a:hlinkClick r:id="rId4"/>
              </a:rPr>
              <a:t>growth hormone</a:t>
            </a:r>
            <a:r>
              <a:rPr lang="en-US" sz="2800" dirty="0">
                <a:latin typeface="Times New Roman" panose="02020603050405020304" pitchFamily="18" charset="0"/>
                <a:cs typeface="Times New Roman" panose="02020603050405020304" pitchFamily="18" charset="0"/>
              </a:rPr>
              <a:t>, clotting factors, proteins for stimulating the production of red and white blood cells, </a:t>
            </a:r>
            <a:r>
              <a:rPr lang="en-US" sz="2800" dirty="0">
                <a:latin typeface="Times New Roman" panose="02020603050405020304" pitchFamily="18" charset="0"/>
                <a:cs typeface="Times New Roman" panose="02020603050405020304" pitchFamily="18" charset="0"/>
                <a:hlinkClick r:id="rId5"/>
              </a:rPr>
              <a:t>interferon</a:t>
            </a:r>
            <a:r>
              <a:rPr lang="en-US" sz="2800" dirty="0">
                <a:latin typeface="Times New Roman" panose="02020603050405020304" pitchFamily="18" charset="0"/>
                <a:cs typeface="Times New Roman" panose="02020603050405020304" pitchFamily="18" charset="0"/>
              </a:rPr>
              <a:t>s, and clot-dissolving agents.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022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8528"/>
            <a:ext cx="12062012" cy="6986528"/>
          </a:xfrm>
          <a:prstGeom prst="rect">
            <a:avLst/>
          </a:prstGeom>
        </p:spPr>
        <p:txBody>
          <a:bodyPr wrap="square">
            <a:spAutoFit/>
          </a:bodyPr>
          <a:lstStyle/>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Biotechnology at the beginning of the twentieth century began to bring industry and agriculture together. In 1928, Alexander Fleming discovered the mold </a:t>
            </a:r>
            <a:r>
              <a:rPr lang="en-US" sz="2800" dirty="0" err="1" smtClean="0">
                <a:latin typeface="Times New Roman" panose="02020603050405020304" pitchFamily="18" charset="0"/>
                <a:cs typeface="Times New Roman" panose="02020603050405020304" pitchFamily="18" charset="0"/>
              </a:rPr>
              <a:t>Penicillium</a:t>
            </a:r>
            <a:r>
              <a:rPr lang="en-US" sz="2800" dirty="0" smtClean="0">
                <a:latin typeface="Times New Roman" panose="02020603050405020304" pitchFamily="18" charset="0"/>
                <a:cs typeface="Times New Roman" panose="02020603050405020304" pitchFamily="18" charset="0"/>
              </a:rPr>
              <a:t>. In 1940, penicillin became available for medicinal use to treat bacterial infections in humans. </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biotechnical focus moved to pharmaceuticals. In 1953, James Watson and Francis Crick's were discovered the structure of DNA. The field of modern biotechnology is generally thought of as having been born in 1971 when Paul Berg's experiments in gene splicing had early success.</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Herbert W. Boyer and Stanley N. Cohen significantly advanced the new technology in 1972 by transferring genetic material into a bacterium, such that the imported material would be reproduced. In 1978, Boyer was able to take pieces of human DNA and isolate a gene for insulin using biotechnology. In the 1980s, testing of biotechnology-derived foods began, and after its FDA approval in 1994, the </a:t>
            </a:r>
            <a:r>
              <a:rPr lang="en-US" sz="2800" dirty="0" err="1" smtClean="0">
                <a:latin typeface="Times New Roman" panose="02020603050405020304" pitchFamily="18" charset="0"/>
                <a:cs typeface="Times New Roman" panose="02020603050405020304" pitchFamily="18" charset="0"/>
              </a:rPr>
              <a:t>FlavrSavr</a:t>
            </a:r>
            <a:r>
              <a:rPr lang="en-US" sz="2800" dirty="0" smtClean="0">
                <a:latin typeface="Times New Roman" panose="02020603050405020304" pitchFamily="18" charset="0"/>
                <a:cs typeface="Times New Roman" panose="02020603050405020304" pitchFamily="18" charset="0"/>
              </a:rPr>
              <a:t>® tomato gave consumers a more flavorful tomato that stays fresh longer. Today's biotechnology has its "roots" in chemistry, physics, and biology.</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998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1" y="0"/>
            <a:ext cx="11537577" cy="6986528"/>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Significance of Biotechnology :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amalgamation of Biology with Technology is termed as “Biotechnology”.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This field utilizes cellular and </a:t>
            </a:r>
            <a:r>
              <a:rPr lang="en-US" sz="2800" dirty="0" err="1" smtClean="0">
                <a:latin typeface="Times New Roman" panose="02020603050405020304" pitchFamily="18" charset="0"/>
                <a:cs typeface="Times New Roman" panose="02020603050405020304" pitchFamily="18" charset="0"/>
              </a:rPr>
              <a:t>biomolecular</a:t>
            </a:r>
            <a:r>
              <a:rPr lang="en-US" sz="2800" dirty="0" smtClean="0">
                <a:latin typeface="Times New Roman" panose="02020603050405020304" pitchFamily="18" charset="0"/>
                <a:cs typeface="Times New Roman" panose="02020603050405020304" pitchFamily="18" charset="0"/>
              </a:rPr>
              <a:t> processes to create new technologies and processes that facilitate the development of new products as well as bringing improvement in existing products.</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 Example – Bread, preserved dairy products like cheese, etc. Biotechnology positively impacts several fields such as Agriculture, Food processing, Energy and the Environment amongst others.</a:t>
            </a:r>
          </a:p>
          <a:p>
            <a:pPr marL="285750" indent="-28575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field of biotechnology also plays an extremely crucial role in the development of medicines and vaccines. </a:t>
            </a:r>
            <a:endParaRPr lang="en-US" sz="28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Areas such </a:t>
            </a:r>
            <a:r>
              <a:rPr lang="en-US" sz="2800" dirty="0">
                <a:latin typeface="Times New Roman" panose="02020603050405020304" pitchFamily="18" charset="0"/>
                <a:cs typeface="Times New Roman" panose="02020603050405020304" pitchFamily="18" charset="0"/>
              </a:rPr>
              <a:t>as </a:t>
            </a:r>
            <a:r>
              <a:rPr lang="en-US" sz="2800" b="1" dirty="0">
                <a:latin typeface="Times New Roman" panose="02020603050405020304" pitchFamily="18" charset="0"/>
                <a:cs typeface="Times New Roman" panose="02020603050405020304" pitchFamily="18" charset="0"/>
              </a:rPr>
              <a:t>Biopharmaceutical, </a:t>
            </a:r>
            <a:r>
              <a:rPr lang="en-US" sz="2800" b="1" dirty="0" err="1">
                <a:latin typeface="Times New Roman" panose="02020603050405020304" pitchFamily="18" charset="0"/>
                <a:cs typeface="Times New Roman" panose="02020603050405020304" pitchFamily="18" charset="0"/>
              </a:rPr>
              <a:t>Pharmaco</a:t>
            </a:r>
            <a:r>
              <a:rPr lang="en-US" sz="2800" b="1" dirty="0">
                <a:latin typeface="Times New Roman" panose="02020603050405020304" pitchFamily="18" charset="0"/>
                <a:cs typeface="Times New Roman" panose="02020603050405020304" pitchFamily="18" charset="0"/>
              </a:rPr>
              <a:t>-Genomics, Genetics</a:t>
            </a:r>
            <a:r>
              <a:rPr lang="en-US" sz="2800" dirty="0">
                <a:latin typeface="Times New Roman" panose="02020603050405020304" pitchFamily="18" charset="0"/>
                <a:cs typeface="Times New Roman" panose="02020603050405020304" pitchFamily="18" charset="0"/>
              </a:rPr>
              <a:t> extensively use biotech enabled methods to discover and cure life-threatening diseases. Example – Human insulin which is used to treat diabetes is made in genetically engineered bacteria (a biotech process).</a:t>
            </a:r>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64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093" y="1145286"/>
            <a:ext cx="11376211" cy="4832092"/>
          </a:xfrm>
          <a:prstGeom prst="rect">
            <a:avLst/>
          </a:prstGeom>
        </p:spPr>
        <p:txBody>
          <a:bodyPr wrap="square">
            <a:spAutoFit/>
          </a:bodyPr>
          <a:lstStyle/>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COVID19 pandemic has presented a severe crisis for humanity and Biotechnology seems to be the only hope to save lives.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Researchers across the countries are utilizing biotechnology tools to develop an effective vaccine against infectious disease.</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 In the past Biotechnology has helped to eradicate viruses like SARS, Influenza, </a:t>
            </a:r>
            <a:r>
              <a:rPr lang="en-US" sz="2800" dirty="0" err="1" smtClean="0">
                <a:latin typeface="Times New Roman" panose="02020603050405020304" pitchFamily="18" charset="0"/>
                <a:cs typeface="Times New Roman" panose="02020603050405020304" pitchFamily="18" charset="0"/>
              </a:rPr>
              <a:t>Zika</a:t>
            </a:r>
            <a:r>
              <a:rPr lang="en-US" sz="2800" dirty="0" smtClean="0">
                <a:latin typeface="Times New Roman" panose="02020603050405020304" pitchFamily="18" charset="0"/>
                <a:cs typeface="Times New Roman" panose="02020603050405020304" pitchFamily="18" charset="0"/>
              </a:rPr>
              <a:t> amongst others and that’s the reason why biotech companies and research organizations are optimistic for the COVID19 vaccine as well.</a:t>
            </a:r>
          </a:p>
          <a:p>
            <a:pPr marL="285750" indent="-28575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Apart from its challenges, COVID19 has simultaneously brought several opportunities. Now, the entire Biotech industry is going through a wave of evolution. </a:t>
            </a: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evolution will definitely bring new job and research opportunities for the students hence redefining the scope of biotechnology</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253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035" y="86916"/>
            <a:ext cx="11013142" cy="6771084"/>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SCOPE OF BIOTECHNOLOGY: </a:t>
            </a:r>
          </a:p>
          <a:p>
            <a:pPr algn="just"/>
            <a:endParaRPr lang="en-US" sz="2800" b="1"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Biotechnology is a multidisciplinary pursuit that has emerged as a demanding industry during the recent past.</a:t>
            </a:r>
          </a:p>
          <a:p>
            <a:pPr marL="285750" indent="-285750" algn="just">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Besides being a branch of advance biological sciences, it has attracted many multinational companies including those are concerned with: </a:t>
            </a: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The production of pharmaceutical products for the cure or control 	of many human diseases. These products include antibiotics, 	vaccines, life saving drugs and gene therapy. </a:t>
            </a:r>
          </a:p>
          <a:p>
            <a:pPr algn="just">
              <a:lnSpc>
                <a:spcPct val="150000"/>
              </a:lnSpc>
            </a:pPr>
            <a:r>
              <a:rPr lang="en-US" sz="2800" dirty="0" smtClean="0">
                <a:latin typeface="Times New Roman" panose="02020603050405020304" pitchFamily="18" charset="0"/>
                <a:cs typeface="Times New Roman" panose="02020603050405020304" pitchFamily="18" charset="0"/>
              </a:rPr>
              <a:t>	• Improvement of clinical testing and diagnostic tools. </a:t>
            </a: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Production of novel varieties of crop plants and animals.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149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483" y="1195044"/>
            <a:ext cx="10986246" cy="4401205"/>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CONCLUSION</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Biotechnology is the production of interaction between biological science and modern technology.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During last two decades biotechnology has achieved greatest advancements in the fields of recombinant DNA technology, Polymerase chain reaction(PCR), gene cloning, DNA finger-printing etc.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Being a branch of advance biological sciences, it has also attracted many multinational companies.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Insulin production and production of growth </a:t>
            </a:r>
            <a:r>
              <a:rPr lang="en-US" sz="2800" dirty="0" err="1" smtClean="0">
                <a:latin typeface="Times New Roman" panose="02020603050405020304" pitchFamily="18" charset="0"/>
                <a:cs typeface="Times New Roman" panose="02020603050405020304" pitchFamily="18" charset="0"/>
              </a:rPr>
              <a:t>harmones</a:t>
            </a:r>
            <a:r>
              <a:rPr lang="en-US" sz="2800" dirty="0" smtClean="0">
                <a:latin typeface="Times New Roman" panose="02020603050405020304" pitchFamily="18" charset="0"/>
                <a:cs typeface="Times New Roman" panose="02020603050405020304" pitchFamily="18" charset="0"/>
              </a:rPr>
              <a:t> is one of the greatest blessing of Biotechnology.</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81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3" y="116664"/>
            <a:ext cx="11766176" cy="6555641"/>
          </a:xfrm>
          <a:prstGeom prst="rect">
            <a:avLst/>
          </a:prstGeom>
        </p:spPr>
        <p:txBody>
          <a:bodyPr wrap="square">
            <a:spAutoFit/>
          </a:bodyPr>
          <a:lstStyle/>
          <a:p>
            <a:pPr algn="just"/>
            <a:endParaRPr lang="en-US" sz="2800" b="1" dirty="0" smtClean="0">
              <a:latin typeface="Times New Roman" panose="02020603050405020304" pitchFamily="18" charset="0"/>
              <a:cs typeface="Times New Roman" panose="02020603050405020304" pitchFamily="18" charset="0"/>
            </a:endParaRPr>
          </a:p>
          <a:p>
            <a:pPr algn="just"/>
            <a:r>
              <a:rPr lang="en-US" sz="2800" b="1" dirty="0" smtClean="0">
                <a:latin typeface="Times New Roman" panose="02020603050405020304" pitchFamily="18" charset="0"/>
                <a:cs typeface="Times New Roman" panose="02020603050405020304" pitchFamily="18" charset="0"/>
              </a:rPr>
              <a:t>Introduction </a:t>
            </a:r>
            <a:r>
              <a:rPr lang="en-US" sz="2800" b="1" dirty="0" smtClean="0">
                <a:latin typeface="Times New Roman" panose="02020603050405020304" pitchFamily="18" charset="0"/>
                <a:cs typeface="Times New Roman" panose="02020603050405020304" pitchFamily="18" charset="0"/>
              </a:rPr>
              <a:t>to Biotechnology:</a:t>
            </a:r>
          </a:p>
          <a:p>
            <a:pPr algn="just"/>
            <a:r>
              <a:rPr lang="en-US" sz="2800" dirty="0" smtClean="0">
                <a:latin typeface="Times New Roman" panose="02020603050405020304" pitchFamily="18" charset="0"/>
                <a:cs typeface="Times New Roman" panose="02020603050405020304" pitchFamily="18" charset="0"/>
              </a:rPr>
              <a:t>The root words of biotechnology are ancient Greek:• Bios: "life"• </a:t>
            </a:r>
            <a:r>
              <a:rPr lang="en-US" sz="2800" dirty="0" err="1" smtClean="0">
                <a:latin typeface="Times New Roman" panose="02020603050405020304" pitchFamily="18" charset="0"/>
                <a:cs typeface="Times New Roman" panose="02020603050405020304" pitchFamily="18" charset="0"/>
              </a:rPr>
              <a:t>Technikos</a:t>
            </a:r>
            <a:r>
              <a:rPr lang="en-US" sz="2800" dirty="0" smtClean="0">
                <a:latin typeface="Times New Roman" panose="02020603050405020304" pitchFamily="18" charset="0"/>
                <a:cs typeface="Times New Roman" panose="02020603050405020304" pitchFamily="18" charset="0"/>
              </a:rPr>
              <a:t>: “Skillfully made "tool"• Logos: "Study of," "word," "essence"</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Biotechnology- “The study of living tools"- is used in agriculture, food processing, industrial </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production, environmental cleanup and medicine.</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 set of modern tools that utilize living organisms or parts of it cell or tissue or genes/DNA to make or modify or improve plants or animals or develop microorganisms for specific use or their large scale production.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"Utilization of organisms or its organelles or biological process to make product or to solve problems for the welfare of mankind."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Convention on Biological Diversity (CBD, 2000) biotechnology means "any technological  application that uses biological systems, living organisms, or derivatives thereof, to make or modify products or processes for specific use".</a:t>
            </a:r>
          </a:p>
        </p:txBody>
      </p:sp>
    </p:spTree>
    <p:extLst>
      <p:ext uri="{BB962C8B-B14F-4D97-AF65-F5344CB8AC3E}">
        <p14:creationId xmlns:p14="http://schemas.microsoft.com/office/powerpoint/2010/main" val="130938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7128" y="645459"/>
            <a:ext cx="9533965" cy="5186676"/>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Biotechnology - production of goods and services using biological organisms, systems and process.</a:t>
            </a:r>
            <a:endParaRPr lang="en-IN" sz="3200" dirty="0">
              <a:latin typeface="Times New Roman" panose="02020603050405020304" pitchFamily="18" charset="0"/>
              <a:cs typeface="Times New Roman" panose="02020603050405020304" pitchFamily="18" charset="0"/>
            </a:endParaRPr>
          </a:p>
          <a:p>
            <a:pPr algn="just">
              <a:lnSpc>
                <a:spcPct val="150000"/>
              </a:lnSpc>
            </a:pPr>
            <a:endParaRPr lang="en-US" sz="3200" dirty="0" smtClean="0"/>
          </a:p>
          <a:p>
            <a:pPr marL="285750" indent="-285750" algn="just">
              <a:lnSpc>
                <a:spcPct val="150000"/>
              </a:lnSpc>
              <a:buFont typeface="Arial" panose="020B0604020202020204" pitchFamily="34" charset="0"/>
              <a:buChar char="•"/>
            </a:pPr>
            <a:r>
              <a:rPr lang="en-US" sz="3200" dirty="0" smtClean="0"/>
              <a:t>Biotechnology, the use of biology to solve problems and make useful products. The most prominent area of biotechnology is the production of therapeutic proteins and other drugs through genetic engineering.</a:t>
            </a:r>
            <a:endParaRPr lang="en-IN" sz="3200" dirty="0"/>
          </a:p>
        </p:txBody>
      </p:sp>
    </p:spTree>
    <p:extLst>
      <p:ext uri="{BB962C8B-B14F-4D97-AF65-F5344CB8AC3E}">
        <p14:creationId xmlns:p14="http://schemas.microsoft.com/office/powerpoint/2010/main" val="30664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8423" y="1766519"/>
            <a:ext cx="7745506" cy="3943387"/>
          </a:xfrm>
          <a:prstGeom prst="rect">
            <a:avLst/>
          </a:prstGeom>
        </p:spPr>
        <p:txBody>
          <a:bodyPr wrap="square">
            <a:spAutoFit/>
          </a:bodyPr>
          <a:lstStyle/>
          <a:p>
            <a:r>
              <a:rPr lang="en-US" sz="3200" b="1" dirty="0" smtClean="0">
                <a:latin typeface="Times New Roman" panose="02020603050405020304" pitchFamily="18" charset="0"/>
                <a:cs typeface="Times New Roman" panose="02020603050405020304" pitchFamily="18" charset="0"/>
              </a:rPr>
              <a:t>Basic Techniques of Biotechnology:</a:t>
            </a:r>
          </a:p>
          <a:p>
            <a:endParaRPr lang="en-US" sz="3200" dirty="0" smtClean="0">
              <a:latin typeface="Times New Roman" panose="02020603050405020304" pitchFamily="18" charset="0"/>
              <a:cs typeface="Times New Roman" panose="02020603050405020304" pitchFamily="18" charset="0"/>
            </a:endParaRPr>
          </a:p>
          <a:p>
            <a:pPr>
              <a:lnSpc>
                <a:spcPct val="150000"/>
              </a:lnSpc>
            </a:pPr>
            <a:r>
              <a:rPr lang="en-US" sz="3200" dirty="0" smtClean="0">
                <a:latin typeface="Times New Roman" panose="02020603050405020304" pitchFamily="18" charset="0"/>
                <a:cs typeface="Times New Roman" panose="02020603050405020304" pitchFamily="18" charset="0"/>
              </a:rPr>
              <a:t>The two basic techniques used in biotechnology are</a:t>
            </a:r>
          </a:p>
          <a:p>
            <a:pPr>
              <a:lnSpc>
                <a:spcPct val="150000"/>
              </a:lnSpc>
            </a:pPr>
            <a:r>
              <a:rPr lang="en-US" sz="3200" dirty="0" smtClean="0">
                <a:latin typeface="Times New Roman" panose="02020603050405020304" pitchFamily="18" charset="0"/>
                <a:cs typeface="Times New Roman" panose="02020603050405020304" pitchFamily="18" charset="0"/>
              </a:rPr>
              <a:t>1. Tissue culture(Soft Biotechnology)</a:t>
            </a:r>
          </a:p>
          <a:p>
            <a:pPr>
              <a:lnSpc>
                <a:spcPct val="150000"/>
              </a:lnSpc>
            </a:pPr>
            <a:r>
              <a:rPr lang="en-US" sz="3200" dirty="0" smtClean="0">
                <a:latin typeface="Times New Roman" panose="02020603050405020304" pitchFamily="18" charset="0"/>
                <a:cs typeface="Times New Roman" panose="02020603050405020304" pitchFamily="18" charset="0"/>
              </a:rPr>
              <a:t>2. Genetic engineering (Hard Biotechnology)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866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117" y="1266308"/>
            <a:ext cx="10945906" cy="4401205"/>
          </a:xfrm>
          <a:prstGeom prst="rect">
            <a:avLst/>
          </a:prstGeom>
        </p:spPr>
        <p:txBody>
          <a:bodyPr wrap="square">
            <a:spAutoFit/>
          </a:bodyPr>
          <a:lstStyle/>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Biotechnology is "the application of biological organisms, system or processes to manufacturing and service industries"( British Biotechnologist). </a:t>
            </a:r>
          </a:p>
          <a:p>
            <a:pPr algn="just"/>
            <a:endParaRPr lang="en-US" sz="28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Biotechnology is the use of living organisms and their components in agriculture, food and other industrial processes. </a:t>
            </a:r>
          </a:p>
          <a:p>
            <a:pPr algn="just"/>
            <a:endParaRPr lang="en-US" sz="28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Biotechnology is "the application of scientific and engineering principles of the processing of materials by biological agents to provide goods and services''(Holt and Lilley,1982).</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422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059" y="380164"/>
            <a:ext cx="10636623" cy="6124754"/>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CONCEPT:</a:t>
            </a:r>
          </a:p>
          <a:p>
            <a:pPr algn="just"/>
            <a:endParaRPr lang="en-US" sz="2800" b="1"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origin of biotechnology is as old as human civilization. As a science it is little more than 100 years old.</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Fermentation is the oldest biotechnological process discovered by the people by prolonged soaking of grains or by sorting juices of fruits or palms.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Other early processes practiced by man included leavening of bread, production of alcoholic beverages, production of vinegar, production of curd, etc.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Nowadays biotechnology has achieved greatest advancement in the filed of Recombinant DNA technology, PCR, Cell-culture and fusion, gene cloning, DNA fingerprinting, environmental engineering, Immunology etc.</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624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9928" y="514634"/>
            <a:ext cx="11214847" cy="5693866"/>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HISTORY: </a:t>
            </a:r>
          </a:p>
          <a:p>
            <a:endParaRPr lang="en-US" sz="2800"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6000 B.C., </a:t>
            </a:r>
            <a:r>
              <a:rPr lang="en-US" sz="2800" dirty="0" err="1" smtClean="0">
                <a:latin typeface="Times New Roman" panose="02020603050405020304" pitchFamily="18" charset="0"/>
                <a:cs typeface="Times New Roman" panose="02020603050405020304" pitchFamily="18" charset="0"/>
              </a:rPr>
              <a:t>Sumarians</a:t>
            </a:r>
            <a:r>
              <a:rPr lang="en-US" sz="2800" dirty="0" smtClean="0">
                <a:latin typeface="Times New Roman" panose="02020603050405020304" pitchFamily="18" charset="0"/>
                <a:cs typeface="Times New Roman" panose="02020603050405020304" pitchFamily="18" charset="0"/>
              </a:rPr>
              <a:t> and Babylonians Knew the technique of preparing beer. </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2500 </a:t>
            </a:r>
            <a:r>
              <a:rPr lang="en-US" sz="2800" dirty="0" err="1" smtClean="0">
                <a:latin typeface="Times New Roman" panose="02020603050405020304" pitchFamily="18" charset="0"/>
                <a:cs typeface="Times New Roman" panose="02020603050405020304" pitchFamily="18" charset="0"/>
              </a:rPr>
              <a:t>B.C.,Aryans</a:t>
            </a:r>
            <a:r>
              <a:rPr lang="en-US" sz="2800" dirty="0" smtClean="0">
                <a:latin typeface="Times New Roman" panose="02020603050405020304" pitchFamily="18" charset="0"/>
                <a:cs typeface="Times New Roman" panose="02020603050405020304" pitchFamily="18" charset="0"/>
              </a:rPr>
              <a:t> started preparing curd. </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2000 B.C., Greeks were probably first to prepare cheese from milk ( cheese one of the first fermented food). </a:t>
            </a:r>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1822-1895 Louis Pasteur, "The father of Microbiology and father of Industrial Biotechnology'‘ discovered that yeast produced alcohol in wine and rod-shaped bacteria produced acetic acid, cause souring of wine. </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1929, Alexander Fleming discovered antibiotic penicillin. </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1973, First successful genetic engineering experiments were carried out in famous world laboratories.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9332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729" y="0"/>
            <a:ext cx="11241741" cy="6986528"/>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History of biotechnology</a:t>
            </a:r>
          </a:p>
          <a:p>
            <a:pPr algn="just"/>
            <a:endParaRPr lang="en-US" sz="2800" b="1"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People have been harnessing biological processes to improve their quality of life for some 10,000 years, beginning with the first agricultural communities. Approximately 6,000 years ago, humans began to tap the biological processes of microorganisms in order to make bread, alcoholic beverages, and cheese and to preserve dairy products. But such processes are not what is meant today by biotechnology, a term first widely applied to the molecular and cellular technologies that began to emerge in the 1960s and ’70s. A fledgling “biotech” industry began to coalesce in the mid- to late 1970s, led by Genentech, a pharmaceutical company established in 1976 by Robert A. Swanson and Herbert W. Boyer to commercialize the recombinant DNA technology pioneered by Boyer, Paul Berg, and Stanley N. Cohen. Early companies such as Genentech, Amgen, Biogen, Cetus, and </a:t>
            </a:r>
            <a:r>
              <a:rPr lang="en-US" sz="2800" dirty="0" err="1" smtClean="0">
                <a:latin typeface="Times New Roman" panose="02020603050405020304" pitchFamily="18" charset="0"/>
                <a:cs typeface="Times New Roman" panose="02020603050405020304" pitchFamily="18" charset="0"/>
              </a:rPr>
              <a:t>Genex</a:t>
            </a:r>
            <a:r>
              <a:rPr lang="en-US" sz="2800" dirty="0" smtClean="0">
                <a:latin typeface="Times New Roman" panose="02020603050405020304" pitchFamily="18" charset="0"/>
                <a:cs typeface="Times New Roman" panose="02020603050405020304" pitchFamily="18" charset="0"/>
              </a:rPr>
              <a:t> began by manufacturing genetically engineered substances primarily for medical and environmental uses.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111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753" y="739588"/>
            <a:ext cx="11120718" cy="4401205"/>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For more than a decade, the biotechnology industry was dominated by recombinant DNA technology, or genetic engineering. This technique consists of splicing the gene for a useful protein (often a human protein) into production cells—such as yeast, bacteria, or mammalian cells in culture—which then begin to produce the protein in volume. In the process of splicing a gene into a production cell, a new organism is created. At first, biotechnology investors and researchers were uncertain about whether the courts would permit them to acquire patents on organisms; after all, patents were not allowed on new organisms that happened to be discovered and identified in nature. </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283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1407</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Times New Roman</vt:lpstr>
      <vt:lpstr>Office Theme</vt:lpstr>
      <vt:lpstr>History, Scope and Significance of Biotechnology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Habibur Rahman</dc:creator>
  <cp:lastModifiedBy>Habibur Rahman</cp:lastModifiedBy>
  <cp:revision>20</cp:revision>
  <dcterms:created xsi:type="dcterms:W3CDTF">2021-08-03T05:41:21Z</dcterms:created>
  <dcterms:modified xsi:type="dcterms:W3CDTF">2021-08-04T06:03:25Z</dcterms:modified>
</cp:coreProperties>
</file>