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74" r:id="rId2"/>
    <p:sldId id="271" r:id="rId3"/>
    <p:sldId id="273" r:id="rId4"/>
    <p:sldId id="275" r:id="rId5"/>
    <p:sldId id="276" r:id="rId6"/>
    <p:sldId id="281" r:id="rId7"/>
    <p:sldId id="277" r:id="rId8"/>
    <p:sldId id="278"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88" autoAdjust="0"/>
    <p:restoredTop sz="94586" autoAdjust="0"/>
  </p:normalViewPr>
  <p:slideViewPr>
    <p:cSldViewPr>
      <p:cViewPr varScale="1">
        <p:scale>
          <a:sx n="84" d="100"/>
          <a:sy n="84" d="100"/>
        </p:scale>
        <p:origin x="101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368228-54F0-4386-858E-BA682B847886}" type="datetimeFigureOut">
              <a:rPr lang="en-US" smtClean="0"/>
              <a:pPr/>
              <a:t>6/8/2021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8B363-5C06-467D-A23B-4527AC7DEF6F}" type="slidenum">
              <a:rPr lang="en-IN" smtClean="0"/>
              <a:pPr/>
              <a:t>‹#›</a:t>
            </a:fld>
            <a:endParaRPr lang="en-IN"/>
          </a:p>
        </p:txBody>
      </p:sp>
    </p:spTree>
    <p:extLst>
      <p:ext uri="{BB962C8B-B14F-4D97-AF65-F5344CB8AC3E}">
        <p14:creationId xmlns:p14="http://schemas.microsoft.com/office/powerpoint/2010/main" val="183945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F5F36-AF93-46A9-A621-06EB990B36C2}" type="datetimeFigureOut">
              <a:rPr lang="en-US" smtClean="0"/>
              <a:pPr/>
              <a:t>6/8/2021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FC2632A-2796-4B18-BD20-F2C425553860}"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F5F36-AF93-46A9-A621-06EB990B36C2}" type="datetimeFigureOut">
              <a:rPr lang="en-US" smtClean="0"/>
              <a:pPr/>
              <a:t>6/8/2021</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2632A-2796-4B18-BD20-F2C425553860}"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0166" y="1285861"/>
            <a:ext cx="5786478" cy="1285883"/>
          </a:xfrm>
        </p:spPr>
        <p:txBody>
          <a:bodyPr/>
          <a:lstStyle/>
          <a:p>
            <a:r>
              <a:rPr lang="en-US" sz="3600" b="1" dirty="0" smtClean="0">
                <a:solidFill>
                  <a:srgbClr val="0070C0"/>
                </a:solidFill>
              </a:rPr>
              <a:t>Interference of light</a:t>
            </a:r>
            <a:r>
              <a:rPr lang="en-US" b="1" dirty="0" smtClean="0">
                <a:solidFill>
                  <a:srgbClr val="0070C0"/>
                </a:solidFill>
              </a:rPr>
              <a:t/>
            </a:r>
            <a:br>
              <a:rPr lang="en-US" b="1" dirty="0" smtClean="0">
                <a:solidFill>
                  <a:srgbClr val="0070C0"/>
                </a:solidFill>
              </a:rPr>
            </a:br>
            <a:r>
              <a:rPr lang="en-US" sz="2400" b="1" dirty="0" smtClean="0">
                <a:solidFill>
                  <a:srgbClr val="0070C0"/>
                </a:solidFill>
              </a:rPr>
              <a:t>Lecture-3</a:t>
            </a:r>
            <a:endParaRPr lang="en-IN" sz="2400" b="1" dirty="0">
              <a:solidFill>
                <a:srgbClr val="0070C0"/>
              </a:solidFill>
            </a:endParaRPr>
          </a:p>
        </p:txBody>
      </p:sp>
      <p:sp>
        <p:nvSpPr>
          <p:cNvPr id="3" name="Subtitle 2"/>
          <p:cNvSpPr>
            <a:spLocks noGrp="1"/>
          </p:cNvSpPr>
          <p:nvPr>
            <p:ph type="subTitle" idx="1"/>
          </p:nvPr>
        </p:nvSpPr>
        <p:spPr/>
        <p:txBody>
          <a:bodyPr>
            <a:noAutofit/>
          </a:bodyPr>
          <a:lstStyle/>
          <a:p>
            <a:r>
              <a:rPr lang="en-US" sz="2000" dirty="0" err="1" smtClean="0">
                <a:solidFill>
                  <a:srgbClr val="0070C0"/>
                </a:solidFill>
              </a:rPr>
              <a:t>Minati</a:t>
            </a:r>
            <a:r>
              <a:rPr lang="en-US" sz="2000" dirty="0" smtClean="0">
                <a:solidFill>
                  <a:srgbClr val="0070C0"/>
                </a:solidFill>
              </a:rPr>
              <a:t> Barman</a:t>
            </a:r>
          </a:p>
          <a:p>
            <a:r>
              <a:rPr lang="en-US" sz="2000" dirty="0" smtClean="0">
                <a:solidFill>
                  <a:srgbClr val="0070C0"/>
                </a:solidFill>
              </a:rPr>
              <a:t>Associate professor</a:t>
            </a:r>
          </a:p>
          <a:p>
            <a:r>
              <a:rPr lang="en-US" sz="2000" dirty="0" smtClean="0">
                <a:solidFill>
                  <a:srgbClr val="0070C0"/>
                </a:solidFill>
              </a:rPr>
              <a:t>Department of Physics</a:t>
            </a:r>
          </a:p>
          <a:p>
            <a:r>
              <a:rPr lang="en-US" sz="2000" dirty="0" smtClean="0">
                <a:solidFill>
                  <a:srgbClr val="0070C0"/>
                </a:solidFill>
              </a:rPr>
              <a:t>JN College, </a:t>
            </a:r>
            <a:r>
              <a:rPr lang="en-US" sz="2000" dirty="0" err="1" smtClean="0">
                <a:solidFill>
                  <a:srgbClr val="0070C0"/>
                </a:solidFill>
              </a:rPr>
              <a:t>Boko</a:t>
            </a:r>
            <a:endParaRPr lang="en-IN" sz="2000"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571480"/>
            <a:ext cx="8001056" cy="4678204"/>
          </a:xfrm>
          <a:prstGeom prst="rect">
            <a:avLst/>
          </a:prstGeom>
          <a:noFill/>
        </p:spPr>
        <p:txBody>
          <a:bodyPr wrap="square" rtlCol="0">
            <a:spAutoFit/>
          </a:bodyPr>
          <a:lstStyle/>
          <a:p>
            <a:r>
              <a:rPr lang="en-US" sz="2800" dirty="0" smtClean="0"/>
              <a:t>Intensity distribution curve:</a:t>
            </a:r>
          </a:p>
          <a:p>
            <a:pPr algn="just"/>
            <a:r>
              <a:rPr lang="en-US" sz="2400" dirty="0" smtClean="0">
                <a:solidFill>
                  <a:srgbClr val="0070C0"/>
                </a:solidFill>
              </a:rPr>
              <a:t>Intensity at any point of the screen is expressed as</a:t>
            </a:r>
          </a:p>
          <a:p>
            <a:pPr algn="just"/>
            <a:r>
              <a:rPr lang="en-US" sz="2400" dirty="0" smtClean="0">
                <a:solidFill>
                  <a:srgbClr val="0070C0"/>
                </a:solidFill>
              </a:rPr>
              <a:t>                              I = a₁² + a₂²+2a₁a₂ cos</a:t>
            </a:r>
            <a:r>
              <a:rPr lang="az-Cyrl-AZ" sz="2400" dirty="0" smtClean="0">
                <a:solidFill>
                  <a:srgbClr val="0070C0"/>
                </a:solidFill>
              </a:rPr>
              <a:t>Ø</a:t>
            </a:r>
            <a:endParaRPr lang="en-US" sz="2400" dirty="0" smtClean="0">
              <a:solidFill>
                <a:srgbClr val="0070C0"/>
              </a:solidFill>
            </a:endParaRPr>
          </a:p>
          <a:p>
            <a:pPr algn="just"/>
            <a:r>
              <a:rPr lang="en-US" sz="2400" dirty="0" smtClean="0">
                <a:solidFill>
                  <a:srgbClr val="0070C0"/>
                </a:solidFill>
              </a:rPr>
              <a:t>If a₁=a₂, then  I= 4a² for bright fringe  and for dark fringe  I=0. In fact  as </a:t>
            </a:r>
            <a:r>
              <a:rPr lang="az-Cyrl-AZ" sz="2400" dirty="0" smtClean="0">
                <a:solidFill>
                  <a:srgbClr val="0070C0"/>
                </a:solidFill>
              </a:rPr>
              <a:t>Ø</a:t>
            </a:r>
            <a:r>
              <a:rPr lang="en-US" sz="2400" dirty="0" smtClean="0">
                <a:solidFill>
                  <a:srgbClr val="0070C0"/>
                </a:solidFill>
              </a:rPr>
              <a:t>increase gradually from 0 to </a:t>
            </a:r>
            <a:r>
              <a:rPr lang="az-Cyrl-AZ" sz="2400" dirty="0" smtClean="0">
                <a:solidFill>
                  <a:srgbClr val="0070C0"/>
                </a:solidFill>
              </a:rPr>
              <a:t>ᴫ</a:t>
            </a:r>
            <a:r>
              <a:rPr lang="en-US" sz="2400" dirty="0" smtClean="0">
                <a:solidFill>
                  <a:srgbClr val="0070C0"/>
                </a:solidFill>
              </a:rPr>
              <a:t> cos</a:t>
            </a:r>
            <a:r>
              <a:rPr lang="az-Cyrl-AZ" sz="2400" dirty="0" smtClean="0">
                <a:solidFill>
                  <a:srgbClr val="0070C0"/>
                </a:solidFill>
              </a:rPr>
              <a:t>Ø</a:t>
            </a:r>
            <a:r>
              <a:rPr lang="en-US" sz="2400" dirty="0" smtClean="0">
                <a:solidFill>
                  <a:srgbClr val="0070C0"/>
                </a:solidFill>
              </a:rPr>
              <a:t> gradually decreases from +1 to-1  through 0 and  intensity decreases gradually from 4a² to 0 . The shape of the intensity distribution curve is as shown in the figure below.                 </a:t>
            </a:r>
            <a:endParaRPr lang="en-IN" sz="2400" dirty="0" smtClean="0">
              <a:solidFill>
                <a:srgbClr val="0070C0"/>
              </a:solidFill>
            </a:endParaRPr>
          </a:p>
          <a:p>
            <a:pPr algn="just"/>
            <a:r>
              <a:rPr lang="en-US" sz="2400" dirty="0" smtClean="0">
                <a:solidFill>
                  <a:srgbClr val="0070C0"/>
                </a:solidFill>
              </a:rPr>
              <a:t> </a:t>
            </a:r>
          </a:p>
          <a:p>
            <a:r>
              <a:rPr lang="en-US" sz="2400" dirty="0" smtClean="0"/>
              <a:t> </a:t>
            </a:r>
          </a:p>
          <a:p>
            <a:endParaRPr lang="en-US" dirty="0" smtClean="0"/>
          </a:p>
          <a:p>
            <a:endParaRPr lang="en-US" dirty="0" smtClean="0"/>
          </a:p>
          <a:p>
            <a:endParaRPr lang="en-IN" dirty="0"/>
          </a:p>
        </p:txBody>
      </p:sp>
      <p:pic>
        <p:nvPicPr>
          <p:cNvPr id="1026" name="Picture 2" descr="Intensity distribution in the fringe system : Fig.4.The composition of two  waves of the same frequency and amplitude but differe"/>
          <p:cNvPicPr>
            <a:picLocks noChangeAspect="1" noChangeArrowheads="1"/>
          </p:cNvPicPr>
          <p:nvPr/>
        </p:nvPicPr>
        <p:blipFill>
          <a:blip r:embed="rId2"/>
          <a:srcRect/>
          <a:stretch>
            <a:fillRect/>
          </a:stretch>
        </p:blipFill>
        <p:spPr bwMode="auto">
          <a:xfrm>
            <a:off x="2071670" y="3643314"/>
            <a:ext cx="5000660" cy="1785950"/>
          </a:xfrm>
          <a:prstGeom prst="rect">
            <a:avLst/>
          </a:prstGeom>
          <a:noFill/>
        </p:spPr>
      </p:pic>
      <p:sp>
        <p:nvSpPr>
          <p:cNvPr id="7" name="TextBox 6"/>
          <p:cNvSpPr txBox="1"/>
          <p:nvPr/>
        </p:nvSpPr>
        <p:spPr>
          <a:xfrm>
            <a:off x="3000364" y="5929330"/>
            <a:ext cx="3929090" cy="369332"/>
          </a:xfrm>
          <a:prstGeom prst="rect">
            <a:avLst/>
          </a:prstGeom>
          <a:noFill/>
        </p:spPr>
        <p:txBody>
          <a:bodyPr wrap="square" rtlCol="0">
            <a:spAutoFit/>
          </a:bodyPr>
          <a:lstStyle/>
          <a:p>
            <a:r>
              <a:rPr lang="en-US" dirty="0" smtClean="0"/>
              <a:t>Figure: Intensity distribution of curve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Rot="1" noChangeAspect="1" noMove="1" noResize="1" noEditPoints="1" noAdjustHandles="1" noChangeArrowheads="1" noChangeShapeType="1" noTextEdit="1"/>
          </p:cNvSpPr>
          <p:nvPr/>
        </p:nvSpPr>
        <p:spPr>
          <a:xfrm>
            <a:off x="395536" y="476672"/>
            <a:ext cx="8136904" cy="6168035"/>
          </a:xfrm>
          <a:prstGeom prst="rect">
            <a:avLst/>
          </a:prstGeom>
          <a:blipFill rotWithShape="0">
            <a:blip r:embed="rId2"/>
            <a:stretch>
              <a:fillRect l="-1199" t="-791" r="-1124" b="-1285"/>
            </a:stretch>
          </a:blipFill>
        </p:spPr>
        <p:txBody>
          <a:bodyPr/>
          <a:lstStyle/>
          <a:p>
            <a:r>
              <a:rPr lang="en-IN" dirty="0">
                <a:solidFill>
                  <a:srgbClr val="0070C0"/>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571480"/>
            <a:ext cx="7000924" cy="3046988"/>
          </a:xfrm>
          <a:prstGeom prst="rect">
            <a:avLst/>
          </a:prstGeom>
          <a:noFill/>
        </p:spPr>
        <p:txBody>
          <a:bodyPr wrap="square" rtlCol="0">
            <a:spAutoFit/>
          </a:bodyPr>
          <a:lstStyle/>
          <a:p>
            <a:pPr algn="just"/>
            <a:r>
              <a:rPr lang="en-US" sz="2400" b="1" dirty="0" smtClean="0">
                <a:solidFill>
                  <a:srgbClr val="0070C0"/>
                </a:solidFill>
              </a:rPr>
              <a:t>Young’s double slit experiment:</a:t>
            </a:r>
          </a:p>
          <a:p>
            <a:pPr algn="just"/>
            <a:r>
              <a:rPr lang="en-US" sz="2400" dirty="0" smtClean="0">
                <a:solidFill>
                  <a:srgbClr val="0070C0"/>
                </a:solidFill>
              </a:rPr>
              <a:t>Let us consider two coherent sources S₁ and S₂ separated by a distance d sending monochromatic waves of wavelength</a:t>
            </a:r>
            <a:r>
              <a:rPr lang="el-GR" sz="2400" dirty="0" smtClean="0">
                <a:solidFill>
                  <a:srgbClr val="0070C0"/>
                </a:solidFill>
              </a:rPr>
              <a:t>λ</a:t>
            </a:r>
            <a:r>
              <a:rPr lang="en-US" sz="2400" dirty="0" smtClean="0">
                <a:solidFill>
                  <a:srgbClr val="0070C0"/>
                </a:solidFill>
              </a:rPr>
              <a:t>. C is central point on the screen and it is equidistant from S₁ and S₂. The perpendicular distance from the source to the screen is D. Let mth  bright fringe  be formed at point P which is at a distance y from the central point.</a:t>
            </a:r>
            <a:endParaRPr lang="en-IN" sz="2400" dirty="0">
              <a:solidFill>
                <a:srgbClr val="0070C0"/>
              </a:solidFill>
            </a:endParaRPr>
          </a:p>
        </p:txBody>
      </p:sp>
      <p:pic>
        <p:nvPicPr>
          <p:cNvPr id="1026" name="Picture 2" descr="C:\Users\User\Desktop\laser2\double.jpg"/>
          <p:cNvPicPr>
            <a:picLocks noChangeAspect="1" noChangeArrowheads="1"/>
          </p:cNvPicPr>
          <p:nvPr/>
        </p:nvPicPr>
        <p:blipFill>
          <a:blip r:embed="rId2">
            <a:duotone>
              <a:prstClr val="black"/>
              <a:schemeClr val="accent5">
                <a:tint val="45000"/>
                <a:satMod val="400000"/>
              </a:schemeClr>
            </a:duotone>
          </a:blip>
          <a:srcRect/>
          <a:stretch>
            <a:fillRect/>
          </a:stretch>
        </p:blipFill>
        <p:spPr bwMode="auto">
          <a:xfrm>
            <a:off x="6143636" y="4286256"/>
            <a:ext cx="1714512" cy="1857388"/>
          </a:xfrm>
          <a:prstGeom prst="rect">
            <a:avLst/>
          </a:prstGeom>
          <a:noFill/>
        </p:spPr>
      </p:pic>
      <p:pic>
        <p:nvPicPr>
          <p:cNvPr id="1027" name="Picture 3" descr="C:\Users\User\Desktop\laser2\Young_s-Double-Slit-Experiment-3.png"/>
          <p:cNvPicPr>
            <a:picLocks noChangeAspect="1" noChangeArrowheads="1"/>
          </p:cNvPicPr>
          <p:nvPr/>
        </p:nvPicPr>
        <p:blipFill>
          <a:blip r:embed="rId3">
            <a:duotone>
              <a:prstClr val="black"/>
              <a:schemeClr val="accent5">
                <a:tint val="45000"/>
                <a:satMod val="400000"/>
              </a:schemeClr>
            </a:duotone>
          </a:blip>
          <a:srcRect/>
          <a:stretch>
            <a:fillRect/>
          </a:stretch>
        </p:blipFill>
        <p:spPr bwMode="auto">
          <a:xfrm>
            <a:off x="1714480" y="3929066"/>
            <a:ext cx="3643338" cy="235745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187624" y="764704"/>
                <a:ext cx="7681377" cy="5155001"/>
              </a:xfrm>
              <a:prstGeom prst="rect">
                <a:avLst/>
              </a:prstGeom>
              <a:noFill/>
            </p:spPr>
            <p:txBody>
              <a:bodyPr wrap="square" rtlCol="0">
                <a:spAutoFit/>
              </a:bodyPr>
              <a:lstStyle/>
              <a:p>
                <a:r>
                  <a:rPr lang="en-US" sz="2400" dirty="0" smtClean="0">
                    <a:solidFill>
                      <a:srgbClr val="002060"/>
                    </a:solidFill>
                  </a:rPr>
                  <a:t>Now from figure we have</a:t>
                </a:r>
                <a:endParaRPr lang="en-US" sz="2400" dirty="0" smtClean="0">
                  <a:solidFill>
                    <a:srgbClr val="002060"/>
                  </a:solidFill>
                </a:endParaRPr>
              </a:p>
              <a:p>
                <a:r>
                  <a:rPr lang="en-US" sz="2400" dirty="0" smtClean="0">
                    <a:solidFill>
                      <a:srgbClr val="002060"/>
                    </a:solidFill>
                  </a:rPr>
                  <a:t>                     </a:t>
                </a:r>
                <a:r>
                  <a:rPr lang="en-US" sz="2400" dirty="0" smtClean="0">
                    <a:solidFill>
                      <a:srgbClr val="002060"/>
                    </a:solidFill>
                  </a:rPr>
                  <a:t>       </a:t>
                </a:r>
                <a:r>
                  <a:rPr lang="en-US" sz="2400" dirty="0" smtClean="0">
                    <a:solidFill>
                      <a:srgbClr val="002060"/>
                    </a:solidFill>
                  </a:rPr>
                  <a:t>S₂P²= </a:t>
                </a:r>
                <a:r>
                  <a:rPr lang="en-US" sz="2400" dirty="0" smtClean="0">
                    <a:solidFill>
                      <a:srgbClr val="002060"/>
                    </a:solidFill>
                  </a:rPr>
                  <a:t>D²+( y + d/2)²</a:t>
                </a:r>
                <a:endParaRPr lang="en-US" sz="2400" dirty="0" smtClean="0">
                  <a:solidFill>
                    <a:srgbClr val="002060"/>
                  </a:solidFill>
                </a:endParaRPr>
              </a:p>
              <a:p>
                <a:r>
                  <a:rPr lang="en-US" sz="2400" dirty="0" smtClean="0">
                    <a:solidFill>
                      <a:srgbClr val="002060"/>
                    </a:solidFill>
                  </a:rPr>
                  <a:t>                            S₂P= </a:t>
                </a:r>
                <a:r>
                  <a:rPr lang="en-US" sz="2400" dirty="0" smtClean="0">
                    <a:solidFill>
                      <a:srgbClr val="002060"/>
                    </a:solidFill>
                  </a:rPr>
                  <a:t>D[1</a:t>
                </a:r>
                <a:r>
                  <a:rPr lang="en-US" sz="2400" dirty="0" smtClean="0">
                    <a:solidFill>
                      <a:srgbClr val="002060"/>
                    </a:solidFill>
                  </a:rPr>
                  <a:t>+ ( </a:t>
                </a:r>
                <a14:m>
                  <m:oMath xmlns:m="http://schemas.openxmlformats.org/officeDocument/2006/math">
                    <m:f>
                      <m:fPr>
                        <m:ctrlPr>
                          <a:rPr lang="en-US" sz="2400" i="1" smtClean="0">
                            <a:solidFill>
                              <a:srgbClr val="002060"/>
                            </a:solidFill>
                            <a:latin typeface="Cambria Math" panose="02040503050406030204" pitchFamily="18" charset="0"/>
                          </a:rPr>
                        </m:ctrlPr>
                      </m:fPr>
                      <m:num>
                        <m:r>
                          <a:rPr lang="en-US" sz="2400" i="1">
                            <a:solidFill>
                              <a:srgbClr val="002060"/>
                            </a:solidFill>
                            <a:latin typeface="Cambria Math" panose="02040503050406030204" pitchFamily="18" charset="0"/>
                          </a:rPr>
                          <m:t>𝑦</m:t>
                        </m:r>
                        <m:r>
                          <a:rPr lang="en-US" sz="2400" i="1">
                            <a:solidFill>
                              <a:srgbClr val="002060"/>
                            </a:solidFill>
                            <a:latin typeface="Cambria Math" panose="02040503050406030204" pitchFamily="18" charset="0"/>
                          </a:rPr>
                          <m:t> + </m:t>
                        </m:r>
                        <m:r>
                          <a:rPr lang="en-US" sz="2400" i="1">
                            <a:solidFill>
                              <a:srgbClr val="002060"/>
                            </a:solidFill>
                            <a:latin typeface="Cambria Math" panose="02040503050406030204" pitchFamily="18" charset="0"/>
                          </a:rPr>
                          <m:t>𝑑</m:t>
                        </m:r>
                        <m:r>
                          <a:rPr lang="en-US" sz="2400" i="1">
                            <a:solidFill>
                              <a:srgbClr val="002060"/>
                            </a:solidFill>
                            <a:latin typeface="Cambria Math" panose="02040503050406030204" pitchFamily="18" charset="0"/>
                          </a:rPr>
                          <m:t>/</m:t>
                        </m:r>
                        <m:r>
                          <a:rPr lang="en-US" sz="2400" i="1">
                            <a:solidFill>
                              <a:srgbClr val="002060"/>
                            </a:solidFill>
                            <a:latin typeface="Cambria Math" panose="02040503050406030204" pitchFamily="18" charset="0"/>
                          </a:rPr>
                          <m:t>2</m:t>
                        </m:r>
                      </m:num>
                      <m:den>
                        <m:r>
                          <a:rPr lang="en-GB" sz="2400" b="0" i="1" smtClean="0">
                            <a:solidFill>
                              <a:srgbClr val="002060"/>
                            </a:solidFill>
                            <a:latin typeface="Cambria Math" panose="02040503050406030204" pitchFamily="18" charset="0"/>
                          </a:rPr>
                          <m:t>𝐷</m:t>
                        </m:r>
                      </m:den>
                    </m:f>
                    <m:r>
                      <a:rPr lang="en-GB" sz="2400" b="0" i="1" smtClean="0">
                        <a:solidFill>
                          <a:srgbClr val="002060"/>
                        </a:solidFill>
                        <a:latin typeface="Cambria Math" panose="02040503050406030204" pitchFamily="18" charset="0"/>
                      </a:rPr>
                      <m:t>)</m:t>
                    </m:r>
                    <m:r>
                      <a:rPr lang="en-GB" sz="2400" b="0" i="1" smtClean="0">
                        <a:solidFill>
                          <a:srgbClr val="002060"/>
                        </a:solidFill>
                        <a:latin typeface="Cambria Math" panose="02040503050406030204" pitchFamily="18" charset="0"/>
                      </a:rPr>
                      <m:t>²</m:t>
                    </m:r>
                  </m:oMath>
                </a14:m>
                <a:r>
                  <a:rPr lang="en-US" sz="2400" dirty="0" smtClean="0">
                    <a:solidFill>
                      <a:srgbClr val="002060"/>
                    </a:solidFill>
                  </a:rPr>
                  <a:t>]½</a:t>
                </a:r>
              </a:p>
              <a:p>
                <a:r>
                  <a:rPr lang="en-US" sz="2400" dirty="0">
                    <a:solidFill>
                      <a:srgbClr val="002060"/>
                    </a:solidFill>
                  </a:rPr>
                  <a:t> </a:t>
                </a:r>
                <a:r>
                  <a:rPr lang="en-US" sz="2400" dirty="0" smtClean="0">
                    <a:solidFill>
                      <a:srgbClr val="002060"/>
                    </a:solidFill>
                  </a:rPr>
                  <a:t>                                  </a:t>
                </a:r>
                <a:r>
                  <a:rPr lang="en-US" sz="2400" dirty="0">
                    <a:solidFill>
                      <a:srgbClr val="002060"/>
                    </a:solidFill>
                  </a:rPr>
                  <a:t>= </a:t>
                </a:r>
                <a:r>
                  <a:rPr lang="en-US" sz="2400" dirty="0" smtClean="0">
                    <a:solidFill>
                      <a:srgbClr val="002060"/>
                    </a:solidFill>
                  </a:rPr>
                  <a:t>D[1+</a:t>
                </a:r>
                <a14:m>
                  <m:oMath xmlns:m="http://schemas.openxmlformats.org/officeDocument/2006/math">
                    <m:f>
                      <m:fPr>
                        <m:ctrlPr>
                          <a:rPr lang="en-US" sz="2400" i="1" smtClean="0">
                            <a:solidFill>
                              <a:srgbClr val="002060"/>
                            </a:solidFill>
                            <a:latin typeface="Cambria Math" panose="02040503050406030204" pitchFamily="18" charset="0"/>
                          </a:rPr>
                        </m:ctrlPr>
                      </m:fPr>
                      <m:num>
                        <m:r>
                          <a:rPr lang="en-GB" sz="2400" b="0" i="1" smtClean="0">
                            <a:solidFill>
                              <a:srgbClr val="002060"/>
                            </a:solidFill>
                            <a:latin typeface="Cambria Math" panose="02040503050406030204" pitchFamily="18" charset="0"/>
                          </a:rPr>
                          <m:t>1</m:t>
                        </m:r>
                      </m:num>
                      <m:den>
                        <m:r>
                          <a:rPr lang="en-GB" sz="2400" b="0" i="1" smtClean="0">
                            <a:solidFill>
                              <a:srgbClr val="002060"/>
                            </a:solidFill>
                            <a:latin typeface="Cambria Math" panose="02040503050406030204" pitchFamily="18" charset="0"/>
                          </a:rPr>
                          <m:t>2</m:t>
                        </m:r>
                      </m:den>
                    </m:f>
                  </m:oMath>
                </a14:m>
                <a:r>
                  <a:rPr lang="en-US" sz="2400" dirty="0" smtClean="0">
                    <a:solidFill>
                      <a:srgbClr val="002060"/>
                    </a:solidFill>
                  </a:rPr>
                  <a:t>(</a:t>
                </a:r>
                <a14:m>
                  <m:oMath xmlns:m="http://schemas.openxmlformats.org/officeDocument/2006/math">
                    <m:f>
                      <m:fPr>
                        <m:ctrlPr>
                          <a:rPr lang="en-US" sz="2400" i="1" smtClean="0">
                            <a:solidFill>
                              <a:srgbClr val="002060"/>
                            </a:solidFill>
                            <a:latin typeface="Cambria Math" panose="02040503050406030204" pitchFamily="18" charset="0"/>
                          </a:rPr>
                        </m:ctrlPr>
                      </m:fPr>
                      <m:num>
                        <m:r>
                          <a:rPr lang="en-US" sz="2400" i="1">
                            <a:solidFill>
                              <a:srgbClr val="002060"/>
                            </a:solidFill>
                            <a:latin typeface="Cambria Math" panose="02040503050406030204" pitchFamily="18" charset="0"/>
                          </a:rPr>
                          <m:t>𝑦</m:t>
                        </m:r>
                        <m:r>
                          <a:rPr lang="en-US" sz="2400" i="1">
                            <a:solidFill>
                              <a:srgbClr val="002060"/>
                            </a:solidFill>
                            <a:latin typeface="Cambria Math" panose="02040503050406030204" pitchFamily="18" charset="0"/>
                          </a:rPr>
                          <m:t> + </m:t>
                        </m:r>
                        <m:r>
                          <a:rPr lang="en-US" sz="2400" i="1">
                            <a:solidFill>
                              <a:srgbClr val="002060"/>
                            </a:solidFill>
                            <a:latin typeface="Cambria Math" panose="02040503050406030204" pitchFamily="18" charset="0"/>
                          </a:rPr>
                          <m:t>𝑑</m:t>
                        </m:r>
                        <m:r>
                          <a:rPr lang="en-US" sz="2400" i="1">
                            <a:solidFill>
                              <a:srgbClr val="002060"/>
                            </a:solidFill>
                            <a:latin typeface="Cambria Math" panose="02040503050406030204" pitchFamily="18" charset="0"/>
                          </a:rPr>
                          <m:t>/</m:t>
                        </m:r>
                        <m:r>
                          <a:rPr lang="en-US" sz="2400" i="1">
                            <a:solidFill>
                              <a:srgbClr val="002060"/>
                            </a:solidFill>
                            <a:latin typeface="Cambria Math" panose="02040503050406030204" pitchFamily="18" charset="0"/>
                          </a:rPr>
                          <m:t>2</m:t>
                        </m:r>
                        <m:r>
                          <a:rPr lang="en-US" sz="2400" i="1">
                            <a:solidFill>
                              <a:srgbClr val="002060"/>
                            </a:solidFill>
                            <a:latin typeface="Cambria Math" panose="02040503050406030204" pitchFamily="18" charset="0"/>
                          </a:rPr>
                          <m:t>)</m:t>
                        </m:r>
                        <m:r>
                          <a:rPr lang="en-US" sz="2400" i="1">
                            <a:solidFill>
                              <a:srgbClr val="002060"/>
                            </a:solidFill>
                            <a:latin typeface="Cambria Math" panose="02040503050406030204" pitchFamily="18" charset="0"/>
                          </a:rPr>
                          <m:t>²</m:t>
                        </m:r>
                      </m:num>
                      <m:den>
                        <m:r>
                          <a:rPr lang="en-GB" sz="2400" b="0" i="1" smtClean="0">
                            <a:solidFill>
                              <a:srgbClr val="002060"/>
                            </a:solidFill>
                            <a:latin typeface="Cambria Math" panose="02040503050406030204" pitchFamily="18" charset="0"/>
                          </a:rPr>
                          <m:t>𝐷</m:t>
                        </m:r>
                      </m:den>
                    </m:f>
                    <m:r>
                      <a:rPr lang="en-GB" sz="2400" b="0" i="1" smtClean="0">
                        <a:solidFill>
                          <a:srgbClr val="002060"/>
                        </a:solidFill>
                        <a:latin typeface="Cambria Math" panose="02040503050406030204" pitchFamily="18" charset="0"/>
                      </a:rPr>
                      <m:t>)</m:t>
                    </m:r>
                  </m:oMath>
                </a14:m>
                <a:r>
                  <a:rPr lang="en-US" sz="2400" dirty="0" smtClean="0">
                    <a:solidFill>
                      <a:srgbClr val="002060"/>
                    </a:solidFill>
                  </a:rPr>
                  <a:t>]</a:t>
                </a:r>
                <a:endParaRPr lang="en-US" sz="2400" dirty="0">
                  <a:solidFill>
                    <a:srgbClr val="002060"/>
                  </a:solidFill>
                </a:endParaRPr>
              </a:p>
              <a:p>
                <a:r>
                  <a:rPr lang="en-US" sz="2400" dirty="0" smtClean="0">
                    <a:solidFill>
                      <a:srgbClr val="002060"/>
                    </a:solidFill>
                  </a:rPr>
                  <a:t>                            </a:t>
                </a:r>
                <a:r>
                  <a:rPr lang="en-US" sz="2400" dirty="0" smtClean="0">
                    <a:solidFill>
                      <a:srgbClr val="002060"/>
                    </a:solidFill>
                  </a:rPr>
                  <a:t>S₁P²= D²+( y - d/2)² </a:t>
                </a:r>
              </a:p>
              <a:p>
                <a:r>
                  <a:rPr lang="en-US" sz="2400" dirty="0" smtClean="0">
                    <a:solidFill>
                      <a:srgbClr val="002060"/>
                    </a:solidFill>
                  </a:rPr>
                  <a:t>                            S₁P = </a:t>
                </a:r>
                <a:r>
                  <a:rPr lang="en-US" sz="2400" dirty="0" smtClean="0">
                    <a:solidFill>
                      <a:srgbClr val="002060"/>
                    </a:solidFill>
                  </a:rPr>
                  <a:t>D[1</a:t>
                </a:r>
                <a:r>
                  <a:rPr lang="en-US" sz="2400" dirty="0" smtClean="0">
                    <a:solidFill>
                      <a:srgbClr val="002060"/>
                    </a:solidFill>
                  </a:rPr>
                  <a:t>+ </a:t>
                </a:r>
                <a:r>
                  <a:rPr lang="en-US" sz="2400" dirty="0" smtClean="0">
                    <a:solidFill>
                      <a:srgbClr val="002060"/>
                    </a:solidFill>
                  </a:rPr>
                  <a:t>(</a:t>
                </a:r>
                <a14:m>
                  <m:oMath xmlns:m="http://schemas.openxmlformats.org/officeDocument/2006/math">
                    <m:sSup>
                      <m:sSupPr>
                        <m:ctrlPr>
                          <a:rPr lang="en-US" sz="2400" i="1" smtClean="0">
                            <a:solidFill>
                              <a:srgbClr val="002060"/>
                            </a:solidFill>
                            <a:latin typeface="Cambria Math" panose="02040503050406030204" pitchFamily="18" charset="0"/>
                          </a:rPr>
                        </m:ctrlPr>
                      </m:sSupPr>
                      <m:e>
                        <m:f>
                          <m:fPr>
                            <m:ctrlPr>
                              <a:rPr lang="en-US" sz="2400" i="1" smtClean="0">
                                <a:solidFill>
                                  <a:srgbClr val="002060"/>
                                </a:solidFill>
                                <a:latin typeface="Cambria Math" panose="02040503050406030204" pitchFamily="18" charset="0"/>
                              </a:rPr>
                            </m:ctrlPr>
                          </m:fPr>
                          <m:num>
                            <m:r>
                              <a:rPr lang="en-US" sz="2400" i="1">
                                <a:solidFill>
                                  <a:srgbClr val="002060"/>
                                </a:solidFill>
                                <a:latin typeface="Cambria Math" panose="02040503050406030204" pitchFamily="18" charset="0"/>
                              </a:rPr>
                              <m:t>(</m:t>
                            </m:r>
                            <m:r>
                              <a:rPr lang="en-US" sz="2400" i="1">
                                <a:solidFill>
                                  <a:srgbClr val="002060"/>
                                </a:solidFill>
                                <a:latin typeface="Cambria Math" panose="02040503050406030204" pitchFamily="18" charset="0"/>
                              </a:rPr>
                              <m:t>𝑦</m:t>
                            </m:r>
                            <m:r>
                              <a:rPr lang="en-US" sz="2400" i="1">
                                <a:solidFill>
                                  <a:srgbClr val="002060"/>
                                </a:solidFill>
                                <a:latin typeface="Cambria Math" panose="02040503050406030204" pitchFamily="18" charset="0"/>
                              </a:rPr>
                              <m:t> - </m:t>
                            </m:r>
                            <m:r>
                              <a:rPr lang="en-US" sz="2400" i="1">
                                <a:solidFill>
                                  <a:srgbClr val="002060"/>
                                </a:solidFill>
                                <a:latin typeface="Cambria Math" panose="02040503050406030204" pitchFamily="18" charset="0"/>
                              </a:rPr>
                              <m:t>𝑑</m:t>
                            </m:r>
                            <m:r>
                              <a:rPr lang="en-US" sz="2400" i="1">
                                <a:solidFill>
                                  <a:srgbClr val="002060"/>
                                </a:solidFill>
                                <a:latin typeface="Cambria Math" panose="02040503050406030204" pitchFamily="18" charset="0"/>
                              </a:rPr>
                              <m:t>/</m:t>
                            </m:r>
                            <m:r>
                              <a:rPr lang="en-US" sz="2400" i="1">
                                <a:solidFill>
                                  <a:srgbClr val="002060"/>
                                </a:solidFill>
                                <a:latin typeface="Cambria Math" panose="02040503050406030204" pitchFamily="18" charset="0"/>
                              </a:rPr>
                              <m:t>2</m:t>
                            </m:r>
                            <m:r>
                              <a:rPr lang="en-US" sz="2400" i="1">
                                <a:solidFill>
                                  <a:srgbClr val="002060"/>
                                </a:solidFill>
                                <a:latin typeface="Cambria Math" panose="02040503050406030204" pitchFamily="18" charset="0"/>
                              </a:rPr>
                              <m:t>)</m:t>
                            </m:r>
                          </m:num>
                          <m:den>
                            <m:r>
                              <a:rPr lang="en-GB" sz="2400" b="0" i="1" smtClean="0">
                                <a:solidFill>
                                  <a:srgbClr val="002060"/>
                                </a:solidFill>
                                <a:latin typeface="Cambria Math" panose="02040503050406030204" pitchFamily="18" charset="0"/>
                              </a:rPr>
                              <m:t>𝐷</m:t>
                            </m:r>
                          </m:den>
                        </m:f>
                        <m:r>
                          <a:rPr lang="en-GB" sz="2400" b="0" i="1" smtClean="0">
                            <a:solidFill>
                              <a:srgbClr val="002060"/>
                            </a:solidFill>
                            <a:latin typeface="Cambria Math" panose="02040503050406030204" pitchFamily="18" charset="0"/>
                          </a:rPr>
                          <m:t>)</m:t>
                        </m:r>
                      </m:e>
                      <m:sup>
                        <m:r>
                          <a:rPr lang="en-GB" sz="2400" b="0" i="1" smtClean="0">
                            <a:solidFill>
                              <a:srgbClr val="002060"/>
                            </a:solidFill>
                            <a:latin typeface="Cambria Math" panose="02040503050406030204" pitchFamily="18" charset="0"/>
                          </a:rPr>
                          <m:t>2</m:t>
                        </m:r>
                      </m:sup>
                    </m:sSup>
                  </m:oMath>
                </a14:m>
                <a:r>
                  <a:rPr lang="en-US" sz="2400" dirty="0" smtClean="0">
                    <a:solidFill>
                      <a:srgbClr val="002060"/>
                    </a:solidFill>
                  </a:rPr>
                  <a:t>]½</a:t>
                </a:r>
              </a:p>
              <a:p>
                <a:r>
                  <a:rPr lang="en-US" sz="2400" dirty="0">
                    <a:solidFill>
                      <a:srgbClr val="002060"/>
                    </a:solidFill>
                  </a:rPr>
                  <a:t> </a:t>
                </a:r>
                <a:r>
                  <a:rPr lang="en-US" sz="2400" dirty="0" smtClean="0">
                    <a:solidFill>
                      <a:srgbClr val="002060"/>
                    </a:solidFill>
                  </a:rPr>
                  <a:t>                                  </a:t>
                </a:r>
                <a:r>
                  <a:rPr lang="en-US" sz="2400" dirty="0">
                    <a:solidFill>
                      <a:srgbClr val="002060"/>
                    </a:solidFill>
                  </a:rPr>
                  <a:t>= </a:t>
                </a:r>
                <a:r>
                  <a:rPr lang="en-US" sz="2400" dirty="0" smtClean="0">
                    <a:solidFill>
                      <a:srgbClr val="002060"/>
                    </a:solidFill>
                  </a:rPr>
                  <a:t>D[1+</a:t>
                </a:r>
                <a14:m>
                  <m:oMath xmlns:m="http://schemas.openxmlformats.org/officeDocument/2006/math">
                    <m:f>
                      <m:fPr>
                        <m:ctrlPr>
                          <a:rPr lang="en-US" sz="2400" i="1" smtClean="0">
                            <a:solidFill>
                              <a:srgbClr val="002060"/>
                            </a:solidFill>
                            <a:latin typeface="Cambria Math" panose="02040503050406030204" pitchFamily="18" charset="0"/>
                          </a:rPr>
                        </m:ctrlPr>
                      </m:fPr>
                      <m:num>
                        <m:r>
                          <a:rPr lang="en-GB" sz="2400" b="0" i="1" smtClean="0">
                            <a:solidFill>
                              <a:srgbClr val="002060"/>
                            </a:solidFill>
                            <a:latin typeface="Cambria Math" panose="02040503050406030204" pitchFamily="18" charset="0"/>
                          </a:rPr>
                          <m:t>1</m:t>
                        </m:r>
                      </m:num>
                      <m:den>
                        <m:r>
                          <a:rPr lang="en-GB" sz="2400" b="0" i="1" smtClean="0">
                            <a:solidFill>
                              <a:srgbClr val="002060"/>
                            </a:solidFill>
                            <a:latin typeface="Cambria Math" panose="02040503050406030204" pitchFamily="18" charset="0"/>
                          </a:rPr>
                          <m:t>2</m:t>
                        </m:r>
                      </m:den>
                    </m:f>
                    <m:r>
                      <a:rPr lang="en-GB" sz="2400" b="0" i="1" smtClean="0">
                        <a:solidFill>
                          <a:srgbClr val="002060"/>
                        </a:solidFill>
                        <a:latin typeface="Cambria Math" panose="02040503050406030204" pitchFamily="18" charset="0"/>
                      </a:rPr>
                      <m:t>(</m:t>
                    </m:r>
                    <m:f>
                      <m:fPr>
                        <m:ctrlPr>
                          <a:rPr lang="en-GB" sz="2400" b="0" i="1" smtClean="0">
                            <a:solidFill>
                              <a:srgbClr val="002060"/>
                            </a:solidFill>
                            <a:latin typeface="Cambria Math" panose="02040503050406030204" pitchFamily="18" charset="0"/>
                          </a:rPr>
                        </m:ctrlPr>
                      </m:fPr>
                      <m:num>
                        <m:r>
                          <a:rPr lang="en-GB" sz="2400" i="1">
                            <a:solidFill>
                              <a:srgbClr val="002060"/>
                            </a:solidFill>
                            <a:latin typeface="Cambria Math" panose="02040503050406030204" pitchFamily="18" charset="0"/>
                          </a:rPr>
                          <m:t>𝑦</m:t>
                        </m:r>
                        <m:r>
                          <a:rPr lang="en-GB" sz="2400" i="1">
                            <a:solidFill>
                              <a:srgbClr val="002060"/>
                            </a:solidFill>
                            <a:latin typeface="Cambria Math" panose="02040503050406030204" pitchFamily="18" charset="0"/>
                          </a:rPr>
                          <m:t> - </m:t>
                        </m:r>
                        <m:r>
                          <a:rPr lang="en-GB" sz="2400" i="1">
                            <a:solidFill>
                              <a:srgbClr val="002060"/>
                            </a:solidFill>
                            <a:latin typeface="Cambria Math" panose="02040503050406030204" pitchFamily="18" charset="0"/>
                          </a:rPr>
                          <m:t>𝑑</m:t>
                        </m:r>
                        <m:r>
                          <a:rPr lang="en-GB" sz="2400" i="1">
                            <a:solidFill>
                              <a:srgbClr val="002060"/>
                            </a:solidFill>
                            <a:latin typeface="Cambria Math" panose="02040503050406030204" pitchFamily="18" charset="0"/>
                          </a:rPr>
                          <m:t>/</m:t>
                        </m:r>
                        <m:r>
                          <a:rPr lang="en-GB" sz="2400" i="1">
                            <a:solidFill>
                              <a:srgbClr val="002060"/>
                            </a:solidFill>
                            <a:latin typeface="Cambria Math" panose="02040503050406030204" pitchFamily="18" charset="0"/>
                          </a:rPr>
                          <m:t>2</m:t>
                        </m:r>
                        <m:r>
                          <a:rPr lang="en-GB" sz="2400" i="1">
                            <a:solidFill>
                              <a:srgbClr val="002060"/>
                            </a:solidFill>
                            <a:latin typeface="Cambria Math" panose="02040503050406030204" pitchFamily="18" charset="0"/>
                          </a:rPr>
                          <m:t>)</m:t>
                        </m:r>
                        <m:r>
                          <a:rPr lang="en-GB" sz="2400" i="1">
                            <a:solidFill>
                              <a:srgbClr val="002060"/>
                            </a:solidFill>
                            <a:latin typeface="Cambria Math" panose="02040503050406030204" pitchFamily="18" charset="0"/>
                          </a:rPr>
                          <m:t>²</m:t>
                        </m:r>
                      </m:num>
                      <m:den>
                        <m:r>
                          <a:rPr lang="en-GB" sz="2400" b="0" i="1" smtClean="0">
                            <a:solidFill>
                              <a:srgbClr val="002060"/>
                            </a:solidFill>
                            <a:latin typeface="Cambria Math" panose="02040503050406030204" pitchFamily="18" charset="0"/>
                          </a:rPr>
                          <m:t>𝐷</m:t>
                        </m:r>
                      </m:den>
                    </m:f>
                    <m:r>
                      <a:rPr lang="en-GB" sz="2400" b="0" i="1" smtClean="0">
                        <a:solidFill>
                          <a:srgbClr val="002060"/>
                        </a:solidFill>
                        <a:latin typeface="Cambria Math" panose="02040503050406030204" pitchFamily="18" charset="0"/>
                      </a:rPr>
                      <m:t>)</m:t>
                    </m:r>
                    <m:r>
                      <a:rPr lang="en-US" dirty="0" smtClean="0"/>
                      <m:t>]</m:t>
                    </m:r>
                  </m:oMath>
                </a14:m>
                <a:r>
                  <a:rPr lang="en-US" dirty="0"/>
                  <a:t> </a:t>
                </a:r>
                <a:endParaRPr lang="en-US" dirty="0" smtClean="0"/>
              </a:p>
              <a:p>
                <a:endParaRPr lang="en-US" dirty="0" smtClean="0"/>
              </a:p>
              <a:p>
                <a:r>
                  <a:rPr lang="en-US" sz="2400" dirty="0"/>
                  <a:t> </a:t>
                </a:r>
                <a:r>
                  <a:rPr lang="en-US" sz="2400" dirty="0"/>
                  <a:t>      </a:t>
                </a:r>
                <a:r>
                  <a:rPr lang="en-US" sz="2400" dirty="0" smtClean="0"/>
                  <a:t>   </a:t>
                </a:r>
                <a:r>
                  <a:rPr lang="en-US" sz="2400" dirty="0"/>
                  <a:t>S₂P-S₁</a:t>
                </a:r>
                <a:r>
                  <a:rPr lang="en-US" sz="2400" dirty="0" smtClean="0"/>
                  <a:t>P (path difference)= </a:t>
                </a:r>
                <a14:m>
                  <m:oMath xmlns:m="http://schemas.openxmlformats.org/officeDocument/2006/math">
                    <m:f>
                      <m:fPr>
                        <m:ctrlPr>
                          <a:rPr lang="en-US" sz="2400" i="1" smtClean="0">
                            <a:latin typeface="Cambria Math" panose="02040503050406030204" pitchFamily="18" charset="0"/>
                          </a:rPr>
                        </m:ctrlPr>
                      </m:fPr>
                      <m:num>
                        <m:r>
                          <a:rPr lang="en-GB" sz="2400" b="0" i="1" smtClean="0">
                            <a:latin typeface="Cambria Math" panose="02040503050406030204" pitchFamily="18" charset="0"/>
                          </a:rPr>
                          <m:t>1</m:t>
                        </m:r>
                      </m:num>
                      <m:den>
                        <m:r>
                          <a:rPr lang="en-GB" sz="2400" b="0" i="1" smtClean="0">
                            <a:latin typeface="Cambria Math" panose="02040503050406030204" pitchFamily="18" charset="0"/>
                          </a:rPr>
                          <m:t>2</m:t>
                        </m:r>
                      </m:den>
                    </m:f>
                  </m:oMath>
                </a14:m>
                <a:r>
                  <a:rPr lang="en-IN" sz="2400" dirty="0" smtClean="0"/>
                  <a:t> </a:t>
                </a:r>
                <a14:m>
                  <m:oMath xmlns:m="http://schemas.openxmlformats.org/officeDocument/2006/math">
                    <m:f>
                      <m:fPr>
                        <m:ctrlPr>
                          <a:rPr lang="en-IN" sz="2400" i="1" dirty="0" smtClean="0">
                            <a:latin typeface="Cambria Math" panose="02040503050406030204" pitchFamily="18" charset="0"/>
                          </a:rPr>
                        </m:ctrlPr>
                      </m:fPr>
                      <m:num>
                        <m:r>
                          <a:rPr lang="en-IN" sz="2400" i="1" dirty="0">
                            <a:latin typeface="Cambria Math" panose="02040503050406030204" pitchFamily="18" charset="0"/>
                          </a:rPr>
                          <m:t>(</m:t>
                        </m:r>
                        <m:r>
                          <a:rPr lang="en-IN" sz="2400" i="1" dirty="0">
                            <a:latin typeface="Cambria Math" panose="02040503050406030204" pitchFamily="18" charset="0"/>
                          </a:rPr>
                          <m:t>𝑦</m:t>
                        </m:r>
                        <m:r>
                          <a:rPr lang="en-IN" sz="2400" i="1" dirty="0">
                            <a:latin typeface="Cambria Math" panose="02040503050406030204" pitchFamily="18" charset="0"/>
                          </a:rPr>
                          <m:t> + </m:t>
                        </m:r>
                        <m:r>
                          <a:rPr lang="en-IN" sz="2400" i="1" dirty="0">
                            <a:latin typeface="Cambria Math" panose="02040503050406030204" pitchFamily="18" charset="0"/>
                          </a:rPr>
                          <m:t>𝑑</m:t>
                        </m:r>
                        <m:r>
                          <a:rPr lang="en-IN" sz="2400" i="1" dirty="0">
                            <a:latin typeface="Cambria Math" panose="02040503050406030204" pitchFamily="18" charset="0"/>
                          </a:rPr>
                          <m:t>/</m:t>
                        </m:r>
                        <m:r>
                          <a:rPr lang="en-IN" sz="2400" i="1" dirty="0">
                            <a:latin typeface="Cambria Math" panose="02040503050406030204" pitchFamily="18" charset="0"/>
                          </a:rPr>
                          <m:t>2</m:t>
                        </m:r>
                        <m:r>
                          <a:rPr lang="en-IN" sz="2400" i="1" dirty="0">
                            <a:latin typeface="Cambria Math" panose="02040503050406030204" pitchFamily="18" charset="0"/>
                          </a:rPr>
                          <m:t>)</m:t>
                        </m:r>
                        <m:r>
                          <a:rPr lang="en-IN" sz="2400" i="1" dirty="0">
                            <a:latin typeface="Cambria Math" panose="02040503050406030204" pitchFamily="18" charset="0"/>
                          </a:rPr>
                          <m:t>²</m:t>
                        </m:r>
                      </m:num>
                      <m:den>
                        <m:r>
                          <a:rPr lang="en-GB" sz="2400" b="0" i="1" dirty="0" smtClean="0">
                            <a:latin typeface="Cambria Math" panose="02040503050406030204" pitchFamily="18" charset="0"/>
                          </a:rPr>
                          <m:t>𝐷</m:t>
                        </m:r>
                      </m:den>
                    </m:f>
                  </m:oMath>
                </a14:m>
                <a:r>
                  <a:rPr lang="en-IN" sz="2400" dirty="0" smtClean="0"/>
                  <a:t> -</a:t>
                </a:r>
                <a14:m>
                  <m:oMath xmlns:m="http://schemas.openxmlformats.org/officeDocument/2006/math">
                    <m:f>
                      <m:fPr>
                        <m:ctrlPr>
                          <a:rPr lang="en-IN" sz="2400" i="1" dirty="0" smtClean="0">
                            <a:latin typeface="Cambria Math" panose="02040503050406030204" pitchFamily="18" charset="0"/>
                          </a:rPr>
                        </m:ctrlPr>
                      </m:fPr>
                      <m:num>
                        <m:r>
                          <a:rPr lang="en-GB" sz="2400" b="0" i="1" dirty="0" smtClean="0">
                            <a:latin typeface="Cambria Math" panose="02040503050406030204" pitchFamily="18" charset="0"/>
                          </a:rPr>
                          <m:t>1</m:t>
                        </m:r>
                      </m:num>
                      <m:den>
                        <m:r>
                          <a:rPr lang="en-GB" sz="2400" b="0" i="1" dirty="0" smtClean="0">
                            <a:latin typeface="Cambria Math" panose="02040503050406030204" pitchFamily="18" charset="0"/>
                          </a:rPr>
                          <m:t>2</m:t>
                        </m:r>
                      </m:den>
                    </m:f>
                    <m:f>
                      <m:fPr>
                        <m:ctrlPr>
                          <a:rPr lang="en-IN" sz="2400" i="1" dirty="0" smtClean="0">
                            <a:latin typeface="Cambria Math" panose="02040503050406030204" pitchFamily="18" charset="0"/>
                          </a:rPr>
                        </m:ctrlPr>
                      </m:fPr>
                      <m:num>
                        <m:sSup>
                          <m:sSupPr>
                            <m:ctrlPr>
                              <a:rPr lang="en-IN" sz="2400" i="1" dirty="0" smtClean="0">
                                <a:latin typeface="Cambria Math" panose="02040503050406030204" pitchFamily="18" charset="0"/>
                              </a:rPr>
                            </m:ctrlPr>
                          </m:sSupPr>
                          <m:e>
                            <m:r>
                              <a:rPr lang="en-GB" sz="2400" b="0" i="1" dirty="0" smtClean="0">
                                <a:latin typeface="Cambria Math" panose="02040503050406030204" pitchFamily="18" charset="0"/>
                              </a:rPr>
                              <m:t>(</m:t>
                            </m:r>
                            <m:r>
                              <a:rPr lang="en-IN" sz="2400" i="1" dirty="0">
                                <a:latin typeface="Cambria Math" panose="02040503050406030204" pitchFamily="18" charset="0"/>
                              </a:rPr>
                              <m:t>𝑦</m:t>
                            </m:r>
                            <m:r>
                              <a:rPr lang="en-IN" sz="2400" i="1" dirty="0">
                                <a:latin typeface="Cambria Math" panose="02040503050406030204" pitchFamily="18" charset="0"/>
                              </a:rPr>
                              <m:t> - </m:t>
                            </m:r>
                            <m:r>
                              <a:rPr lang="en-IN" sz="2400" i="1" dirty="0">
                                <a:latin typeface="Cambria Math" panose="02040503050406030204" pitchFamily="18" charset="0"/>
                              </a:rPr>
                              <m:t>𝑑</m:t>
                            </m:r>
                            <m:r>
                              <a:rPr lang="en-IN" sz="2400" i="1" dirty="0">
                                <a:latin typeface="Cambria Math" panose="02040503050406030204" pitchFamily="18" charset="0"/>
                              </a:rPr>
                              <m:t>/</m:t>
                            </m:r>
                            <m:r>
                              <a:rPr lang="en-IN" sz="2400" i="1" dirty="0">
                                <a:latin typeface="Cambria Math" panose="02040503050406030204" pitchFamily="18" charset="0"/>
                              </a:rPr>
                              <m:t>2</m:t>
                            </m:r>
                            <m:r>
                              <a:rPr lang="en-IN" sz="2400" i="1" dirty="0">
                                <a:latin typeface="Cambria Math" panose="02040503050406030204" pitchFamily="18" charset="0"/>
                              </a:rPr>
                              <m:t>)</m:t>
                            </m:r>
                          </m:e>
                          <m:sup>
                            <m:r>
                              <a:rPr lang="en-GB" sz="2400" b="0" i="1" dirty="0" smtClean="0">
                                <a:latin typeface="Cambria Math" panose="02040503050406030204" pitchFamily="18" charset="0"/>
                              </a:rPr>
                              <m:t>2</m:t>
                            </m:r>
                          </m:sup>
                        </m:sSup>
                      </m:num>
                      <m:den>
                        <m:r>
                          <a:rPr lang="en-GB" sz="2400" b="0" i="1" dirty="0" smtClean="0">
                            <a:latin typeface="Cambria Math" panose="02040503050406030204" pitchFamily="18" charset="0"/>
                          </a:rPr>
                          <m:t>𝐷</m:t>
                        </m:r>
                      </m:den>
                    </m:f>
                  </m:oMath>
                </a14:m>
                <a:endParaRPr lang="en-GB" sz="2400" dirty="0" smtClean="0"/>
              </a:p>
              <a:p>
                <a:endParaRPr lang="en-IN" sz="2400" dirty="0" smtClean="0"/>
              </a:p>
              <a:p>
                <a:r>
                  <a:rPr lang="en-GB" sz="2400" dirty="0"/>
                  <a:t>                      </a:t>
                </a:r>
                <a:r>
                  <a:rPr lang="en-GB" sz="2400" dirty="0" smtClean="0"/>
                  <a:t> </a:t>
                </a:r>
                <a:r>
                  <a:rPr lang="en-GB" sz="2400" dirty="0"/>
                  <a:t>path difference  </a:t>
                </a:r>
                <a:r>
                  <a:rPr lang="en-GB" sz="2400" dirty="0" smtClean="0"/>
                  <a:t>x =</a:t>
                </a:r>
                <a14:m>
                  <m:oMath xmlns:m="http://schemas.openxmlformats.org/officeDocument/2006/math">
                    <m:f>
                      <m:fPr>
                        <m:ctrlPr>
                          <a:rPr lang="en-GB" sz="2400" i="1" smtClean="0">
                            <a:latin typeface="Cambria Math" panose="02040503050406030204" pitchFamily="18" charset="0"/>
                          </a:rPr>
                        </m:ctrlPr>
                      </m:fPr>
                      <m:num>
                        <m:r>
                          <a:rPr lang="en-GB" sz="2400" b="0" i="1" smtClean="0">
                            <a:latin typeface="Cambria Math" panose="02040503050406030204" pitchFamily="18" charset="0"/>
                          </a:rPr>
                          <m:t>1</m:t>
                        </m:r>
                      </m:num>
                      <m:den>
                        <m:r>
                          <a:rPr lang="en-GB" sz="2400" b="0" i="1" smtClean="0">
                            <a:latin typeface="Cambria Math" panose="02040503050406030204" pitchFamily="18" charset="0"/>
                          </a:rPr>
                          <m:t>2</m:t>
                        </m:r>
                      </m:den>
                    </m:f>
                    <m:f>
                      <m:fPr>
                        <m:ctrlPr>
                          <a:rPr lang="en-GB" sz="2400" i="1" smtClean="0">
                            <a:latin typeface="Cambria Math" panose="02040503050406030204" pitchFamily="18" charset="0"/>
                          </a:rPr>
                        </m:ctrlPr>
                      </m:fPr>
                      <m:num>
                        <m:r>
                          <a:rPr lang="en-GB" sz="2400" b="0" i="1" smtClean="0">
                            <a:latin typeface="Cambria Math" panose="02040503050406030204" pitchFamily="18" charset="0"/>
                          </a:rPr>
                          <m:t>2</m:t>
                        </m:r>
                        <m:r>
                          <a:rPr lang="en-GB" sz="2400" b="0" i="1" smtClean="0">
                            <a:latin typeface="Cambria Math" panose="02040503050406030204" pitchFamily="18" charset="0"/>
                          </a:rPr>
                          <m:t>𝑦𝑑</m:t>
                        </m:r>
                      </m:num>
                      <m:den>
                        <m:r>
                          <a:rPr lang="en-GB" sz="2400" b="0" i="1" smtClean="0">
                            <a:latin typeface="Cambria Math" panose="02040503050406030204" pitchFamily="18" charset="0"/>
                          </a:rPr>
                          <m:t>𝐷</m:t>
                        </m:r>
                      </m:den>
                    </m:f>
                    <m:r>
                      <a:rPr lang="en-GB" sz="2400" b="0" i="1" smtClean="0">
                        <a:latin typeface="Cambria Math" panose="02040503050406030204" pitchFamily="18" charset="0"/>
                      </a:rPr>
                      <m:t>=</m:t>
                    </m:r>
                    <m:r>
                      <a:rPr lang="en-GB" sz="2400" b="0" i="0" smtClean="0">
                        <a:latin typeface="Cambria Math" panose="02040503050406030204" pitchFamily="18" charset="0"/>
                      </a:rPr>
                      <m:t> </m:t>
                    </m:r>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𝑦𝑑</m:t>
                        </m:r>
                      </m:num>
                      <m:den>
                        <m:r>
                          <a:rPr lang="en-GB" sz="2400" b="0" i="1" smtClean="0">
                            <a:latin typeface="Cambria Math" panose="02040503050406030204" pitchFamily="18" charset="0"/>
                          </a:rPr>
                          <m:t>𝐷</m:t>
                        </m:r>
                      </m:den>
                    </m:f>
                  </m:oMath>
                </a14:m>
                <a:endParaRPr lang="en-IN" sz="2400" dirty="0"/>
              </a:p>
            </p:txBody>
          </p:sp>
        </mc:Choice>
        <mc:Fallback>
          <p:sp>
            <p:nvSpPr>
              <p:cNvPr id="2" name="TextBox 1"/>
              <p:cNvSpPr txBox="1">
                <a:spLocks noRot="1" noChangeAspect="1" noMove="1" noResize="1" noEditPoints="1" noAdjustHandles="1" noChangeArrowheads="1" noChangeShapeType="1" noTextEdit="1"/>
              </p:cNvSpPr>
              <p:nvPr/>
            </p:nvSpPr>
            <p:spPr>
              <a:xfrm>
                <a:off x="1187624" y="764704"/>
                <a:ext cx="7681377" cy="5155001"/>
              </a:xfrm>
              <a:prstGeom prst="rect">
                <a:avLst/>
              </a:prstGeom>
              <a:blipFill rotWithShape="0">
                <a:blip r:embed="rId2"/>
                <a:stretch>
                  <a:fillRect l="-1270" t="-946" b="-236"/>
                </a:stretch>
              </a:blipFill>
            </p:spPr>
            <p:txBody>
              <a:bodyPr/>
              <a:lstStyle/>
              <a:p>
                <a:r>
                  <a:rPr lang="en-IN">
                    <a:noFill/>
                  </a:rPr>
                  <a:t> </a:t>
                </a:r>
              </a:p>
            </p:txBody>
          </p:sp>
        </mc:Fallback>
      </mc:AlternateContent>
      <p:sp>
        <p:nvSpPr>
          <p:cNvPr id="3" name="Rectangle 2"/>
          <p:cNvSpPr/>
          <p:nvPr/>
        </p:nvSpPr>
        <p:spPr>
          <a:xfrm>
            <a:off x="6156176" y="1988840"/>
            <a:ext cx="2448271" cy="646331"/>
          </a:xfrm>
          <a:prstGeom prst="rect">
            <a:avLst/>
          </a:prstGeom>
        </p:spPr>
        <p:txBody>
          <a:bodyPr wrap="square">
            <a:spAutoFit/>
          </a:bodyPr>
          <a:lstStyle/>
          <a:p>
            <a:r>
              <a:rPr lang="en-IN" dirty="0"/>
              <a:t>Since D</a:t>
            </a:r>
            <a:r>
              <a:rPr lang="en-IN" i="1" dirty="0"/>
              <a:t>&gt;&gt;</a:t>
            </a:r>
            <a:r>
              <a:rPr lang="en-IN" dirty="0"/>
              <a:t>d</a:t>
            </a:r>
            <a:r>
              <a:rPr lang="en-IN" dirty="0" smtClean="0"/>
              <a:t>, higher powers are neglected </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908720"/>
            <a:ext cx="6408712" cy="4893647"/>
          </a:xfrm>
          <a:prstGeom prst="rect">
            <a:avLst/>
          </a:prstGeom>
          <a:noFill/>
        </p:spPr>
        <p:txBody>
          <a:bodyPr wrap="square" rtlCol="0">
            <a:spAutoFit/>
          </a:bodyPr>
          <a:lstStyle/>
          <a:p>
            <a:pPr algn="just"/>
            <a:r>
              <a:rPr lang="en-GB" sz="2400" dirty="0" smtClean="0"/>
              <a:t>For </a:t>
            </a:r>
            <a:r>
              <a:rPr lang="en-GB" sz="2400" dirty="0" err="1"/>
              <a:t>mth</a:t>
            </a:r>
            <a:r>
              <a:rPr lang="en-GB" sz="2400" dirty="0"/>
              <a:t> order bright </a:t>
            </a:r>
            <a:r>
              <a:rPr lang="en-GB" sz="2400" dirty="0" smtClean="0"/>
              <a:t>fringe Y=</a:t>
            </a:r>
            <a:r>
              <a:rPr lang="en-GB" sz="2400" dirty="0" err="1" smtClean="0"/>
              <a:t>Ym</a:t>
            </a:r>
            <a:endParaRPr lang="en-GB" sz="2400" dirty="0"/>
          </a:p>
          <a:p>
            <a:pPr algn="just"/>
            <a:r>
              <a:rPr lang="en-GB" sz="2400" dirty="0"/>
              <a:t>                             S₂P - S₁P = </a:t>
            </a:r>
            <a:r>
              <a:rPr lang="en-GB" sz="2400" dirty="0" err="1"/>
              <a:t>mλ</a:t>
            </a:r>
            <a:endParaRPr lang="en-GB" sz="2400" dirty="0"/>
          </a:p>
          <a:p>
            <a:pPr algn="just"/>
            <a:r>
              <a:rPr lang="en-GB" sz="2400" dirty="0"/>
              <a:t>                             </a:t>
            </a:r>
            <a:r>
              <a:rPr lang="en-GB" sz="2400" dirty="0" err="1"/>
              <a:t>Ym.d</a:t>
            </a:r>
            <a:r>
              <a:rPr lang="en-GB" sz="2400" dirty="0"/>
              <a:t>/D =</a:t>
            </a:r>
            <a:r>
              <a:rPr lang="en-GB" sz="2400" dirty="0" err="1"/>
              <a:t>mλ</a:t>
            </a:r>
            <a:endParaRPr lang="en-GB" sz="2400" dirty="0"/>
          </a:p>
          <a:p>
            <a:pPr algn="just"/>
            <a:r>
              <a:rPr lang="en-GB" sz="2400" dirty="0"/>
              <a:t>                             </a:t>
            </a:r>
            <a:r>
              <a:rPr lang="en-GB" sz="2400" dirty="0" err="1"/>
              <a:t>Ym</a:t>
            </a:r>
            <a:r>
              <a:rPr lang="en-GB" sz="2400" dirty="0"/>
              <a:t>=</a:t>
            </a:r>
            <a:r>
              <a:rPr lang="en-GB" sz="2400" dirty="0" err="1"/>
              <a:t>mλD</a:t>
            </a:r>
            <a:r>
              <a:rPr lang="en-GB" sz="2400" dirty="0"/>
              <a:t>/d   ……………….(1)</a:t>
            </a:r>
          </a:p>
          <a:p>
            <a:pPr algn="just"/>
            <a:r>
              <a:rPr lang="en-GB" sz="2400" dirty="0"/>
              <a:t>Similarly for( m+1) </a:t>
            </a:r>
            <a:r>
              <a:rPr lang="en-GB" sz="2400" dirty="0" err="1"/>
              <a:t>th</a:t>
            </a:r>
            <a:r>
              <a:rPr lang="en-GB" sz="2400" dirty="0"/>
              <a:t> order bright fringe</a:t>
            </a:r>
          </a:p>
          <a:p>
            <a:pPr algn="just"/>
            <a:r>
              <a:rPr lang="en-GB" sz="2400" dirty="0"/>
              <a:t>                             Y(m+1) =(m+1)</a:t>
            </a:r>
            <a:r>
              <a:rPr lang="en-GB" sz="2400" dirty="0" err="1"/>
              <a:t>λD</a:t>
            </a:r>
            <a:r>
              <a:rPr lang="en-GB" sz="2400" dirty="0"/>
              <a:t>/d  ……………(2) </a:t>
            </a:r>
            <a:endParaRPr lang="en-GB" sz="2400" dirty="0" smtClean="0"/>
          </a:p>
          <a:p>
            <a:pPr algn="just"/>
            <a:r>
              <a:rPr lang="en-GB" sz="2400" dirty="0" smtClean="0"/>
              <a:t>Thus </a:t>
            </a:r>
            <a:r>
              <a:rPr lang="en-GB" sz="2400" dirty="0"/>
              <a:t>the distance between two consecutive bright fringe is</a:t>
            </a:r>
          </a:p>
          <a:p>
            <a:pPr algn="just"/>
            <a:r>
              <a:rPr lang="en-GB" sz="2400" dirty="0"/>
              <a:t>              β= Y(m+1) - </a:t>
            </a:r>
            <a:r>
              <a:rPr lang="en-GB" sz="2400" dirty="0" err="1"/>
              <a:t>Ym</a:t>
            </a:r>
            <a:r>
              <a:rPr lang="en-GB" sz="2400" dirty="0"/>
              <a:t>= </a:t>
            </a:r>
            <a:r>
              <a:rPr lang="en-GB" sz="2400" dirty="0" err="1"/>
              <a:t>λD</a:t>
            </a:r>
            <a:r>
              <a:rPr lang="en-GB" sz="2400" dirty="0"/>
              <a:t>/d    …………………(3</a:t>
            </a:r>
            <a:r>
              <a:rPr lang="en-GB" sz="2400" dirty="0" smtClean="0"/>
              <a:t>)</a:t>
            </a:r>
          </a:p>
          <a:p>
            <a:pPr algn="just"/>
            <a:r>
              <a:rPr lang="en-GB" sz="2400" dirty="0" smtClean="0"/>
              <a:t>Similarly we can show that for dark fringe also</a:t>
            </a:r>
            <a:endParaRPr lang="en-GB" sz="2400" dirty="0"/>
          </a:p>
          <a:p>
            <a:pPr algn="just"/>
            <a:r>
              <a:rPr lang="el-GR" sz="2400" dirty="0"/>
              <a:t> </a:t>
            </a:r>
            <a:r>
              <a:rPr lang="en-GB" sz="2400" dirty="0" smtClean="0"/>
              <a:t>             </a:t>
            </a:r>
            <a:r>
              <a:rPr lang="el-GR" sz="2400" dirty="0" smtClean="0"/>
              <a:t>β</a:t>
            </a:r>
            <a:r>
              <a:rPr lang="el-GR" sz="2400" dirty="0"/>
              <a:t>= </a:t>
            </a:r>
            <a:r>
              <a:rPr lang="en-GB" sz="2400" dirty="0"/>
              <a:t>Y(m+1) - </a:t>
            </a:r>
            <a:r>
              <a:rPr lang="en-GB" sz="2400" dirty="0" err="1"/>
              <a:t>Ym</a:t>
            </a:r>
            <a:r>
              <a:rPr lang="en-GB" sz="2400" dirty="0"/>
              <a:t>= </a:t>
            </a:r>
            <a:r>
              <a:rPr lang="el-GR" sz="2400" dirty="0"/>
              <a:t>λ</a:t>
            </a:r>
            <a:r>
              <a:rPr lang="en-GB" sz="2400" dirty="0"/>
              <a:t>D/d </a:t>
            </a:r>
            <a:r>
              <a:rPr lang="en-GB" sz="2400" dirty="0" smtClean="0"/>
              <a:t>………………………(4)</a:t>
            </a:r>
          </a:p>
          <a:p>
            <a:pPr algn="just"/>
            <a:r>
              <a:rPr lang="en-GB" sz="2400" dirty="0" smtClean="0"/>
              <a:t>So fringe width </a:t>
            </a:r>
            <a:r>
              <a:rPr lang="el-GR" sz="2400" dirty="0"/>
              <a:t> </a:t>
            </a:r>
            <a:r>
              <a:rPr lang="el-GR" sz="2400" dirty="0" smtClean="0"/>
              <a:t>β</a:t>
            </a:r>
            <a:r>
              <a:rPr lang="en-GB" sz="2400" dirty="0"/>
              <a:t> </a:t>
            </a:r>
            <a:r>
              <a:rPr lang="en-GB" sz="2400" dirty="0" smtClean="0"/>
              <a:t>for dark and bright fringes are equal</a:t>
            </a:r>
            <a:endParaRPr lang="en-GB" sz="2400" dirty="0"/>
          </a:p>
        </p:txBody>
      </p:sp>
    </p:spTree>
    <p:extLst>
      <p:ext uri="{BB962C8B-B14F-4D97-AF65-F5344CB8AC3E}">
        <p14:creationId xmlns:p14="http://schemas.microsoft.com/office/powerpoint/2010/main" val="179748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857232"/>
            <a:ext cx="7215238" cy="2677656"/>
          </a:xfrm>
          <a:prstGeom prst="rect">
            <a:avLst/>
          </a:prstGeom>
          <a:noFill/>
        </p:spPr>
        <p:txBody>
          <a:bodyPr wrap="square" rtlCol="0">
            <a:spAutoFit/>
          </a:bodyPr>
          <a:lstStyle/>
          <a:p>
            <a:pPr algn="just"/>
            <a:r>
              <a:rPr lang="el-GR" sz="2400" dirty="0" smtClean="0">
                <a:solidFill>
                  <a:srgbClr val="002060"/>
                </a:solidFill>
              </a:rPr>
              <a:t>β</a:t>
            </a:r>
            <a:r>
              <a:rPr lang="en-US" sz="2400" dirty="0" smtClean="0">
                <a:solidFill>
                  <a:srgbClr val="002060"/>
                </a:solidFill>
              </a:rPr>
              <a:t> </a:t>
            </a:r>
            <a:r>
              <a:rPr lang="en-US" sz="2400" dirty="0" smtClean="0">
                <a:solidFill>
                  <a:srgbClr val="002060"/>
                </a:solidFill>
              </a:rPr>
              <a:t>is called as fringe width between two consecutive bright or dark fringes. Measuring </a:t>
            </a:r>
            <a:r>
              <a:rPr lang="el-GR" sz="2400" dirty="0" smtClean="0">
                <a:solidFill>
                  <a:srgbClr val="002060"/>
                </a:solidFill>
              </a:rPr>
              <a:t>β</a:t>
            </a:r>
            <a:r>
              <a:rPr lang="en-US" sz="2400" dirty="0" smtClean="0">
                <a:solidFill>
                  <a:srgbClr val="002060"/>
                </a:solidFill>
              </a:rPr>
              <a:t>,D and d </a:t>
            </a:r>
            <a:r>
              <a:rPr lang="en-US" sz="2400" dirty="0" smtClean="0">
                <a:solidFill>
                  <a:srgbClr val="002060"/>
                </a:solidFill>
              </a:rPr>
              <a:t>, </a:t>
            </a:r>
            <a:r>
              <a:rPr lang="el-GR" sz="2400" dirty="0" smtClean="0">
                <a:solidFill>
                  <a:srgbClr val="002060"/>
                </a:solidFill>
              </a:rPr>
              <a:t>λ</a:t>
            </a:r>
            <a:r>
              <a:rPr lang="en-US" sz="2400" dirty="0" smtClean="0">
                <a:solidFill>
                  <a:srgbClr val="002060"/>
                </a:solidFill>
              </a:rPr>
              <a:t> can be measured.</a:t>
            </a:r>
          </a:p>
          <a:p>
            <a:pPr indent="360363" algn="just"/>
            <a:r>
              <a:rPr lang="en-US" sz="2400" dirty="0" smtClean="0">
                <a:solidFill>
                  <a:srgbClr val="002060"/>
                </a:solidFill>
              </a:rPr>
              <a:t>Shape of interference fringes: If the two sources are pinholes instead of  slits then the interference pattern would be hyperbolic as shown in the figure below.</a:t>
            </a:r>
          </a:p>
          <a:p>
            <a:pPr indent="450850" algn="just"/>
            <a:endParaRPr lang="en-IN" sz="2400" dirty="0">
              <a:solidFill>
                <a:srgbClr val="002060"/>
              </a:solidFill>
            </a:endParaRPr>
          </a:p>
        </p:txBody>
      </p:sp>
      <p:pic>
        <p:nvPicPr>
          <p:cNvPr id="2049" name="Picture 1"/>
          <p:cNvPicPr>
            <a:picLocks noChangeAspect="1" noChangeArrowheads="1"/>
          </p:cNvPicPr>
          <p:nvPr/>
        </p:nvPicPr>
        <p:blipFill>
          <a:blip r:embed="rId2"/>
          <a:srcRect/>
          <a:stretch>
            <a:fillRect/>
          </a:stretch>
        </p:blipFill>
        <p:spPr bwMode="auto">
          <a:xfrm>
            <a:off x="1331640" y="4077072"/>
            <a:ext cx="2986090" cy="1876426"/>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5292080" y="4084229"/>
            <a:ext cx="2643206" cy="1785950"/>
          </a:xfrm>
          <a:prstGeom prst="rect">
            <a:avLst/>
          </a:prstGeom>
          <a:solidFill>
            <a:srgbClr val="00B0F0"/>
          </a:solidFill>
          <a:ln w="9525">
            <a:solidFill>
              <a:srgbClr val="0070C0"/>
            </a:solid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857232"/>
            <a:ext cx="7143800" cy="5262979"/>
          </a:xfrm>
          <a:prstGeom prst="rect">
            <a:avLst/>
          </a:prstGeom>
          <a:noFill/>
        </p:spPr>
        <p:txBody>
          <a:bodyPr wrap="square" rtlCol="0">
            <a:spAutoFit/>
          </a:bodyPr>
          <a:lstStyle/>
          <a:p>
            <a:pPr algn="just"/>
            <a:r>
              <a:rPr lang="en-US" sz="2400" dirty="0" smtClean="0">
                <a:solidFill>
                  <a:srgbClr val="0070C0"/>
                </a:solidFill>
              </a:rPr>
              <a:t>If the screen is placed perpendicular to the line joining the two sources  we get a number of alternately bright and dark concentric circles. These are non localized fringes because they can be obtained on a screen wherever it is placed. If path difference x   ̴ 10⁻⁸ cm and slits separation d  ̴ 10⁻² cm then the fringes are straight lines</a:t>
            </a:r>
            <a:r>
              <a:rPr lang="en-US" dirty="0" smtClean="0"/>
              <a:t>.</a:t>
            </a:r>
          </a:p>
          <a:p>
            <a:pPr algn="just"/>
            <a:r>
              <a:rPr lang="en-US" sz="2400" dirty="0" smtClean="0"/>
              <a:t>Interference with white light:</a:t>
            </a:r>
          </a:p>
          <a:p>
            <a:pPr algn="just"/>
            <a:r>
              <a:rPr lang="en-US" sz="2400" dirty="0" smtClean="0"/>
              <a:t>In  white light there are different wavelengths for different colours. For the central fringe the path difference as well as  phase difference is equal to zero for all colours. So we get a white fringe there at the central point.</a:t>
            </a:r>
          </a:p>
          <a:p>
            <a:pPr algn="just"/>
            <a:endParaRPr lang="en-I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57290" y="1071546"/>
            <a:ext cx="6572296" cy="3785652"/>
          </a:xfrm>
          <a:prstGeom prst="rect">
            <a:avLst/>
          </a:prstGeom>
          <a:noFill/>
        </p:spPr>
        <p:txBody>
          <a:bodyPr wrap="square" rtlCol="0">
            <a:spAutoFit/>
          </a:bodyPr>
          <a:lstStyle/>
          <a:p>
            <a:pPr algn="just"/>
            <a:r>
              <a:rPr lang="en-US" dirty="0" smtClean="0">
                <a:solidFill>
                  <a:srgbClr val="002060"/>
                </a:solidFill>
              </a:rPr>
              <a:t> </a:t>
            </a:r>
            <a:r>
              <a:rPr lang="en-US" sz="2400" dirty="0" smtClean="0">
                <a:solidFill>
                  <a:srgbClr val="002060"/>
                </a:solidFill>
              </a:rPr>
              <a:t>We </a:t>
            </a:r>
            <a:r>
              <a:rPr lang="en-US" sz="2400" dirty="0" smtClean="0">
                <a:solidFill>
                  <a:srgbClr val="002060"/>
                </a:solidFill>
              </a:rPr>
              <a:t>know that </a:t>
            </a:r>
            <a:r>
              <a:rPr lang="en-US" sz="2400" dirty="0" err="1" smtClean="0">
                <a:solidFill>
                  <a:srgbClr val="002060"/>
                </a:solidFill>
              </a:rPr>
              <a:t>Ym</a:t>
            </a:r>
            <a:r>
              <a:rPr lang="en-US" sz="2400" dirty="0" smtClean="0">
                <a:solidFill>
                  <a:srgbClr val="002060"/>
                </a:solidFill>
              </a:rPr>
              <a:t>=m</a:t>
            </a:r>
            <a:r>
              <a:rPr lang="el-GR" sz="2400" dirty="0" smtClean="0">
                <a:solidFill>
                  <a:srgbClr val="002060"/>
                </a:solidFill>
              </a:rPr>
              <a:t>λ</a:t>
            </a:r>
            <a:r>
              <a:rPr lang="en-US" sz="2400" dirty="0" smtClean="0">
                <a:solidFill>
                  <a:srgbClr val="002060"/>
                </a:solidFill>
              </a:rPr>
              <a:t>D/d  which shows that when m &gt; 0, </a:t>
            </a:r>
            <a:r>
              <a:rPr lang="en-US" sz="2400" dirty="0" err="1" smtClean="0">
                <a:solidFill>
                  <a:srgbClr val="002060"/>
                </a:solidFill>
              </a:rPr>
              <a:t>Ym</a:t>
            </a:r>
            <a:r>
              <a:rPr lang="en-US" sz="2400" dirty="0" smtClean="0">
                <a:solidFill>
                  <a:srgbClr val="002060"/>
                </a:solidFill>
              </a:rPr>
              <a:t> </a:t>
            </a:r>
            <a:r>
              <a:rPr lang="en-US" sz="2400" dirty="0" smtClean="0">
                <a:solidFill>
                  <a:srgbClr val="002060"/>
                </a:solidFill>
              </a:rPr>
              <a:t>increases for greater values of </a:t>
            </a:r>
            <a:r>
              <a:rPr lang="el-GR" sz="2400" dirty="0" smtClean="0">
                <a:solidFill>
                  <a:srgbClr val="002060"/>
                </a:solidFill>
              </a:rPr>
              <a:t>λ</a:t>
            </a:r>
            <a:r>
              <a:rPr lang="en-US" sz="2400" dirty="0" smtClean="0">
                <a:solidFill>
                  <a:srgbClr val="002060"/>
                </a:solidFill>
              </a:rPr>
              <a:t>.  Since  wavelength for red colour is greater than the wavelength of violet so value of Ym for red is greater the Ym value for violet. As a result of this we get a few coloured band in place of the bright fringe on either side of the central fringe and beyond it there we get  general illumination.</a:t>
            </a:r>
          </a:p>
          <a:p>
            <a:pPr algn="just"/>
            <a:endParaRPr lang="en-US" sz="2400" dirty="0" smtClean="0">
              <a:solidFill>
                <a:srgbClr val="002060"/>
              </a:solidFill>
            </a:endParaRPr>
          </a:p>
          <a:p>
            <a:pPr algn="just"/>
            <a:r>
              <a:rPr lang="en-US" sz="2400" dirty="0" smtClean="0">
                <a:solidFill>
                  <a:srgbClr val="002060"/>
                </a:solidFill>
              </a:rPr>
              <a:t>                                     ************</a:t>
            </a:r>
            <a:endParaRPr lang="en-IN"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741</TotalTime>
  <Words>573</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 Math</vt:lpstr>
      <vt:lpstr>Office Theme</vt:lpstr>
      <vt:lpstr>Interference of light Lecture-3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DELL</cp:lastModifiedBy>
  <cp:revision>90</cp:revision>
  <dcterms:created xsi:type="dcterms:W3CDTF">2021-05-22T05:20:01Z</dcterms:created>
  <dcterms:modified xsi:type="dcterms:W3CDTF">2021-06-08T12:31:26Z</dcterms:modified>
</cp:coreProperties>
</file>