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4" r:id="rId26"/>
    <p:sldId id="280" r:id="rId27"/>
    <p:sldId id="281" r:id="rId28"/>
    <p:sldId id="282" r:id="rId29"/>
    <p:sldId id="283"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00F5C4AF-2FB2-40B6-AF02-192E6A5711CF}"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204755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F5C4AF-2FB2-40B6-AF02-192E6A5711CF}"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405285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F5C4AF-2FB2-40B6-AF02-192E6A5711CF}"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3021560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0F5C4AF-2FB2-40B6-AF02-192E6A5711CF}"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100688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F5C4AF-2FB2-40B6-AF02-192E6A5711CF}" type="datetimeFigureOut">
              <a:rPr lang="en-IN" smtClean="0"/>
              <a:t>05-08-2021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196281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00F5C4AF-2FB2-40B6-AF02-192E6A5711CF}" type="datetimeFigureOut">
              <a:rPr lang="en-IN" smtClean="0"/>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397796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00F5C4AF-2FB2-40B6-AF02-192E6A5711CF}" type="datetimeFigureOut">
              <a:rPr lang="en-IN" smtClean="0"/>
              <a:t>05-08-2021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264343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0F5C4AF-2FB2-40B6-AF02-192E6A5711CF}" type="datetimeFigureOut">
              <a:rPr lang="en-IN" smtClean="0"/>
              <a:t>05-08-2021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157076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F5C4AF-2FB2-40B6-AF02-192E6A5711CF}" type="datetimeFigureOut">
              <a:rPr lang="en-IN" smtClean="0"/>
              <a:t>05-08-2021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247664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F5C4AF-2FB2-40B6-AF02-192E6A5711CF}" type="datetimeFigureOut">
              <a:rPr lang="en-IN" smtClean="0"/>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141170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0F5C4AF-2FB2-40B6-AF02-192E6A5711CF}" type="datetimeFigureOut">
              <a:rPr lang="en-IN" smtClean="0"/>
              <a:t>05-08-2021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F0AE3F-D21D-4E19-AA61-5DEA9765E2F8}" type="slidenum">
              <a:rPr lang="en-IN" smtClean="0"/>
              <a:t>‹#›</a:t>
            </a:fld>
            <a:endParaRPr lang="en-IN"/>
          </a:p>
        </p:txBody>
      </p:sp>
    </p:spTree>
    <p:extLst>
      <p:ext uri="{BB962C8B-B14F-4D97-AF65-F5344CB8AC3E}">
        <p14:creationId xmlns:p14="http://schemas.microsoft.com/office/powerpoint/2010/main" val="333288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5C4AF-2FB2-40B6-AF02-192E6A5711CF}" type="datetimeFigureOut">
              <a:rPr lang="en-IN" smtClean="0"/>
              <a:t>05-08-2021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0AE3F-D21D-4E19-AA61-5DEA9765E2F8}" type="slidenum">
              <a:rPr lang="en-IN" smtClean="0"/>
              <a:t>‹#›</a:t>
            </a:fld>
            <a:endParaRPr lang="en-IN"/>
          </a:p>
        </p:txBody>
      </p:sp>
    </p:spTree>
    <p:extLst>
      <p:ext uri="{BB962C8B-B14F-4D97-AF65-F5344CB8AC3E}">
        <p14:creationId xmlns:p14="http://schemas.microsoft.com/office/powerpoint/2010/main" val="250142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5" Type="http://schemas.openxmlformats.org/officeDocument/2006/relationships/image" Target="../media/image8.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88825"/>
          </a:xfrm>
        </p:spPr>
        <p:txBody>
          <a:bodyPr/>
          <a:lstStyle/>
          <a:p>
            <a:r>
              <a:rPr lang="en-IN" dirty="0" smtClean="0">
                <a:latin typeface="Arial Black" panose="020B0A04020102020204" pitchFamily="34" charset="0"/>
              </a:rPr>
              <a:t>Permanent Tissue</a:t>
            </a:r>
            <a:endParaRPr lang="en-IN" dirty="0">
              <a:latin typeface="Arial Black" panose="020B0A04020102020204" pitchFamily="34" charset="0"/>
            </a:endParaRPr>
          </a:p>
        </p:txBody>
      </p:sp>
      <p:sp>
        <p:nvSpPr>
          <p:cNvPr id="3" name="Subtitle 2"/>
          <p:cNvSpPr>
            <a:spLocks noGrp="1"/>
          </p:cNvSpPr>
          <p:nvPr>
            <p:ph type="subTitle" idx="1"/>
          </p:nvPr>
        </p:nvSpPr>
        <p:spPr>
          <a:xfrm>
            <a:off x="1685363" y="5444284"/>
            <a:ext cx="9144000" cy="1319586"/>
          </a:xfrm>
        </p:spPr>
        <p:txBody>
          <a:bodyPr/>
          <a:lstStyle/>
          <a:p>
            <a:pPr>
              <a:spcBef>
                <a:spcPts val="0"/>
              </a:spcBef>
            </a:pPr>
            <a:r>
              <a:rPr lang="en-US" sz="2800" dirty="0" err="1">
                <a:latin typeface="Arial Black" panose="020B0A04020102020204" pitchFamily="34" charset="0"/>
              </a:rPr>
              <a:t>Dr</a:t>
            </a:r>
            <a:r>
              <a:rPr lang="en-US" sz="2800" dirty="0">
                <a:latin typeface="Arial Black" panose="020B0A04020102020204" pitchFamily="34" charset="0"/>
              </a:rPr>
              <a:t> Habibur </a:t>
            </a:r>
            <a:r>
              <a:rPr lang="en-US" sz="2800" dirty="0" smtClean="0">
                <a:latin typeface="Arial Black" panose="020B0A04020102020204" pitchFamily="34" charset="0"/>
              </a:rPr>
              <a:t>Rahman</a:t>
            </a:r>
          </a:p>
          <a:p>
            <a:pPr>
              <a:spcBef>
                <a:spcPts val="0"/>
              </a:spcBef>
            </a:pPr>
            <a:r>
              <a:rPr lang="en-US" sz="2800" dirty="0" smtClean="0">
                <a:latin typeface="Arial Black" panose="020B0A04020102020204" pitchFamily="34" charset="0"/>
              </a:rPr>
              <a:t>Associate Professor</a:t>
            </a:r>
            <a:endParaRPr lang="en-US" sz="2800" dirty="0">
              <a:latin typeface="Arial Black" panose="020B0A04020102020204" pitchFamily="34" charset="0"/>
            </a:endParaRPr>
          </a:p>
          <a:p>
            <a:pPr>
              <a:spcBef>
                <a:spcPts val="0"/>
              </a:spcBef>
            </a:pPr>
            <a:r>
              <a:rPr lang="en-US" sz="2800" dirty="0">
                <a:latin typeface="Arial Black" panose="020B0A04020102020204" pitchFamily="34" charset="0"/>
              </a:rPr>
              <a:t>J. N. College, Boko</a:t>
            </a:r>
            <a:endParaRPr lang="en-IN" sz="2800" dirty="0">
              <a:latin typeface="Arial Black" panose="020B0A04020102020204" pitchFamily="34" charset="0"/>
            </a:endParaRPr>
          </a:p>
          <a:p>
            <a:endParaRPr lang="en-IN" dirty="0"/>
          </a:p>
        </p:txBody>
      </p:sp>
    </p:spTree>
    <p:extLst>
      <p:ext uri="{BB962C8B-B14F-4D97-AF65-F5344CB8AC3E}">
        <p14:creationId xmlns:p14="http://schemas.microsoft.com/office/powerpoint/2010/main" val="324399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107577"/>
            <a:ext cx="11725835" cy="6656294"/>
          </a:xfrm>
          <a:prstGeom prst="rect">
            <a:avLst/>
          </a:prstGeom>
        </p:spPr>
      </p:pic>
    </p:spTree>
    <p:extLst>
      <p:ext uri="{BB962C8B-B14F-4D97-AF65-F5344CB8AC3E}">
        <p14:creationId xmlns:p14="http://schemas.microsoft.com/office/powerpoint/2010/main" val="45921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3" y="188259"/>
            <a:ext cx="10623176" cy="6427693"/>
          </a:xfrm>
          <a:prstGeom prst="rect">
            <a:avLst/>
          </a:prstGeom>
        </p:spPr>
      </p:pic>
    </p:spTree>
    <p:extLst>
      <p:ext uri="{BB962C8B-B14F-4D97-AF65-F5344CB8AC3E}">
        <p14:creationId xmlns:p14="http://schemas.microsoft.com/office/powerpoint/2010/main" val="247256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41" y="685800"/>
            <a:ext cx="9130553" cy="5271247"/>
          </a:xfrm>
          <a:prstGeom prst="rect">
            <a:avLst/>
          </a:prstGeom>
        </p:spPr>
      </p:pic>
    </p:spTree>
    <p:extLst>
      <p:ext uri="{BB962C8B-B14F-4D97-AF65-F5344CB8AC3E}">
        <p14:creationId xmlns:p14="http://schemas.microsoft.com/office/powerpoint/2010/main" val="97795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847" y="0"/>
            <a:ext cx="11098306" cy="6124754"/>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Fibres</a:t>
            </a:r>
            <a:endParaRPr lang="en-US" sz="28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Fibres</a:t>
            </a:r>
            <a:r>
              <a:rPr lang="en-US" sz="2800" dirty="0" smtClean="0">
                <a:latin typeface="Times New Roman" panose="02020603050405020304" pitchFamily="18" charset="0"/>
                <a:cs typeface="Times New Roman" panose="02020603050405020304" pitchFamily="18" charset="0"/>
              </a:rPr>
              <a:t> are very much elongated sclerenchyma cells with pointed tips. </a:t>
            </a:r>
            <a:r>
              <a:rPr lang="en-US" sz="2800" dirty="0" err="1" smtClean="0">
                <a:latin typeface="Times New Roman" panose="02020603050405020304" pitchFamily="18" charset="0"/>
                <a:cs typeface="Times New Roman" panose="02020603050405020304" pitchFamily="18" charset="0"/>
              </a:rPr>
              <a:t>Fibres</a:t>
            </a:r>
            <a:r>
              <a:rPr lang="en-US" sz="2800" dirty="0" smtClean="0">
                <a:latin typeface="Times New Roman" panose="02020603050405020304" pitchFamily="18" charset="0"/>
                <a:cs typeface="Times New Roman" panose="02020603050405020304" pitchFamily="18" charset="0"/>
              </a:rPr>
              <a:t> are dead cells and have lignified walls with narrow lumen. They have simple </a:t>
            </a:r>
            <a:r>
              <a:rPr lang="en-US" sz="2800" dirty="0" smtClean="0"/>
              <a:t>pits. They provide m e c h a n </a:t>
            </a:r>
            <a:r>
              <a:rPr lang="en-US" sz="2800" dirty="0" err="1" smtClean="0"/>
              <a:t>i</a:t>
            </a:r>
            <a:r>
              <a:rPr lang="en-US" sz="2800" dirty="0" smtClean="0"/>
              <a:t> c a l strength and protect them from the strong wind. It is also called supporting tissues. </a:t>
            </a:r>
            <a:r>
              <a:rPr lang="en-US" sz="2800" dirty="0" err="1" smtClean="0"/>
              <a:t>Fibres</a:t>
            </a:r>
            <a:r>
              <a:rPr lang="en-US" sz="2800" dirty="0" smtClean="0"/>
              <a:t> have a great commercial value in cottage and textile industries.</a:t>
            </a:r>
            <a:r>
              <a:rPr lang="en-US" sz="2800" dirty="0" smtClean="0">
                <a:latin typeface="Times New Roman" panose="02020603050405020304" pitchFamily="18" charset="0"/>
                <a:cs typeface="Times New Roman" panose="02020603050405020304" pitchFamily="18" charset="0"/>
              </a:rPr>
              <a:t> </a:t>
            </a:r>
            <a:r>
              <a:rPr lang="en-US" sz="2800" dirty="0" err="1" smtClean="0"/>
              <a:t>Fibres</a:t>
            </a:r>
            <a:r>
              <a:rPr lang="en-US" sz="2800" dirty="0" smtClean="0"/>
              <a:t> are of five types –</a:t>
            </a:r>
          </a:p>
          <a:p>
            <a:pPr algn="just"/>
            <a:r>
              <a:rPr lang="en-US" sz="2800" dirty="0" smtClean="0"/>
              <a:t>Wood </a:t>
            </a:r>
            <a:r>
              <a:rPr lang="en-US" sz="2800" dirty="0" err="1" smtClean="0"/>
              <a:t>Fibres</a:t>
            </a:r>
            <a:r>
              <a:rPr lang="en-US" sz="2800" dirty="0" smtClean="0"/>
              <a:t> or </a:t>
            </a:r>
            <a:r>
              <a:rPr lang="en-US" sz="2800" dirty="0" err="1" smtClean="0"/>
              <a:t>Xylary</a:t>
            </a:r>
            <a:r>
              <a:rPr lang="en-US" sz="2800" dirty="0" smtClean="0"/>
              <a:t> </a:t>
            </a:r>
            <a:r>
              <a:rPr lang="en-US" sz="2800" dirty="0" err="1" smtClean="0"/>
              <a:t>Fibres</a:t>
            </a:r>
            <a:r>
              <a:rPr lang="en-US" sz="2800" dirty="0" smtClean="0"/>
              <a:t> These </a:t>
            </a:r>
            <a:r>
              <a:rPr lang="en-US" sz="2800" dirty="0" err="1" smtClean="0"/>
              <a:t>fibres</a:t>
            </a:r>
            <a:r>
              <a:rPr lang="en-US" sz="2800" dirty="0" smtClean="0"/>
              <a:t> are associated with the secondary xylem tissue. They are also called </a:t>
            </a:r>
            <a:r>
              <a:rPr lang="en-US" sz="2800" dirty="0" err="1" smtClean="0"/>
              <a:t>xylary</a:t>
            </a:r>
            <a:r>
              <a:rPr lang="en-US" sz="2800" dirty="0" smtClean="0"/>
              <a:t> </a:t>
            </a:r>
            <a:r>
              <a:rPr lang="en-US" sz="2800" dirty="0" err="1" smtClean="0"/>
              <a:t>fibres</a:t>
            </a:r>
            <a:r>
              <a:rPr lang="en-US" sz="2800" dirty="0" smtClean="0"/>
              <a:t>. These </a:t>
            </a:r>
            <a:r>
              <a:rPr lang="en-US" sz="2800" dirty="0" err="1" smtClean="0"/>
              <a:t>fibres</a:t>
            </a:r>
            <a:r>
              <a:rPr lang="en-US" sz="2800" dirty="0" smtClean="0"/>
              <a:t> are derived from the vascular cambium. These are of four types- </a:t>
            </a:r>
          </a:p>
          <a:p>
            <a:pPr marL="514350" indent="-514350" algn="just">
              <a:buAutoNum type="alphaLcPeriod"/>
            </a:pPr>
            <a:r>
              <a:rPr lang="en-US" sz="2800" b="1" dirty="0" err="1" smtClean="0"/>
              <a:t>Libriform</a:t>
            </a:r>
            <a:r>
              <a:rPr lang="en-US" sz="2800" b="1" dirty="0" smtClean="0"/>
              <a:t> </a:t>
            </a:r>
            <a:r>
              <a:rPr lang="en-US" sz="2800" b="1" dirty="0" err="1" smtClean="0"/>
              <a:t>fibres</a:t>
            </a:r>
            <a:r>
              <a:rPr lang="en-US" sz="2800" b="1" dirty="0" smtClean="0"/>
              <a:t> </a:t>
            </a:r>
            <a:r>
              <a:rPr lang="fr-FR" sz="2800" b="1" dirty="0" smtClean="0"/>
              <a:t>b. Fibre  </a:t>
            </a:r>
            <a:r>
              <a:rPr lang="fr-FR" sz="2800" b="1" dirty="0" err="1" smtClean="0"/>
              <a:t>tracheids</a:t>
            </a:r>
            <a:r>
              <a:rPr lang="fr-FR" sz="2800" b="1" dirty="0" smtClean="0"/>
              <a:t> c. </a:t>
            </a:r>
            <a:r>
              <a:rPr lang="fr-FR" sz="2800" b="1" dirty="0" err="1" smtClean="0"/>
              <a:t>Septate</a:t>
            </a:r>
            <a:r>
              <a:rPr lang="fr-FR" sz="2800" b="1" dirty="0" smtClean="0"/>
              <a:t> fibres d. </a:t>
            </a:r>
            <a:r>
              <a:rPr lang="fr-FR" sz="2800" b="1" dirty="0" err="1" smtClean="0"/>
              <a:t>Gelatinous</a:t>
            </a:r>
            <a:r>
              <a:rPr lang="fr-FR" sz="2800" b="1" dirty="0" smtClean="0"/>
              <a:t> fibres. </a:t>
            </a:r>
          </a:p>
          <a:p>
            <a:pPr algn="just"/>
            <a:r>
              <a:rPr lang="en-US" sz="2800" b="1" dirty="0" smtClean="0"/>
              <a:t>a. </a:t>
            </a:r>
            <a:r>
              <a:rPr lang="en-US" sz="2800" b="1" dirty="0" err="1" smtClean="0"/>
              <a:t>Libriform</a:t>
            </a:r>
            <a:r>
              <a:rPr lang="en-US" sz="2800" b="1" dirty="0" smtClean="0"/>
              <a:t> </a:t>
            </a:r>
            <a:r>
              <a:rPr lang="en-US" sz="2800" b="1" dirty="0" err="1" smtClean="0"/>
              <a:t>fibres</a:t>
            </a:r>
            <a:r>
              <a:rPr lang="en-US" sz="2800" b="1" dirty="0" smtClean="0"/>
              <a:t>: </a:t>
            </a:r>
            <a:r>
              <a:rPr lang="en-US" sz="2800" dirty="0" smtClean="0"/>
              <a:t>These </a:t>
            </a:r>
            <a:r>
              <a:rPr lang="en-US" sz="2800" dirty="0" err="1" smtClean="0"/>
              <a:t>fibres</a:t>
            </a:r>
            <a:r>
              <a:rPr lang="en-US" sz="2800" dirty="0" smtClean="0"/>
              <a:t> have slightly lignified secondary walls with simple pits. These </a:t>
            </a:r>
            <a:r>
              <a:rPr lang="en-US" sz="2800" dirty="0" err="1" smtClean="0"/>
              <a:t>fibres</a:t>
            </a:r>
            <a:r>
              <a:rPr lang="en-US" sz="2800" dirty="0" smtClean="0"/>
              <a:t> are long and narrow. </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74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0918" y="965084"/>
            <a:ext cx="10018060" cy="3970318"/>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b. </a:t>
            </a:r>
            <a:r>
              <a:rPr lang="en-US" sz="2800" b="1" dirty="0" err="1" smtClean="0">
                <a:latin typeface="Times New Roman" panose="02020603050405020304" pitchFamily="18" charset="0"/>
                <a:cs typeface="Times New Roman" panose="02020603050405020304" pitchFamily="18" charset="0"/>
              </a:rPr>
              <a:t>Fibre</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tracheids</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These are shorter than the </a:t>
            </a:r>
            <a:r>
              <a:rPr lang="en-US" sz="2800" dirty="0" err="1" smtClean="0">
                <a:latin typeface="Times New Roman" panose="02020603050405020304" pitchFamily="18" charset="0"/>
                <a:cs typeface="Times New Roman" panose="02020603050405020304" pitchFamily="18" charset="0"/>
              </a:rPr>
              <a:t>libriform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fibres</a:t>
            </a:r>
            <a:r>
              <a:rPr lang="en-US" sz="2800" dirty="0" smtClean="0">
                <a:latin typeface="Times New Roman" panose="02020603050405020304" pitchFamily="18" charset="0"/>
                <a:cs typeface="Times New Roman" panose="02020603050405020304" pitchFamily="18" charset="0"/>
              </a:rPr>
              <a:t> with moderate secondary thickenings in the cell walls. Pits are simple or bordered.</a:t>
            </a:r>
          </a:p>
          <a:p>
            <a:r>
              <a:rPr lang="en-US" sz="2800" b="1" dirty="0" smtClean="0">
                <a:latin typeface="Times New Roman" panose="02020603050405020304" pitchFamily="18" charset="0"/>
                <a:cs typeface="Times New Roman" panose="02020603050405020304" pitchFamily="18" charset="0"/>
              </a:rPr>
              <a:t> c. Septate </a:t>
            </a:r>
            <a:r>
              <a:rPr lang="en-US" sz="2800" b="1" dirty="0" err="1" smtClean="0">
                <a:latin typeface="Times New Roman" panose="02020603050405020304" pitchFamily="18" charset="0"/>
                <a:cs typeface="Times New Roman" panose="02020603050405020304" pitchFamily="18" charset="0"/>
              </a:rPr>
              <a:t>fibres</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Fibres</a:t>
            </a:r>
            <a:r>
              <a:rPr lang="en-US" sz="2800" dirty="0" smtClean="0">
                <a:latin typeface="Times New Roman" panose="02020603050405020304" pitchFamily="18" charset="0"/>
                <a:cs typeface="Times New Roman" panose="02020603050405020304" pitchFamily="18" charset="0"/>
              </a:rPr>
              <a:t> that have thin septa separating the lumen into 	distinct chambers. </a:t>
            </a:r>
            <a:r>
              <a:rPr lang="en-US" sz="2800" dirty="0" err="1" smtClean="0">
                <a:latin typeface="Times New Roman" panose="02020603050405020304" pitchFamily="18" charset="0"/>
                <a:cs typeface="Times New Roman" panose="02020603050405020304" pitchFamily="18" charset="0"/>
              </a:rPr>
              <a:t>Eg</a:t>
            </a:r>
            <a:r>
              <a:rPr lang="en-US" sz="2800" dirty="0" smtClean="0">
                <a:latin typeface="Times New Roman" panose="02020603050405020304" pitchFamily="18" charset="0"/>
                <a:cs typeface="Times New Roman" panose="02020603050405020304" pitchFamily="18" charset="0"/>
              </a:rPr>
              <a:t>. Teak </a:t>
            </a:r>
          </a:p>
          <a:p>
            <a:r>
              <a:rPr lang="en-US" sz="2800" b="1" dirty="0" smtClean="0">
                <a:latin typeface="Times New Roman" panose="02020603050405020304" pitchFamily="18" charset="0"/>
                <a:cs typeface="Times New Roman" panose="02020603050405020304" pitchFamily="18" charset="0"/>
              </a:rPr>
              <a:t>d. Gelatinous </a:t>
            </a:r>
            <a:r>
              <a:rPr lang="en-US" sz="2800" b="1" dirty="0" err="1" smtClean="0">
                <a:latin typeface="Times New Roman" panose="02020603050405020304" pitchFamily="18" charset="0"/>
                <a:cs typeface="Times New Roman" panose="02020603050405020304" pitchFamily="18" charset="0"/>
              </a:rPr>
              <a:t>fibres</a:t>
            </a:r>
            <a:r>
              <a:rPr lang="en-US" sz="2800" b="1"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Fibres</a:t>
            </a:r>
            <a:r>
              <a:rPr lang="en-US" sz="2800" dirty="0" smtClean="0">
                <a:latin typeface="Times New Roman" panose="02020603050405020304" pitchFamily="18" charset="0"/>
                <a:cs typeface="Times New Roman" panose="02020603050405020304" pitchFamily="18" charset="0"/>
              </a:rPr>
              <a:t> in which lignin is less in amount and cellulose is more in this cell walls.</a:t>
            </a:r>
          </a:p>
          <a:p>
            <a:r>
              <a:rPr lang="en-US" sz="2800" dirty="0" smtClean="0"/>
              <a:t>	These </a:t>
            </a:r>
            <a:r>
              <a:rPr lang="en-US" sz="2800" dirty="0" err="1" smtClean="0"/>
              <a:t>fibres</a:t>
            </a:r>
            <a:r>
              <a:rPr lang="en-US" sz="2800" dirty="0" smtClean="0"/>
              <a:t> are characteristic of tension wood which is formed in the underside of leaning stems and branches.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625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025" y="0"/>
            <a:ext cx="12070976" cy="7017306"/>
          </a:xfrm>
          <a:prstGeom prst="rect">
            <a:avLst/>
          </a:prstGeom>
        </p:spPr>
        <p:txBody>
          <a:bodyPr wrap="square">
            <a:spAutoFit/>
          </a:bodyPr>
          <a:lstStyle/>
          <a:p>
            <a:pPr algn="ctr"/>
            <a:r>
              <a:rPr lang="en-US" sz="4000" dirty="0" smtClean="0">
                <a:latin typeface="Arial Black" panose="020B0A04020102020204" pitchFamily="34" charset="0"/>
              </a:rPr>
              <a:t>Complex Tissues</a:t>
            </a:r>
          </a:p>
          <a:p>
            <a:pPr algn="ctr"/>
            <a:endParaRPr lang="en-US" dirty="0" smtClean="0">
              <a:latin typeface="Arial Black" panose="020B0A04020102020204" pitchFamily="34" charset="0"/>
            </a:endParaRPr>
          </a:p>
          <a:p>
            <a:r>
              <a:rPr lang="en-US" sz="2800" dirty="0" smtClean="0">
                <a:latin typeface="Times New Roman" panose="02020603050405020304" pitchFamily="18" charset="0"/>
                <a:cs typeface="Times New Roman" panose="02020603050405020304" pitchFamily="18" charset="0"/>
              </a:rPr>
              <a:t>	A complex tissue is a tissue with several types of cells but all of them function together as a single unit. It is of two types – </a:t>
            </a:r>
            <a:r>
              <a:rPr lang="en-US" sz="2800" b="1" dirty="0" smtClean="0">
                <a:latin typeface="Times New Roman" panose="02020603050405020304" pitchFamily="18" charset="0"/>
                <a:cs typeface="Times New Roman" panose="02020603050405020304" pitchFamily="18" charset="0"/>
              </a:rPr>
              <a:t>xylem and phloem.</a:t>
            </a:r>
            <a:endParaRPr lang="en-US" sz="2800" b="1"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Xylem:</a:t>
            </a:r>
          </a:p>
          <a:p>
            <a:r>
              <a:rPr lang="en-US" sz="2800" dirty="0" smtClean="0">
                <a:latin typeface="Times New Roman" panose="02020603050405020304" pitchFamily="18" charset="0"/>
                <a:cs typeface="Times New Roman" panose="02020603050405020304" pitchFamily="18" charset="0"/>
              </a:rPr>
              <a:t> 	The xylem is the principal water conducting tissue in a vascular plant. The term xylem was introduced by </a:t>
            </a:r>
            <a:r>
              <a:rPr lang="en-US" sz="2800" dirty="0" err="1" smtClean="0">
                <a:latin typeface="Times New Roman" panose="02020603050405020304" pitchFamily="18" charset="0"/>
                <a:cs typeface="Times New Roman" panose="02020603050405020304" pitchFamily="18" charset="0"/>
              </a:rPr>
              <a:t>Nageli</a:t>
            </a:r>
            <a:r>
              <a:rPr 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1858) and is derived from the Gk. </a:t>
            </a:r>
            <a:r>
              <a:rPr lang="en-US" sz="2800" dirty="0" err="1" smtClean="0">
                <a:latin typeface="Times New Roman" panose="02020603050405020304" pitchFamily="18" charset="0"/>
                <a:cs typeface="Times New Roman" panose="02020603050405020304" pitchFamily="18" charset="0"/>
              </a:rPr>
              <a:t>Xylos</a:t>
            </a:r>
            <a:r>
              <a:rPr lang="en-US" sz="2800" dirty="0" smtClean="0">
                <a:latin typeface="Times New Roman" panose="02020603050405020304" pitchFamily="18" charset="0"/>
                <a:cs typeface="Times New Roman" panose="02020603050405020304" pitchFamily="18" charset="0"/>
              </a:rPr>
              <a:t> – wood. The xylem which is derived from </a:t>
            </a:r>
            <a:r>
              <a:rPr lang="en-US" sz="2800" dirty="0" err="1" smtClean="0">
                <a:latin typeface="Times New Roman" panose="02020603050405020304" pitchFamily="18" charset="0"/>
                <a:cs typeface="Times New Roman" panose="02020603050405020304" pitchFamily="18" charset="0"/>
              </a:rPr>
              <a:t>Procambium</a:t>
            </a:r>
            <a:r>
              <a:rPr lang="en-US" sz="2800" dirty="0" smtClean="0">
                <a:latin typeface="Times New Roman" panose="02020603050405020304" pitchFamily="18" charset="0"/>
                <a:cs typeface="Times New Roman" panose="02020603050405020304" pitchFamily="18" charset="0"/>
              </a:rPr>
              <a:t> is called primary xylem and the xylem which is derived from vascular cambium is called secondary xylem. Early formed primary xylem elements are called </a:t>
            </a:r>
            <a:r>
              <a:rPr lang="en-US" sz="2800" dirty="0" err="1" smtClean="0">
                <a:latin typeface="Times New Roman" panose="02020603050405020304" pitchFamily="18" charset="0"/>
                <a:cs typeface="Times New Roman" panose="02020603050405020304" pitchFamily="18" charset="0"/>
              </a:rPr>
              <a:t>protoxylem</a:t>
            </a:r>
            <a:r>
              <a:rPr lang="en-US" sz="2800" dirty="0" smtClean="0">
                <a:latin typeface="Times New Roman" panose="02020603050405020304" pitchFamily="18" charset="0"/>
                <a:cs typeface="Times New Roman" panose="02020603050405020304" pitchFamily="18" charset="0"/>
              </a:rPr>
              <a:t>, whereas the later formed primary xylem elements are called </a:t>
            </a:r>
            <a:r>
              <a:rPr lang="en-US" sz="2800" dirty="0" err="1" smtClean="0">
                <a:latin typeface="Times New Roman" panose="02020603050405020304" pitchFamily="18" charset="0"/>
                <a:cs typeface="Times New Roman" panose="02020603050405020304" pitchFamily="18" charset="0"/>
              </a:rPr>
              <a:t>metaxylem</a:t>
            </a:r>
            <a:r>
              <a:rPr lang="en-US" sz="2800" dirty="0" smtClean="0">
                <a:latin typeface="Times New Roman" panose="02020603050405020304" pitchFamily="18" charset="0"/>
                <a:cs typeface="Times New Roman" panose="02020603050405020304" pitchFamily="18" charset="0"/>
              </a:rPr>
              <a:t>. Xylem Consists of Four Types of Cells –</a:t>
            </a:r>
          </a:p>
          <a:p>
            <a:pPr marL="342900" indent="-342900">
              <a:buAutoNum type="arabicPeriod"/>
            </a:pPr>
            <a:r>
              <a:rPr lang="en-US" sz="2800" dirty="0" err="1" smtClean="0">
                <a:latin typeface="Times New Roman" panose="02020603050405020304" pitchFamily="18" charset="0"/>
                <a:cs typeface="Times New Roman" panose="02020603050405020304" pitchFamily="18" charset="0"/>
              </a:rPr>
              <a:t>Tracheids</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2. Vessels or Trachea </a:t>
            </a:r>
          </a:p>
          <a:p>
            <a:r>
              <a:rPr lang="en-US" sz="2800" dirty="0" smtClean="0">
                <a:latin typeface="Times New Roman" panose="02020603050405020304" pitchFamily="18" charset="0"/>
                <a:cs typeface="Times New Roman" panose="02020603050405020304" pitchFamily="18" charset="0"/>
              </a:rPr>
              <a:t>3. Xylem Parenchyma </a:t>
            </a:r>
          </a:p>
          <a:p>
            <a:r>
              <a:rPr lang="en-US" sz="2800" dirty="0" smtClean="0">
                <a:latin typeface="Times New Roman" panose="02020603050405020304" pitchFamily="18" charset="0"/>
                <a:cs typeface="Times New Roman" panose="02020603050405020304" pitchFamily="18" charset="0"/>
              </a:rPr>
              <a:t>4. Xylem </a:t>
            </a:r>
            <a:r>
              <a:rPr lang="en-US" sz="2800" dirty="0" err="1" smtClean="0">
                <a:latin typeface="Times New Roman" panose="02020603050405020304" pitchFamily="18" charset="0"/>
                <a:cs typeface="Times New Roman" panose="02020603050405020304" pitchFamily="18" charset="0"/>
              </a:rPr>
              <a:t>Fibres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05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625" y="121948"/>
            <a:ext cx="11026588" cy="2246769"/>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Tracheids</a:t>
            </a:r>
            <a:r>
              <a:rPr lang="en-US" sz="2800" b="1"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Tracheids</a:t>
            </a:r>
            <a:r>
              <a:rPr lang="en-US" sz="2800" dirty="0" smtClean="0">
                <a:latin typeface="Times New Roman" panose="02020603050405020304" pitchFamily="18" charset="0"/>
                <a:cs typeface="Times New Roman" panose="02020603050405020304" pitchFamily="18" charset="0"/>
              </a:rPr>
              <a:t> are dead, lignified and elongated cells with tapering ends. Its lumen is broader than that of </a:t>
            </a:r>
            <a:r>
              <a:rPr lang="en-US" sz="2800" dirty="0" err="1" smtClean="0">
                <a:latin typeface="Times New Roman" panose="02020603050405020304" pitchFamily="18" charset="0"/>
                <a:cs typeface="Times New Roman" panose="02020603050405020304" pitchFamily="18" charset="0"/>
              </a:rPr>
              <a:t>fibres</a:t>
            </a:r>
            <a:r>
              <a:rPr lang="en-US" sz="2800" dirty="0" smtClean="0">
                <a:latin typeface="Times New Roman" panose="02020603050405020304" pitchFamily="18" charset="0"/>
                <a:cs typeface="Times New Roman" panose="02020603050405020304" pitchFamily="18" charset="0"/>
              </a:rPr>
              <a:t>. In cross section, the </a:t>
            </a:r>
            <a:r>
              <a:rPr lang="en-US" sz="2800" dirty="0" err="1" smtClean="0">
                <a:latin typeface="Times New Roman" panose="02020603050405020304" pitchFamily="18" charset="0"/>
                <a:cs typeface="Times New Roman" panose="02020603050405020304" pitchFamily="18" charset="0"/>
              </a:rPr>
              <a:t>tracheids</a:t>
            </a:r>
            <a:r>
              <a:rPr lang="en-US" sz="2800" dirty="0" smtClean="0">
                <a:latin typeface="Times New Roman" panose="02020603050405020304" pitchFamily="18" charset="0"/>
                <a:cs typeface="Times New Roman" panose="02020603050405020304" pitchFamily="18" charset="0"/>
              </a:rPr>
              <a:t> are polygonal. There are different types of cell wall thickenings due to the deposition of secondary wall substances. </a:t>
            </a:r>
            <a:r>
              <a:rPr lang="en-IN" sz="2800" dirty="0" smtClean="0">
                <a:latin typeface="Times New Roman" panose="02020603050405020304" pitchFamily="18" charset="0"/>
                <a:cs typeface="Times New Roman" panose="02020603050405020304" pitchFamily="18" charset="0"/>
              </a:rPr>
              <a:t>They are -</a:t>
            </a:r>
            <a:endParaRPr lang="en-US"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165" y="2368717"/>
            <a:ext cx="7597588" cy="4489283"/>
          </a:xfrm>
          <a:prstGeom prst="rect">
            <a:avLst/>
          </a:prstGeom>
        </p:spPr>
      </p:pic>
    </p:spTree>
    <p:extLst>
      <p:ext uri="{BB962C8B-B14F-4D97-AF65-F5344CB8AC3E}">
        <p14:creationId xmlns:p14="http://schemas.microsoft.com/office/powerpoint/2010/main" val="416996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987" y="491769"/>
            <a:ext cx="11161059" cy="5693866"/>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2. Vessels </a:t>
            </a:r>
            <a:r>
              <a:rPr lang="en-US" sz="2800" b="1" dirty="0">
                <a:latin typeface="Times New Roman" panose="02020603050405020304" pitchFamily="18" charset="0"/>
                <a:cs typeface="Times New Roman" panose="02020603050405020304" pitchFamily="18" charset="0"/>
              </a:rPr>
              <a:t>or </a:t>
            </a:r>
            <a:r>
              <a:rPr lang="en-US" sz="2800" b="1" dirty="0" smtClean="0">
                <a:latin typeface="Times New Roman" panose="02020603050405020304" pitchFamily="18" charset="0"/>
                <a:cs typeface="Times New Roman" panose="02020603050405020304" pitchFamily="18" charset="0"/>
              </a:rPr>
              <a:t>Trachea:</a:t>
            </a:r>
          </a:p>
          <a:p>
            <a:endParaRPr lang="en-US" sz="2800" b="1"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Vessels are elongated tube like structure. </a:t>
            </a:r>
            <a:r>
              <a:rPr lang="en-US" sz="2800" dirty="0" smtClean="0">
                <a:latin typeface="Times New Roman" panose="02020603050405020304" pitchFamily="18" charset="0"/>
                <a:cs typeface="Times New Roman" panose="02020603050405020304" pitchFamily="18" charset="0"/>
              </a:rPr>
              <a:t>They </a:t>
            </a:r>
            <a:r>
              <a:rPr lang="en-US" sz="2800" dirty="0">
                <a:latin typeface="Times New Roman" panose="02020603050405020304" pitchFamily="18" charset="0"/>
                <a:cs typeface="Times New Roman" panose="02020603050405020304" pitchFamily="18" charset="0"/>
              </a:rPr>
              <a:t>are dead cells formed from a row of </a:t>
            </a:r>
            <a:r>
              <a:rPr lang="en-US" sz="2800" dirty="0" smtClean="0">
                <a:latin typeface="Times New Roman" panose="02020603050405020304" pitchFamily="18" charset="0"/>
                <a:cs typeface="Times New Roman" panose="02020603050405020304" pitchFamily="18" charset="0"/>
              </a:rPr>
              <a:t>vessel </a:t>
            </a:r>
            <a:r>
              <a:rPr lang="en-US" sz="2800" dirty="0">
                <a:latin typeface="Times New Roman" panose="02020603050405020304" pitchFamily="18" charset="0"/>
                <a:cs typeface="Times New Roman" panose="02020603050405020304" pitchFamily="18" charset="0"/>
              </a:rPr>
              <a:t>elements placed end to end. They </a:t>
            </a:r>
            <a:r>
              <a:rPr lang="en-US" sz="2800" dirty="0" smtClean="0">
                <a:latin typeface="Times New Roman" panose="02020603050405020304" pitchFamily="18" charset="0"/>
                <a:cs typeface="Times New Roman" panose="02020603050405020304" pitchFamily="18" charset="0"/>
              </a:rPr>
              <a:t>are </a:t>
            </a:r>
            <a:r>
              <a:rPr lang="en-US" sz="2800" dirty="0">
                <a:latin typeface="Times New Roman" panose="02020603050405020304" pitchFamily="18" charset="0"/>
                <a:cs typeface="Times New Roman" panose="02020603050405020304" pitchFamily="18" charset="0"/>
              </a:rPr>
              <a:t>perforated at the end walls. Their </a:t>
            </a:r>
            <a:r>
              <a:rPr lang="en-US" sz="2800" dirty="0" smtClean="0">
                <a:latin typeface="Times New Roman" panose="02020603050405020304" pitchFamily="18" charset="0"/>
                <a:cs typeface="Times New Roman" panose="02020603050405020304" pitchFamily="18" charset="0"/>
              </a:rPr>
              <a:t>lumen </a:t>
            </a:r>
            <a:r>
              <a:rPr lang="en-US" sz="2800" dirty="0">
                <a:latin typeface="Times New Roman" panose="02020603050405020304" pitchFamily="18" charset="0"/>
                <a:cs typeface="Times New Roman" panose="02020603050405020304" pitchFamily="18" charset="0"/>
              </a:rPr>
              <a:t>is wider than </a:t>
            </a:r>
            <a:r>
              <a:rPr lang="en-US" sz="2800" dirty="0" err="1">
                <a:latin typeface="Times New Roman" panose="02020603050405020304" pitchFamily="18" charset="0"/>
                <a:cs typeface="Times New Roman" panose="02020603050405020304" pitchFamily="18" charset="0"/>
              </a:rPr>
              <a:t>Tracheids</a:t>
            </a:r>
            <a:r>
              <a:rPr lang="en-US" sz="2800" dirty="0">
                <a:latin typeface="Times New Roman" panose="02020603050405020304" pitchFamily="18" charset="0"/>
                <a:cs typeface="Times New Roman" panose="02020603050405020304" pitchFamily="18" charset="0"/>
              </a:rPr>
              <a:t>. Due to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dissolution of entire cell wall, a single </a:t>
            </a:r>
            <a:r>
              <a:rPr lang="en-US" sz="2800" dirty="0" smtClean="0">
                <a:latin typeface="Times New Roman" panose="02020603050405020304" pitchFamily="18" charset="0"/>
                <a:cs typeface="Times New Roman" panose="02020603050405020304" pitchFamily="18" charset="0"/>
              </a:rPr>
              <a:t>pore </a:t>
            </a:r>
            <a:r>
              <a:rPr lang="en-US" sz="2800" dirty="0">
                <a:latin typeface="Times New Roman" panose="02020603050405020304" pitchFamily="18" charset="0"/>
                <a:cs typeface="Times New Roman" panose="02020603050405020304" pitchFamily="18" charset="0"/>
              </a:rPr>
              <a:t>is formed at the perforation plate. </a:t>
            </a:r>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called simple perforation plate, </a:t>
            </a:r>
            <a:r>
              <a:rPr lang="en-US" sz="2800" dirty="0" smtClean="0">
                <a:latin typeface="Times New Roman" panose="02020603050405020304" pitchFamily="18" charset="0"/>
                <a:cs typeface="Times New Roman" panose="02020603050405020304" pitchFamily="18" charset="0"/>
              </a:rPr>
              <a:t>Example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Mangifera</a:t>
            </a:r>
            <a:r>
              <a:rPr lang="en-US" sz="2800" dirty="0">
                <a:latin typeface="Times New Roman" panose="02020603050405020304" pitchFamily="18" charset="0"/>
                <a:cs typeface="Times New Roman" panose="02020603050405020304" pitchFamily="18" charset="0"/>
              </a:rPr>
              <a:t>. If the perforation plate has many pores, it is called multiple perforation plate. Example Liriodendron</a:t>
            </a:r>
            <a:r>
              <a:rPr lang="en-US" sz="2800" dirty="0" smtClean="0">
                <a:latin typeface="Times New Roman" panose="02020603050405020304" pitchFamily="18" charset="0"/>
                <a:cs typeface="Times New Roman" panose="02020603050405020304" pitchFamily="18" charset="0"/>
              </a:rPr>
              <a:t>.</a:t>
            </a:r>
          </a:p>
          <a:p>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Vessels are chief water conducting elements in Angiosperms and absent in </a:t>
            </a:r>
            <a:r>
              <a:rPr lang="en-US" sz="2800" dirty="0" err="1">
                <a:latin typeface="Times New Roman" panose="02020603050405020304" pitchFamily="18" charset="0"/>
                <a:cs typeface="Times New Roman" panose="02020603050405020304" pitchFamily="18" charset="0"/>
              </a:rPr>
              <a:t>Pteridophytes</a:t>
            </a:r>
            <a:r>
              <a:rPr lang="en-US" sz="2800" dirty="0">
                <a:latin typeface="Times New Roman" panose="02020603050405020304" pitchFamily="18" charset="0"/>
                <a:cs typeface="Times New Roman" panose="02020603050405020304" pitchFamily="18" charset="0"/>
              </a:rPr>
              <a:t> and Gymnosperms. In </a:t>
            </a:r>
            <a:r>
              <a:rPr lang="en-US" sz="2800" dirty="0" err="1">
                <a:latin typeface="Times New Roman" panose="02020603050405020304" pitchFamily="18" charset="0"/>
                <a:cs typeface="Times New Roman" panose="02020603050405020304" pitchFamily="18" charset="0"/>
              </a:rPr>
              <a:t>Gnetum</a:t>
            </a:r>
            <a:r>
              <a:rPr lang="en-US" sz="2800" dirty="0">
                <a:latin typeface="Times New Roman" panose="02020603050405020304" pitchFamily="18" charset="0"/>
                <a:cs typeface="Times New Roman" panose="02020603050405020304" pitchFamily="18" charset="0"/>
              </a:rPr>
              <a:t> of Gymnosperm, vessels occur. The main function is conduction of water, minerals and also offers mechanical strength.</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051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942" y="868286"/>
            <a:ext cx="9453282" cy="5078313"/>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3. Xylem </a:t>
            </a:r>
            <a:r>
              <a:rPr lang="en-US" sz="3600" b="1" dirty="0" err="1" smtClean="0">
                <a:latin typeface="Times New Roman" panose="02020603050405020304" pitchFamily="18" charset="0"/>
                <a:cs typeface="Times New Roman" panose="02020603050405020304" pitchFamily="18" charset="0"/>
              </a:rPr>
              <a:t>Fibre</a:t>
            </a:r>
            <a:r>
              <a:rPr lang="en-US" sz="3600" b="1" dirty="0" smtClean="0">
                <a:latin typeface="Times New Roman" panose="02020603050405020304" pitchFamily="18" charset="0"/>
                <a:cs typeface="Times New Roman" panose="02020603050405020304" pitchFamily="18" charset="0"/>
              </a:rPr>
              <a:t>:</a:t>
            </a:r>
          </a:p>
          <a:p>
            <a:endParaRPr lang="en-US" sz="3600" b="1"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The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of sclerenchyma associated </a:t>
            </a:r>
            <a:r>
              <a:rPr lang="en-US" sz="2800" dirty="0" smtClean="0">
                <a:latin typeface="Times New Roman" panose="02020603050405020304" pitchFamily="18" charset="0"/>
                <a:cs typeface="Times New Roman" panose="02020603050405020304" pitchFamily="18" charset="0"/>
              </a:rPr>
              <a:t>with </a:t>
            </a:r>
            <a:r>
              <a:rPr lang="en-US" sz="2800" dirty="0">
                <a:latin typeface="Times New Roman" panose="02020603050405020304" pitchFamily="18" charset="0"/>
                <a:cs typeface="Times New Roman" panose="02020603050405020304" pitchFamily="18" charset="0"/>
              </a:rPr>
              <a:t>the xylem are known as xylem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Xylem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are dead cells and have </a:t>
            </a:r>
            <a:r>
              <a:rPr lang="en-US" sz="2800" dirty="0" smtClean="0">
                <a:latin typeface="Times New Roman" panose="02020603050405020304" pitchFamily="18" charset="0"/>
                <a:cs typeface="Times New Roman" panose="02020603050405020304" pitchFamily="18" charset="0"/>
              </a:rPr>
              <a:t>lignified </a:t>
            </a:r>
            <a:r>
              <a:rPr lang="en-US" sz="2800" dirty="0">
                <a:latin typeface="Times New Roman" panose="02020603050405020304" pitchFamily="18" charset="0"/>
                <a:cs typeface="Times New Roman" panose="02020603050405020304" pitchFamily="18" charset="0"/>
              </a:rPr>
              <a:t>walls with narrow lumen. They </a:t>
            </a:r>
            <a:r>
              <a:rPr lang="en-US" sz="2800" dirty="0" smtClean="0">
                <a:latin typeface="Times New Roman" panose="02020603050405020304" pitchFamily="18" charset="0"/>
                <a:cs typeface="Times New Roman" panose="02020603050405020304" pitchFamily="18" charset="0"/>
              </a:rPr>
              <a:t>cannot </a:t>
            </a:r>
            <a:r>
              <a:rPr lang="en-US" sz="2800" dirty="0">
                <a:latin typeface="Times New Roman" panose="02020603050405020304" pitchFamily="18" charset="0"/>
                <a:cs typeface="Times New Roman" panose="02020603050405020304" pitchFamily="18" charset="0"/>
              </a:rPr>
              <a:t>conduct water but being stronger </a:t>
            </a:r>
            <a:r>
              <a:rPr lang="en-US" sz="2800" dirty="0" smtClean="0">
                <a:latin typeface="Times New Roman" panose="02020603050405020304" pitchFamily="18" charset="0"/>
                <a:cs typeface="Times New Roman" panose="02020603050405020304" pitchFamily="18" charset="0"/>
              </a:rPr>
              <a:t>provide </a:t>
            </a:r>
            <a:r>
              <a:rPr lang="en-US" sz="2800" dirty="0">
                <a:latin typeface="Times New Roman" panose="02020603050405020304" pitchFamily="18" charset="0"/>
                <a:cs typeface="Times New Roman" panose="02020603050405020304" pitchFamily="18" charset="0"/>
              </a:rPr>
              <a:t>mechanical strength. They are </a:t>
            </a:r>
            <a:r>
              <a:rPr lang="en-US" sz="2800" dirty="0" smtClean="0">
                <a:latin typeface="Times New Roman" panose="02020603050405020304" pitchFamily="18" charset="0"/>
                <a:cs typeface="Times New Roman" panose="02020603050405020304" pitchFamily="18" charset="0"/>
              </a:rPr>
              <a:t>present </a:t>
            </a:r>
            <a:r>
              <a:rPr lang="en-US" sz="2800" dirty="0">
                <a:latin typeface="Times New Roman" panose="02020603050405020304" pitchFamily="18" charset="0"/>
                <a:cs typeface="Times New Roman" panose="02020603050405020304" pitchFamily="18" charset="0"/>
              </a:rPr>
              <a:t>in both primary and secondary </a:t>
            </a:r>
            <a:r>
              <a:rPr lang="en-US" sz="2800" dirty="0" smtClean="0">
                <a:latin typeface="Times New Roman" panose="02020603050405020304" pitchFamily="18" charset="0"/>
                <a:cs typeface="Times New Roman" panose="02020603050405020304" pitchFamily="18" charset="0"/>
              </a:rPr>
              <a:t>xylem</a:t>
            </a:r>
            <a:r>
              <a:rPr lang="en-US" sz="2800" dirty="0">
                <a:latin typeface="Times New Roman" panose="02020603050405020304" pitchFamily="18" charset="0"/>
                <a:cs typeface="Times New Roman" panose="02020603050405020304" pitchFamily="18" charset="0"/>
              </a:rPr>
              <a:t>. Xylem </a:t>
            </a:r>
            <a:r>
              <a:rPr lang="en-US" sz="2800" dirty="0" err="1">
                <a:latin typeface="Times New Roman" panose="02020603050405020304" pitchFamily="18" charset="0"/>
                <a:cs typeface="Times New Roman" panose="02020603050405020304" pitchFamily="18" charset="0"/>
              </a:rPr>
              <a:t>fibres</a:t>
            </a:r>
            <a:r>
              <a:rPr lang="en-US" sz="2800" dirty="0">
                <a:latin typeface="Times New Roman" panose="02020603050405020304" pitchFamily="18" charset="0"/>
                <a:cs typeface="Times New Roman" panose="02020603050405020304" pitchFamily="18" charset="0"/>
              </a:rPr>
              <a:t> are also called </a:t>
            </a:r>
          </a:p>
          <a:p>
            <a:pPr algn="just">
              <a:lnSpc>
                <a:spcPct val="150000"/>
              </a:lnSpc>
            </a:pPr>
            <a:r>
              <a:rPr lang="en-US" sz="2800" dirty="0" err="1">
                <a:latin typeface="Times New Roman" panose="02020603050405020304" pitchFamily="18" charset="0"/>
                <a:cs typeface="Times New Roman" panose="02020603050405020304" pitchFamily="18" charset="0"/>
              </a:rPr>
              <a:t>libriform</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fibres</a:t>
            </a:r>
            <a:r>
              <a:rPr lang="en-US" sz="2800" dirty="0" smtClean="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88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2318" y="429922"/>
            <a:ext cx="10085294" cy="5478423"/>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4. Xylem </a:t>
            </a:r>
            <a:r>
              <a:rPr lang="en-US" sz="2800" b="1" dirty="0" err="1" smtClean="0">
                <a:latin typeface="Times New Roman" panose="02020603050405020304" pitchFamily="18" charset="0"/>
                <a:cs typeface="Times New Roman" panose="02020603050405020304" pitchFamily="18" charset="0"/>
              </a:rPr>
              <a:t>Parernchyma</a:t>
            </a:r>
            <a:r>
              <a:rPr lang="en-US" sz="2800" b="1" dirty="0" smtClean="0">
                <a:latin typeface="Times New Roman" panose="02020603050405020304" pitchFamily="18" charset="0"/>
                <a:cs typeface="Times New Roman" panose="02020603050405020304" pitchFamily="18" charset="0"/>
              </a:rPr>
              <a:t>:</a:t>
            </a:r>
          </a:p>
          <a:p>
            <a:pPr algn="just"/>
            <a:endParaRPr lang="en-US" sz="2800" b="1" dirty="0">
              <a:latin typeface="Times New Roman" panose="02020603050405020304" pitchFamily="18" charset="0"/>
              <a:cs typeface="Times New Roman" panose="02020603050405020304" pitchFamily="18" charset="0"/>
            </a:endParaRPr>
          </a:p>
          <a:p>
            <a:pPr algn="just">
              <a:lnSpc>
                <a:spcPct val="150000"/>
              </a:lnSpc>
            </a:pPr>
            <a:r>
              <a:rPr lang="en-US" sz="2800" dirty="0">
                <a:latin typeface="Times New Roman" panose="02020603050405020304" pitchFamily="18" charset="0"/>
                <a:cs typeface="Times New Roman" panose="02020603050405020304" pitchFamily="18" charset="0"/>
              </a:rPr>
              <a:t>The parenchyma cells associated with the </a:t>
            </a:r>
            <a:r>
              <a:rPr lang="en-US" sz="2800" dirty="0" smtClean="0">
                <a:latin typeface="Times New Roman" panose="02020603050405020304" pitchFamily="18" charset="0"/>
                <a:cs typeface="Times New Roman" panose="02020603050405020304" pitchFamily="18" charset="0"/>
              </a:rPr>
              <a:t>xylem </a:t>
            </a:r>
            <a:r>
              <a:rPr lang="en-US" sz="2800" dirty="0">
                <a:latin typeface="Times New Roman" panose="02020603050405020304" pitchFamily="18" charset="0"/>
                <a:cs typeface="Times New Roman" panose="02020603050405020304" pitchFamily="18" charset="0"/>
              </a:rPr>
              <a:t>are known as xylem parenchyma. </a:t>
            </a:r>
            <a:r>
              <a:rPr lang="en-US" sz="2800" dirty="0" smtClean="0">
                <a:latin typeface="Times New Roman" panose="02020603050405020304" pitchFamily="18" charset="0"/>
                <a:cs typeface="Times New Roman" panose="02020603050405020304" pitchFamily="18" charset="0"/>
              </a:rPr>
              <a:t>These </a:t>
            </a:r>
            <a:r>
              <a:rPr lang="en-US" sz="2800" dirty="0">
                <a:latin typeface="Times New Roman" panose="02020603050405020304" pitchFamily="18" charset="0"/>
                <a:cs typeface="Times New Roman" panose="02020603050405020304" pitchFamily="18" charset="0"/>
              </a:rPr>
              <a:t>are the only living cells in xylem </a:t>
            </a:r>
            <a:r>
              <a:rPr lang="en-US" sz="2800" dirty="0" smtClean="0">
                <a:latin typeface="Times New Roman" panose="02020603050405020304" pitchFamily="18" charset="0"/>
                <a:cs typeface="Times New Roman" panose="02020603050405020304" pitchFamily="18" charset="0"/>
              </a:rPr>
              <a:t>tissue</a:t>
            </a:r>
            <a:r>
              <a:rPr lang="en-US" sz="2800" dirty="0">
                <a:latin typeface="Times New Roman" panose="02020603050405020304" pitchFamily="18" charset="0"/>
                <a:cs typeface="Times New Roman" panose="02020603050405020304" pitchFamily="18" charset="0"/>
              </a:rPr>
              <a:t>. The cell wall is thin and made </a:t>
            </a:r>
            <a:r>
              <a:rPr lang="en-US" sz="2800" dirty="0" smtClean="0">
                <a:latin typeface="Times New Roman" panose="02020603050405020304" pitchFamily="18" charset="0"/>
                <a:cs typeface="Times New Roman" panose="02020603050405020304" pitchFamily="18" charset="0"/>
              </a:rPr>
              <a:t>up </a:t>
            </a:r>
            <a:r>
              <a:rPr lang="en-US" sz="2800" dirty="0">
                <a:latin typeface="Times New Roman" panose="02020603050405020304" pitchFamily="18" charset="0"/>
                <a:cs typeface="Times New Roman" panose="02020603050405020304" pitchFamily="18" charset="0"/>
              </a:rPr>
              <a:t>of cellulose. Parenchyma arranged </a:t>
            </a:r>
            <a:r>
              <a:rPr lang="en-US" sz="2800" dirty="0" smtClean="0">
                <a:latin typeface="Times New Roman" panose="02020603050405020304" pitchFamily="18" charset="0"/>
                <a:cs typeface="Times New Roman" panose="02020603050405020304" pitchFamily="18" charset="0"/>
              </a:rPr>
              <a:t>longitudinally </a:t>
            </a:r>
            <a:r>
              <a:rPr lang="en-US" sz="2800" dirty="0">
                <a:latin typeface="Times New Roman" panose="02020603050405020304" pitchFamily="18" charset="0"/>
                <a:cs typeface="Times New Roman" panose="02020603050405020304" pitchFamily="18" charset="0"/>
              </a:rPr>
              <a:t>along the long axis is called </a:t>
            </a:r>
            <a:r>
              <a:rPr lang="en-US" sz="2800" dirty="0" smtClean="0">
                <a:latin typeface="Times New Roman" panose="02020603050405020304" pitchFamily="18" charset="0"/>
                <a:cs typeface="Times New Roman" panose="02020603050405020304" pitchFamily="18" charset="0"/>
              </a:rPr>
              <a:t>axial </a:t>
            </a:r>
            <a:r>
              <a:rPr lang="en-US" sz="2800" dirty="0">
                <a:latin typeface="Times New Roman" panose="02020603050405020304" pitchFamily="18" charset="0"/>
                <a:cs typeface="Times New Roman" panose="02020603050405020304" pitchFamily="18" charset="0"/>
              </a:rPr>
              <a:t>parenchyma. Ray parenchyma is </a:t>
            </a:r>
            <a:r>
              <a:rPr lang="en-US" sz="2800" dirty="0" smtClean="0">
                <a:latin typeface="Times New Roman" panose="02020603050405020304" pitchFamily="18" charset="0"/>
                <a:cs typeface="Times New Roman" panose="02020603050405020304" pitchFamily="18" charset="0"/>
              </a:rPr>
              <a:t>arranged </a:t>
            </a:r>
            <a:r>
              <a:rPr lang="en-US" sz="2800" dirty="0">
                <a:latin typeface="Times New Roman" panose="02020603050405020304" pitchFamily="18" charset="0"/>
                <a:cs typeface="Times New Roman" panose="02020603050405020304" pitchFamily="18" charset="0"/>
              </a:rPr>
              <a:t>in radial rows. Secondary xylem </a:t>
            </a:r>
            <a:r>
              <a:rPr lang="en-US" sz="2800" dirty="0" smtClean="0">
                <a:latin typeface="Times New Roman" panose="02020603050405020304" pitchFamily="18" charset="0"/>
                <a:cs typeface="Times New Roman" panose="02020603050405020304" pitchFamily="18" charset="0"/>
              </a:rPr>
              <a:t>consists </a:t>
            </a:r>
            <a:r>
              <a:rPr lang="en-US" sz="2800" dirty="0">
                <a:latin typeface="Times New Roman" panose="02020603050405020304" pitchFamily="18" charset="0"/>
                <a:cs typeface="Times New Roman" panose="02020603050405020304" pitchFamily="18" charset="0"/>
              </a:rPr>
              <a:t>of both axial and ray parenchyma, </a:t>
            </a:r>
            <a:r>
              <a:rPr lang="en-US" sz="2800" dirty="0" smtClean="0">
                <a:latin typeface="Times New Roman" panose="02020603050405020304" pitchFamily="18" charset="0"/>
                <a:cs typeface="Times New Roman" panose="02020603050405020304" pitchFamily="18" charset="0"/>
              </a:rPr>
              <a:t>Parenchyma </a:t>
            </a:r>
            <a:r>
              <a:rPr lang="en-US" sz="2800" dirty="0">
                <a:latin typeface="Times New Roman" panose="02020603050405020304" pitchFamily="18" charset="0"/>
                <a:cs typeface="Times New Roman" panose="02020603050405020304" pitchFamily="18" charset="0"/>
              </a:rPr>
              <a:t>stores food materials and </a:t>
            </a:r>
            <a:r>
              <a:rPr lang="en-US" sz="2800" dirty="0" smtClean="0">
                <a:latin typeface="Times New Roman" panose="02020603050405020304" pitchFamily="18" charset="0"/>
                <a:cs typeface="Times New Roman" panose="02020603050405020304" pitchFamily="18" charset="0"/>
              </a:rPr>
              <a:t>also </a:t>
            </a:r>
            <a:r>
              <a:rPr lang="en-US" sz="2800" dirty="0">
                <a:latin typeface="Times New Roman" panose="02020603050405020304" pitchFamily="18" charset="0"/>
                <a:cs typeface="Times New Roman" panose="02020603050405020304" pitchFamily="18" charset="0"/>
              </a:rPr>
              <a:t>helps in conduction of water.</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25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035" y="368076"/>
            <a:ext cx="9856695" cy="5878532"/>
          </a:xfrm>
          <a:prstGeom prst="rect">
            <a:avLst/>
          </a:prstGeom>
        </p:spPr>
        <p:txBody>
          <a:bodyPr wrap="square">
            <a:spAutoFit/>
          </a:bodyPr>
          <a:lstStyle/>
          <a:p>
            <a:pPr algn="ctr"/>
            <a:r>
              <a:rPr lang="en-US" sz="4000" dirty="0" smtClean="0">
                <a:latin typeface="Arial Black" panose="020B0A04020102020204" pitchFamily="34" charset="0"/>
                <a:cs typeface="Times New Roman" panose="02020603050405020304" pitchFamily="18" charset="0"/>
              </a:rPr>
              <a:t>Permanent Tissues</a:t>
            </a:r>
          </a:p>
          <a:p>
            <a:pPr algn="ctr"/>
            <a:endParaRPr lang="en-US" sz="2800" dirty="0" smtClean="0">
              <a:latin typeface="Arial Black" panose="020B0A04020102020204" pitchFamily="34" charset="0"/>
              <a:cs typeface="Times New Roman" panose="02020603050405020304" pitchFamily="18" charset="0"/>
            </a:endParaRP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 Permanent tissues develop from apical meristem. They lose the power of cell division either permanently or temporarily.</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They are classified into two types:</a:t>
            </a:r>
          </a:p>
          <a:p>
            <a:pPr algn="just"/>
            <a:r>
              <a:rPr lang="en-US" sz="2800" dirty="0" smtClean="0">
                <a:latin typeface="Times New Roman" panose="02020603050405020304" pitchFamily="18" charset="0"/>
                <a:cs typeface="Times New Roman" panose="02020603050405020304" pitchFamily="18" charset="0"/>
              </a:rPr>
              <a:t>	1. Simple permanent tissues.</a:t>
            </a:r>
          </a:p>
          <a:p>
            <a:pPr algn="just"/>
            <a:r>
              <a:rPr lang="en-US" sz="2800" dirty="0" smtClean="0">
                <a:latin typeface="Times New Roman" panose="02020603050405020304" pitchFamily="18" charset="0"/>
                <a:cs typeface="Times New Roman" panose="02020603050405020304" pitchFamily="18" charset="0"/>
              </a:rPr>
              <a:t>	2. Complex permanent tissues.</a:t>
            </a:r>
          </a:p>
          <a:p>
            <a:pPr algn="just"/>
            <a:r>
              <a:rPr lang="en-US" sz="2800" b="1" dirty="0" smtClean="0">
                <a:latin typeface="Times New Roman" panose="02020603050405020304" pitchFamily="18" charset="0"/>
                <a:cs typeface="Times New Roman" panose="02020603050405020304" pitchFamily="18" charset="0"/>
              </a:rPr>
              <a:t>Simple Permanent Tissues:</a:t>
            </a:r>
          </a:p>
          <a:p>
            <a:pPr marL="457200" indent="-457200" algn="just">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Simple tissues are composed of one type of cells only. The cells are structurally and functionally similar. It is of three types.</a:t>
            </a:r>
          </a:p>
          <a:p>
            <a:pPr algn="just"/>
            <a:r>
              <a:rPr lang="en-US" sz="2800" dirty="0" smtClean="0">
                <a:latin typeface="Times New Roman" panose="02020603050405020304" pitchFamily="18" charset="0"/>
                <a:cs typeface="Times New Roman" panose="02020603050405020304" pitchFamily="18" charset="0"/>
              </a:rPr>
              <a:t>	1. Parenchyma</a:t>
            </a:r>
          </a:p>
          <a:p>
            <a:pPr algn="just"/>
            <a:r>
              <a:rPr lang="en-US" sz="2800" dirty="0" smtClean="0">
                <a:latin typeface="Times New Roman" panose="02020603050405020304" pitchFamily="18" charset="0"/>
                <a:cs typeface="Times New Roman" panose="02020603050405020304" pitchFamily="18" charset="0"/>
              </a:rPr>
              <a:t>	2. Collenchyma</a:t>
            </a:r>
          </a:p>
          <a:p>
            <a:pPr algn="just"/>
            <a:r>
              <a:rPr lang="en-US" sz="2800" dirty="0" smtClean="0">
                <a:latin typeface="Times New Roman" panose="02020603050405020304" pitchFamily="18" charset="0"/>
                <a:cs typeface="Times New Roman" panose="02020603050405020304" pitchFamily="18" charset="0"/>
              </a:rPr>
              <a:t>	3. Sclerenchyma</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8187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023" y="394971"/>
            <a:ext cx="9870142" cy="6247864"/>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Phloem:</a:t>
            </a:r>
          </a:p>
          <a:p>
            <a:endParaRPr lang="en-US" sz="2800" b="1" dirty="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Phloem </a:t>
            </a:r>
            <a:r>
              <a:rPr lang="en-US" sz="2800" dirty="0">
                <a:latin typeface="Times New Roman" panose="02020603050405020304" pitchFamily="18" charset="0"/>
                <a:cs typeface="Times New Roman" panose="02020603050405020304" pitchFamily="18" charset="0"/>
              </a:rPr>
              <a:t>is the food conducting complex </a:t>
            </a:r>
            <a:r>
              <a:rPr lang="en-US" sz="2800" dirty="0" smtClean="0">
                <a:latin typeface="Times New Roman" panose="02020603050405020304" pitchFamily="18" charset="0"/>
                <a:cs typeface="Times New Roman" panose="02020603050405020304" pitchFamily="18" charset="0"/>
              </a:rPr>
              <a:t>tissues </a:t>
            </a:r>
            <a:r>
              <a:rPr lang="en-US" sz="2800" dirty="0">
                <a:latin typeface="Times New Roman" panose="02020603050405020304" pitchFamily="18" charset="0"/>
                <a:cs typeface="Times New Roman" panose="02020603050405020304" pitchFamily="18" charset="0"/>
              </a:rPr>
              <a:t>of vascular plants. The term </a:t>
            </a:r>
            <a:r>
              <a:rPr lang="en-US" sz="2800" dirty="0" smtClean="0">
                <a:latin typeface="Times New Roman" panose="02020603050405020304" pitchFamily="18" charset="0"/>
                <a:cs typeface="Times New Roman" panose="02020603050405020304" pitchFamily="18" charset="0"/>
              </a:rPr>
              <a:t>phloem </a:t>
            </a:r>
            <a:r>
              <a:rPr lang="en-US" sz="2800" dirty="0">
                <a:latin typeface="Times New Roman" panose="02020603050405020304" pitchFamily="18" charset="0"/>
                <a:cs typeface="Times New Roman" panose="02020603050405020304" pitchFamily="18" charset="0"/>
              </a:rPr>
              <a:t>was coined by C. </a:t>
            </a:r>
            <a:r>
              <a:rPr lang="en-US" sz="2800" dirty="0" err="1">
                <a:latin typeface="Times New Roman" panose="02020603050405020304" pitchFamily="18" charset="0"/>
                <a:cs typeface="Times New Roman" panose="02020603050405020304" pitchFamily="18" charset="0"/>
              </a:rPr>
              <a:t>Nageli</a:t>
            </a:r>
            <a:r>
              <a:rPr lang="en-US" sz="2800" dirty="0">
                <a:latin typeface="Times New Roman" panose="02020603050405020304" pitchFamily="18" charset="0"/>
                <a:cs typeface="Times New Roman" panose="02020603050405020304" pitchFamily="18" charset="0"/>
              </a:rPr>
              <a:t> (1858)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Phloem which is derived from </a:t>
            </a:r>
            <a:r>
              <a:rPr lang="en-US" sz="2800" dirty="0" err="1" smtClean="0">
                <a:latin typeface="Times New Roman" panose="02020603050405020304" pitchFamily="18" charset="0"/>
                <a:cs typeface="Times New Roman" panose="02020603050405020304" pitchFamily="18" charset="0"/>
              </a:rPr>
              <a:t>procambium</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called primary phloem and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phloem which is derived from vascular </a:t>
            </a:r>
            <a:r>
              <a:rPr lang="en-US" sz="2800" dirty="0" smtClean="0">
                <a:latin typeface="Times New Roman" panose="02020603050405020304" pitchFamily="18" charset="0"/>
                <a:cs typeface="Times New Roman" panose="02020603050405020304" pitchFamily="18" charset="0"/>
              </a:rPr>
              <a:t>cambium </a:t>
            </a:r>
            <a:r>
              <a:rPr lang="en-US" sz="2800" dirty="0">
                <a:latin typeface="Times New Roman" panose="02020603050405020304" pitchFamily="18" charset="0"/>
                <a:cs typeface="Times New Roman" panose="02020603050405020304" pitchFamily="18" charset="0"/>
              </a:rPr>
              <a:t>is called secondary phloem. </a:t>
            </a:r>
            <a:r>
              <a:rPr lang="en-US" sz="2800" dirty="0" smtClean="0">
                <a:latin typeface="Times New Roman" panose="02020603050405020304" pitchFamily="18" charset="0"/>
                <a:cs typeface="Times New Roman" panose="02020603050405020304" pitchFamily="18" charset="0"/>
              </a:rPr>
              <a:t>Early </a:t>
            </a:r>
            <a:r>
              <a:rPr lang="en-US" sz="2800" dirty="0">
                <a:latin typeface="Times New Roman" panose="02020603050405020304" pitchFamily="18" charset="0"/>
                <a:cs typeface="Times New Roman" panose="02020603050405020304" pitchFamily="18" charset="0"/>
              </a:rPr>
              <a:t>formed primary phloem elements </a:t>
            </a:r>
            <a:r>
              <a:rPr lang="en-US" sz="2800" dirty="0" smtClean="0">
                <a:latin typeface="Times New Roman" panose="02020603050405020304" pitchFamily="18" charset="0"/>
                <a:cs typeface="Times New Roman" panose="02020603050405020304" pitchFamily="18" charset="0"/>
              </a:rPr>
              <a:t>are </a:t>
            </a:r>
            <a:r>
              <a:rPr lang="en-US" sz="2800" dirty="0">
                <a:latin typeface="Times New Roman" panose="02020603050405020304" pitchFamily="18" charset="0"/>
                <a:cs typeface="Times New Roman" panose="02020603050405020304" pitchFamily="18" charset="0"/>
              </a:rPr>
              <a:t>called </a:t>
            </a:r>
            <a:r>
              <a:rPr lang="en-US" sz="2800" dirty="0" err="1">
                <a:latin typeface="Times New Roman" panose="02020603050405020304" pitchFamily="18" charset="0"/>
                <a:cs typeface="Times New Roman" panose="02020603050405020304" pitchFamily="18" charset="0"/>
              </a:rPr>
              <a:t>protophloem</a:t>
            </a:r>
            <a:r>
              <a:rPr lang="en-US" sz="2800" dirty="0">
                <a:latin typeface="Times New Roman" panose="02020603050405020304" pitchFamily="18" charset="0"/>
                <a:cs typeface="Times New Roman" panose="02020603050405020304" pitchFamily="18" charset="0"/>
              </a:rPr>
              <a:t> whereas the later </a:t>
            </a:r>
            <a:r>
              <a:rPr lang="en-US" sz="2800" dirty="0" smtClean="0">
                <a:latin typeface="Times New Roman" panose="02020603050405020304" pitchFamily="18" charset="0"/>
                <a:cs typeface="Times New Roman" panose="02020603050405020304" pitchFamily="18" charset="0"/>
              </a:rPr>
              <a:t>formed </a:t>
            </a:r>
            <a:r>
              <a:rPr lang="en-US" sz="2800" dirty="0">
                <a:latin typeface="Times New Roman" panose="02020603050405020304" pitchFamily="18" charset="0"/>
                <a:cs typeface="Times New Roman" panose="02020603050405020304" pitchFamily="18" charset="0"/>
              </a:rPr>
              <a:t>primary phloem elements are </a:t>
            </a:r>
            <a:r>
              <a:rPr lang="en-US" sz="2800" dirty="0" smtClean="0">
                <a:latin typeface="Times New Roman" panose="02020603050405020304" pitchFamily="18" charset="0"/>
                <a:cs typeface="Times New Roman" panose="02020603050405020304" pitchFamily="18" charset="0"/>
              </a:rPr>
              <a:t>called </a:t>
            </a:r>
            <a:r>
              <a:rPr lang="en-US" sz="2800" dirty="0" err="1">
                <a:latin typeface="Times New Roman" panose="02020603050405020304" pitchFamily="18" charset="0"/>
                <a:cs typeface="Times New Roman" panose="02020603050405020304" pitchFamily="18" charset="0"/>
              </a:rPr>
              <a:t>metaphloem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Protophloem</a:t>
            </a:r>
            <a:r>
              <a:rPr lang="en-US" sz="2800" dirty="0">
                <a:latin typeface="Times New Roman" panose="02020603050405020304" pitchFamily="18" charset="0"/>
                <a:cs typeface="Times New Roman" panose="02020603050405020304" pitchFamily="18" charset="0"/>
              </a:rPr>
              <a:t> is short </a:t>
            </a:r>
            <a:r>
              <a:rPr lang="en-US" sz="2800" dirty="0" smtClean="0">
                <a:latin typeface="Times New Roman" panose="02020603050405020304" pitchFamily="18" charset="0"/>
                <a:cs typeface="Times New Roman" panose="02020603050405020304" pitchFamily="18" charset="0"/>
              </a:rPr>
              <a:t>lived</a:t>
            </a:r>
            <a:r>
              <a:rPr lang="en-US" sz="2800" dirty="0">
                <a:latin typeface="Times New Roman" panose="02020603050405020304" pitchFamily="18" charset="0"/>
                <a:cs typeface="Times New Roman" panose="02020603050405020304" pitchFamily="18" charset="0"/>
              </a:rPr>
              <a:t>. It gets crushed by the developing </a:t>
            </a:r>
            <a:r>
              <a:rPr lang="en-US" sz="2800" dirty="0" err="1" smtClean="0">
                <a:latin typeface="Times New Roman" panose="02020603050405020304" pitchFamily="18" charset="0"/>
                <a:cs typeface="Times New Roman" panose="02020603050405020304" pitchFamily="18" charset="0"/>
              </a:rPr>
              <a:t>metaphloem</a:t>
            </a:r>
            <a:r>
              <a:rPr lang="en-US" sz="2800" dirty="0">
                <a:latin typeface="Times New Roman" panose="02020603050405020304" pitchFamily="18" charset="0"/>
                <a:cs typeface="Times New Roman" panose="02020603050405020304" pitchFamily="18" charset="0"/>
              </a:rPr>
              <a: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905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058" y="161466"/>
            <a:ext cx="10475259" cy="397031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Phloem Consists of Four Types of Cells</a:t>
            </a:r>
          </a:p>
          <a:p>
            <a:r>
              <a:rPr lang="en-US" sz="2800" dirty="0">
                <a:latin typeface="Times New Roman" panose="02020603050405020304" pitchFamily="18" charset="0"/>
                <a:cs typeface="Times New Roman" panose="02020603050405020304" pitchFamily="18" charset="0"/>
              </a:rPr>
              <a:t>1. Sieve elements</a:t>
            </a:r>
          </a:p>
          <a:p>
            <a:r>
              <a:rPr lang="en-US" sz="2800" dirty="0">
                <a:latin typeface="Times New Roman" panose="02020603050405020304" pitchFamily="18" charset="0"/>
                <a:cs typeface="Times New Roman" panose="02020603050405020304" pitchFamily="18" charset="0"/>
              </a:rPr>
              <a:t>2. Companion cells</a:t>
            </a:r>
          </a:p>
          <a:p>
            <a:r>
              <a:rPr lang="en-US" sz="2800" dirty="0">
                <a:latin typeface="Times New Roman" panose="02020603050405020304" pitchFamily="18" charset="0"/>
                <a:cs typeface="Times New Roman" panose="02020603050405020304" pitchFamily="18" charset="0"/>
              </a:rPr>
              <a:t>3. Phloem parenchyma</a:t>
            </a:r>
          </a:p>
          <a:p>
            <a:r>
              <a:rPr lang="en-US" sz="2800" dirty="0">
                <a:latin typeface="Times New Roman" panose="02020603050405020304" pitchFamily="18" charset="0"/>
                <a:cs typeface="Times New Roman" panose="02020603050405020304" pitchFamily="18" charset="0"/>
              </a:rPr>
              <a:t>4. Phloem </a:t>
            </a:r>
            <a:r>
              <a:rPr lang="en-US" sz="2800" dirty="0" err="1" smtClean="0">
                <a:latin typeface="Times New Roman" panose="02020603050405020304" pitchFamily="18" charset="0"/>
                <a:cs typeface="Times New Roman" panose="02020603050405020304" pitchFamily="18" charset="0"/>
              </a:rPr>
              <a:t>fibres</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pPr marL="342900" indent="-342900">
              <a:buAutoNum type="arabicPeriod"/>
            </a:pPr>
            <a:r>
              <a:rPr lang="en-US" sz="2800" b="1" dirty="0" smtClean="0">
                <a:latin typeface="Times New Roman" panose="02020603050405020304" pitchFamily="18" charset="0"/>
                <a:cs typeface="Times New Roman" panose="02020603050405020304" pitchFamily="18" charset="0"/>
              </a:rPr>
              <a:t>Sieve Elements:  </a:t>
            </a:r>
            <a:r>
              <a:rPr lang="en-US" sz="2800" dirty="0">
                <a:latin typeface="Times New Roman" panose="02020603050405020304" pitchFamily="18" charset="0"/>
                <a:cs typeface="Times New Roman" panose="02020603050405020304" pitchFamily="18" charset="0"/>
              </a:rPr>
              <a:t>Sieve elements are the conducting elements of the phloem. They are of two types, namely sieve cells and sieve tubes</a:t>
            </a:r>
            <a:r>
              <a:rPr lang="en-US" sz="2800" dirty="0" smtClean="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Sieve </a:t>
            </a:r>
            <a:r>
              <a:rPr lang="en-US" sz="2800" b="1" dirty="0" smtClean="0">
                <a:latin typeface="Times New Roman" panose="02020603050405020304" pitchFamily="18" charset="0"/>
                <a:cs typeface="Times New Roman" panose="02020603050405020304" pitchFamily="18" charset="0"/>
              </a:rPr>
              <a:t>Cells:  </a:t>
            </a:r>
            <a:r>
              <a:rPr lang="en-US" sz="2800" dirty="0">
                <a:latin typeface="Times New Roman" panose="02020603050405020304" pitchFamily="18" charset="0"/>
                <a:cs typeface="Times New Roman" panose="02020603050405020304" pitchFamily="18" charset="0"/>
              </a:rPr>
              <a:t>These are primitive type of conducting</a:t>
            </a:r>
            <a:endParaRPr lang="en-IN"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450" y="4131784"/>
            <a:ext cx="5641986" cy="1676183"/>
          </a:xfrm>
          <a:prstGeom prst="rect">
            <a:avLst/>
          </a:prstGeom>
        </p:spPr>
      </p:pic>
    </p:spTree>
    <p:extLst>
      <p:ext uri="{BB962C8B-B14F-4D97-AF65-F5344CB8AC3E}">
        <p14:creationId xmlns:p14="http://schemas.microsoft.com/office/powerpoint/2010/main" val="147436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941" y="632012"/>
            <a:ext cx="9802906" cy="4975412"/>
          </a:xfrm>
          <a:prstGeom prst="rect">
            <a:avLst/>
          </a:prstGeom>
        </p:spPr>
      </p:pic>
    </p:spTree>
    <p:extLst>
      <p:ext uri="{BB962C8B-B14F-4D97-AF65-F5344CB8AC3E}">
        <p14:creationId xmlns:p14="http://schemas.microsoft.com/office/powerpoint/2010/main" val="2742539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554" y="0"/>
            <a:ext cx="6266329" cy="6589058"/>
          </a:xfrm>
          <a:prstGeom prst="rect">
            <a:avLst/>
          </a:prstGeom>
        </p:spPr>
      </p:pic>
    </p:spTree>
    <p:extLst>
      <p:ext uri="{BB962C8B-B14F-4D97-AF65-F5344CB8AC3E}">
        <p14:creationId xmlns:p14="http://schemas.microsoft.com/office/powerpoint/2010/main" val="520308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789" y="668273"/>
            <a:ext cx="9265024" cy="4656762"/>
          </a:xfrm>
          <a:prstGeom prst="rect">
            <a:avLst/>
          </a:prstGeom>
        </p:spPr>
      </p:pic>
    </p:spTree>
    <p:extLst>
      <p:ext uri="{BB962C8B-B14F-4D97-AF65-F5344CB8AC3E}">
        <p14:creationId xmlns:p14="http://schemas.microsoft.com/office/powerpoint/2010/main" val="1740557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47" y="727066"/>
            <a:ext cx="8740588" cy="5509200"/>
          </a:xfrm>
          <a:prstGeom prst="rect">
            <a:avLst/>
          </a:prstGeom>
        </p:spPr>
        <p:txBody>
          <a:bodyPr wrap="square">
            <a:spAutoFit/>
          </a:bodyPr>
          <a:lstStyle/>
          <a:p>
            <a:pPr algn="just"/>
            <a:r>
              <a:rPr lang="en-US" sz="3200" b="1" dirty="0" smtClean="0">
                <a:latin typeface="Times New Roman" panose="02020603050405020304" pitchFamily="18" charset="0"/>
                <a:cs typeface="Times New Roman" panose="02020603050405020304" pitchFamily="18" charset="0"/>
              </a:rPr>
              <a:t>Pits:</a:t>
            </a:r>
          </a:p>
          <a:p>
            <a:pPr marL="457200" indent="-4572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Pits are </a:t>
            </a:r>
            <a:r>
              <a:rPr lang="en-US" sz="3200" b="1" dirty="0">
                <a:latin typeface="Times New Roman" panose="02020603050405020304" pitchFamily="18" charset="0"/>
                <a:cs typeface="Times New Roman" panose="02020603050405020304" pitchFamily="18" charset="0"/>
              </a:rPr>
              <a:t>relatively thinner portions of the cell wall</a:t>
            </a:r>
            <a:r>
              <a:rPr lang="en-US" sz="3200" dirty="0">
                <a:latin typeface="Times New Roman" panose="02020603050405020304" pitchFamily="18" charset="0"/>
                <a:cs typeface="Times New Roman" panose="02020603050405020304" pitchFamily="18" charset="0"/>
              </a:rPr>
              <a:t> that adjacent cells can communicate or exchange fluid </a:t>
            </a:r>
            <a:r>
              <a:rPr lang="en-US" sz="3200" dirty="0" smtClean="0">
                <a:latin typeface="Times New Roman" panose="02020603050405020304" pitchFamily="18" charset="0"/>
                <a:cs typeface="Times New Roman" panose="02020603050405020304" pitchFamily="18" charset="0"/>
              </a:rPr>
              <a:t>through it.</a:t>
            </a:r>
            <a:endParaRPr lang="en-US" sz="3200" b="1" dirty="0" smtClean="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Pits</a:t>
            </a:r>
            <a:r>
              <a:rPr lang="en-US" sz="3200" b="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are formed on the cell wall is due to lack of secondary wall material. Pits appear circular, oval or angular in surface view and are of two types-simple and bordered. The simple pits are the areas with only primary wall without any secondary thickening and have uniform with of the pit chamber or cavity.</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262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29" y="282388"/>
            <a:ext cx="7987553" cy="5419165"/>
          </a:xfrm>
          <a:prstGeom prst="rect">
            <a:avLst/>
          </a:prstGeom>
        </p:spPr>
      </p:pic>
    </p:spTree>
    <p:extLst>
      <p:ext uri="{BB962C8B-B14F-4D97-AF65-F5344CB8AC3E}">
        <p14:creationId xmlns:p14="http://schemas.microsoft.com/office/powerpoint/2010/main" val="1287704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388" y="712694"/>
            <a:ext cx="9009530" cy="4800600"/>
          </a:xfrm>
          <a:prstGeom prst="rect">
            <a:avLst/>
          </a:prstGeom>
        </p:spPr>
      </p:pic>
    </p:spTree>
    <p:extLst>
      <p:ext uri="{BB962C8B-B14F-4D97-AF65-F5344CB8AC3E}">
        <p14:creationId xmlns:p14="http://schemas.microsoft.com/office/powerpoint/2010/main" val="390198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12" y="591671"/>
            <a:ext cx="10488705" cy="5741893"/>
          </a:xfrm>
          <a:prstGeom prst="rect">
            <a:avLst/>
          </a:prstGeom>
        </p:spPr>
      </p:pic>
    </p:spTree>
    <p:extLst>
      <p:ext uri="{BB962C8B-B14F-4D97-AF65-F5344CB8AC3E}">
        <p14:creationId xmlns:p14="http://schemas.microsoft.com/office/powerpoint/2010/main" val="3796336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82" y="376518"/>
            <a:ext cx="11013141" cy="6481482"/>
          </a:xfrm>
          <a:prstGeom prst="rect">
            <a:avLst/>
          </a:prstGeom>
        </p:spPr>
      </p:pic>
    </p:spTree>
    <p:extLst>
      <p:ext uri="{BB962C8B-B14F-4D97-AF65-F5344CB8AC3E}">
        <p14:creationId xmlns:p14="http://schemas.microsoft.com/office/powerpoint/2010/main" val="333011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05" y="0"/>
            <a:ext cx="7086601" cy="6986528"/>
          </a:xfrm>
          <a:prstGeom prst="rect">
            <a:avLst/>
          </a:prstGeom>
        </p:spPr>
        <p:txBody>
          <a:bodyPr wrap="square">
            <a:spAutoFit/>
          </a:bodyPr>
          <a:lstStyle/>
          <a:p>
            <a:pPr algn="just"/>
            <a:r>
              <a:rPr lang="en-US" sz="2800" b="1" dirty="0" smtClean="0">
                <a:latin typeface="Times New Roman" panose="02020603050405020304" pitchFamily="18" charset="0"/>
                <a:cs typeface="Times New Roman" panose="02020603050405020304" pitchFamily="18" charset="0"/>
              </a:rPr>
              <a:t>1. Parenchyma (</a:t>
            </a:r>
            <a:r>
              <a:rPr lang="en-US" sz="2800" b="1" dirty="0" err="1" smtClean="0">
                <a:latin typeface="Times New Roman" panose="02020603050405020304" pitchFamily="18" charset="0"/>
                <a:cs typeface="Times New Roman" panose="02020603050405020304" pitchFamily="18" charset="0"/>
              </a:rPr>
              <a:t>Gk</a:t>
            </a:r>
            <a:r>
              <a:rPr lang="en-US" sz="2800" b="1" dirty="0" smtClean="0">
                <a:latin typeface="Times New Roman" panose="02020603050405020304" pitchFamily="18" charset="0"/>
                <a:cs typeface="Times New Roman" panose="02020603050405020304" pitchFamily="18" charset="0"/>
              </a:rPr>
              <a:t>: Para-beside; </a:t>
            </a:r>
            <a:r>
              <a:rPr lang="en-US" sz="2800" b="1" dirty="0" err="1" smtClean="0">
                <a:latin typeface="Times New Roman" panose="02020603050405020304" pitchFamily="18" charset="0"/>
                <a:cs typeface="Times New Roman" panose="02020603050405020304" pitchFamily="18" charset="0"/>
              </a:rPr>
              <a:t>enehein</a:t>
            </a:r>
            <a:r>
              <a:rPr lang="en-US" sz="2800" b="1" dirty="0" smtClean="0">
                <a:latin typeface="Times New Roman" panose="02020603050405020304" pitchFamily="18" charset="0"/>
                <a:cs typeface="Times New Roman" panose="02020603050405020304" pitchFamily="18" charset="0"/>
              </a:rPr>
              <a:t>- to pour)</a:t>
            </a:r>
          </a:p>
          <a:p>
            <a:pPr algn="just"/>
            <a:r>
              <a:rPr lang="en-US" sz="2800" dirty="0" smtClean="0">
                <a:latin typeface="Times New Roman" panose="02020603050405020304" pitchFamily="18" charset="0"/>
                <a:cs typeface="Times New Roman" panose="02020603050405020304" pitchFamily="18" charset="0"/>
              </a:rPr>
              <a:t>Parenchyma is generally present in all organs of the plant. It forms the ground tissue in a plant. Parenchyma is a living tissue and made up of thin walled cells. The cell wall is made up of cellulose. Parenchyma cells may be oval, polyhedral, cylindrical, irregular, elongated or armed. Parenchyma tissue normally has prominent intercellular spaces. Parenchyma may store various types of materials like, water, air, </a:t>
            </a:r>
            <a:r>
              <a:rPr lang="en-US" sz="2800" dirty="0" err="1" smtClean="0">
                <a:latin typeface="Times New Roman" panose="02020603050405020304" pitchFamily="18" charset="0"/>
                <a:cs typeface="Times New Roman" panose="02020603050405020304" pitchFamily="18" charset="0"/>
              </a:rPr>
              <a:t>ergastic</a:t>
            </a:r>
            <a:r>
              <a:rPr lang="en-US" sz="2800" dirty="0" smtClean="0">
                <a:latin typeface="Times New Roman" panose="02020603050405020304" pitchFamily="18" charset="0"/>
                <a:cs typeface="Times New Roman" panose="02020603050405020304" pitchFamily="18" charset="0"/>
              </a:rPr>
              <a:t> substances. It is usually </a:t>
            </a:r>
            <a:r>
              <a:rPr lang="en-US" sz="2800" dirty="0" err="1" smtClean="0">
                <a:latin typeface="Times New Roman" panose="02020603050405020304" pitchFamily="18" charset="0"/>
                <a:cs typeface="Times New Roman" panose="02020603050405020304" pitchFamily="18" charset="0"/>
              </a:rPr>
              <a:t>colourless</a:t>
            </a:r>
            <a:r>
              <a:rPr lang="en-US" sz="2800" dirty="0" smtClean="0">
                <a:latin typeface="Times New Roman" panose="02020603050405020304" pitchFamily="18" charset="0"/>
                <a:cs typeface="Times New Roman" panose="02020603050405020304" pitchFamily="18" charset="0"/>
              </a:rPr>
              <a:t>. The turgid parenchyma cells help in giving rigidity to the plant body. Partial conduction of water is also maintained through </a:t>
            </a:r>
            <a:r>
              <a:rPr lang="en-US" sz="2800" dirty="0" err="1" smtClean="0">
                <a:latin typeface="Times New Roman" panose="02020603050405020304" pitchFamily="18" charset="0"/>
                <a:cs typeface="Times New Roman" panose="02020603050405020304" pitchFamily="18" charset="0"/>
              </a:rPr>
              <a:t>parenchymatous</a:t>
            </a:r>
            <a:r>
              <a:rPr lang="en-US" sz="2800" dirty="0" smtClean="0">
                <a:latin typeface="Times New Roman" panose="02020603050405020304" pitchFamily="18" charset="0"/>
                <a:cs typeface="Times New Roman" panose="02020603050405020304" pitchFamily="18" charset="0"/>
              </a:rPr>
              <a:t> cells.</a:t>
            </a:r>
            <a:endParaRPr lang="en-IN"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306" y="632011"/>
            <a:ext cx="4652682" cy="4867835"/>
          </a:xfrm>
          <a:prstGeom prst="rect">
            <a:avLst/>
          </a:prstGeom>
        </p:spPr>
      </p:pic>
    </p:spTree>
    <p:extLst>
      <p:ext uri="{BB962C8B-B14F-4D97-AF65-F5344CB8AC3E}">
        <p14:creationId xmlns:p14="http://schemas.microsoft.com/office/powerpoint/2010/main" val="192881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35" y="0"/>
            <a:ext cx="11739283" cy="6858000"/>
          </a:xfrm>
          <a:prstGeom prst="rect">
            <a:avLst/>
          </a:prstGeom>
        </p:spPr>
      </p:pic>
    </p:spTree>
    <p:extLst>
      <p:ext uri="{BB962C8B-B14F-4D97-AF65-F5344CB8AC3E}">
        <p14:creationId xmlns:p14="http://schemas.microsoft.com/office/powerpoint/2010/main" val="379165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143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5081" y="256418"/>
            <a:ext cx="10529047" cy="1384995"/>
          </a:xfrm>
          <a:prstGeom prst="rect">
            <a:avLst/>
          </a:prstGeom>
        </p:spPr>
        <p:txBody>
          <a:bodyPr wrap="square">
            <a:spAutoFit/>
          </a:bodyPr>
          <a:lstStyle/>
          <a:p>
            <a:pPr marL="285750"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Occasionally,  Parenchyma cells which store resin, tannins, crystals of calcium carbonate, calcium oxalate are called </a:t>
            </a:r>
            <a:r>
              <a:rPr lang="en-US" sz="2800" dirty="0" err="1" smtClean="0">
                <a:latin typeface="Times New Roman" panose="02020603050405020304" pitchFamily="18" charset="0"/>
                <a:cs typeface="Times New Roman" panose="02020603050405020304" pitchFamily="18" charset="0"/>
              </a:rPr>
              <a:t>idioblasts</a:t>
            </a:r>
            <a:r>
              <a:rPr lang="en-US" sz="2800" dirty="0" smtClean="0">
                <a:latin typeface="Times New Roman" panose="02020603050405020304" pitchFamily="18" charset="0"/>
                <a:cs typeface="Times New Roman" panose="02020603050405020304" pitchFamily="18" charset="0"/>
              </a:rPr>
              <a:t>. Parenchyma is of different types and some of them are discussed as follows.</a:t>
            </a:r>
            <a:endParaRPr lang="en-US" sz="2800"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023" y="1789330"/>
            <a:ext cx="6683188" cy="4772833"/>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588" y="1816223"/>
            <a:ext cx="5325036" cy="4624917"/>
          </a:xfrm>
          <a:prstGeom prst="rect">
            <a:avLst/>
          </a:prstGeom>
        </p:spPr>
      </p:pic>
    </p:spTree>
    <p:extLst>
      <p:ext uri="{BB962C8B-B14F-4D97-AF65-F5344CB8AC3E}">
        <p14:creationId xmlns:p14="http://schemas.microsoft.com/office/powerpoint/2010/main" val="229092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447" y="-1"/>
            <a:ext cx="10085293" cy="6266329"/>
          </a:xfrm>
          <a:prstGeom prst="rect">
            <a:avLst/>
          </a:prstGeom>
        </p:spPr>
      </p:pic>
    </p:spTree>
    <p:extLst>
      <p:ext uri="{BB962C8B-B14F-4D97-AF65-F5344CB8AC3E}">
        <p14:creationId xmlns:p14="http://schemas.microsoft.com/office/powerpoint/2010/main" val="219837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493" y="354629"/>
            <a:ext cx="11618259" cy="5940088"/>
          </a:xfrm>
          <a:prstGeom prst="rect">
            <a:avLst/>
          </a:prstGeom>
        </p:spPr>
        <p:txBody>
          <a:bodyPr wrap="square">
            <a:spAutoFit/>
          </a:bodyPr>
          <a:lstStyle/>
          <a:p>
            <a:r>
              <a:rPr lang="en-US" sz="3200" b="1" dirty="0" smtClean="0">
                <a:latin typeface="Times New Roman" panose="02020603050405020304" pitchFamily="18" charset="0"/>
                <a:cs typeface="Times New Roman" panose="02020603050405020304" pitchFamily="18" charset="0"/>
              </a:rPr>
              <a:t>Collenchyma (Gk. </a:t>
            </a:r>
            <a:r>
              <a:rPr lang="en-US" sz="3200" b="1" dirty="0" err="1" smtClean="0">
                <a:latin typeface="Times New Roman" panose="02020603050405020304" pitchFamily="18" charset="0"/>
                <a:cs typeface="Times New Roman" panose="02020603050405020304" pitchFamily="18" charset="0"/>
              </a:rPr>
              <a:t>Colla</a:t>
            </a:r>
            <a:r>
              <a:rPr lang="en-US" sz="3200" b="1" dirty="0" smtClean="0">
                <a:latin typeface="Times New Roman" panose="02020603050405020304" pitchFamily="18" charset="0"/>
                <a:cs typeface="Times New Roman" panose="02020603050405020304" pitchFamily="18" charset="0"/>
              </a:rPr>
              <a:t>-glue; </a:t>
            </a:r>
            <a:r>
              <a:rPr lang="en-US" sz="3200" b="1" dirty="0" err="1" smtClean="0">
                <a:latin typeface="Times New Roman" panose="02020603050405020304" pitchFamily="18" charset="0"/>
                <a:cs typeface="Times New Roman" panose="02020603050405020304" pitchFamily="18" charset="0"/>
              </a:rPr>
              <a:t>enchyma</a:t>
            </a:r>
            <a:r>
              <a:rPr lang="en-US" sz="3200" b="1" dirty="0" smtClean="0">
                <a:latin typeface="Times New Roman" panose="02020603050405020304" pitchFamily="18" charset="0"/>
                <a:cs typeface="Times New Roman" panose="02020603050405020304" pitchFamily="18" charset="0"/>
              </a:rPr>
              <a:t> – an infusion)</a:t>
            </a:r>
          </a:p>
          <a:p>
            <a:endParaRPr lang="en-US" sz="28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Collenchyma is a simple, living mechanical tissue. Collenchyma generally occurs in hypodermis of dicot stem. It is absent in the roots and also occurs in petioles and pedicels. The cells are elongated and appear polygonal in cross section. The cell wall is unevenly thickened. It contains more of hemicellulose and pectin besides cellulose. It provides mechanical support and elasticity to the growing parts of the plant. Collenchyma consists of narrow cells. It has only a few small chloroplast or none. Tannin maybe present in collenchyma. Based on pattern of </a:t>
            </a:r>
            <a:r>
              <a:rPr lang="en-US" sz="3200" dirty="0" err="1" smtClean="0">
                <a:latin typeface="Times New Roman" panose="02020603050405020304" pitchFamily="18" charset="0"/>
                <a:cs typeface="Times New Roman" panose="02020603050405020304" pitchFamily="18" charset="0"/>
              </a:rPr>
              <a:t>pectinisation</a:t>
            </a:r>
            <a:r>
              <a:rPr lang="en-US" sz="3200" dirty="0" smtClean="0">
                <a:latin typeface="Times New Roman" panose="02020603050405020304" pitchFamily="18" charset="0"/>
                <a:cs typeface="Times New Roman" panose="02020603050405020304" pitchFamily="18" charset="0"/>
              </a:rPr>
              <a:t> of the cell wall, there are three types of collenchyma.</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2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10436"/>
            <a:ext cx="11134165" cy="3846310"/>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79" y="363071"/>
            <a:ext cx="3886120" cy="268941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4189" y="363071"/>
            <a:ext cx="3703939" cy="2689410"/>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7518" y="363070"/>
            <a:ext cx="3641154" cy="2689411"/>
          </a:xfrm>
          <a:prstGeom prst="rect">
            <a:avLst/>
          </a:prstGeom>
        </p:spPr>
      </p:pic>
    </p:spTree>
    <p:extLst>
      <p:ext uri="{BB962C8B-B14F-4D97-AF65-F5344CB8AC3E}">
        <p14:creationId xmlns:p14="http://schemas.microsoft.com/office/powerpoint/2010/main" val="1644532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884" y="862897"/>
            <a:ext cx="11241740" cy="4093428"/>
          </a:xfrm>
          <a:prstGeom prst="rect">
            <a:avLst/>
          </a:prstGeom>
        </p:spPr>
        <p:txBody>
          <a:bodyPr wrap="square">
            <a:spAutoFit/>
          </a:bodyPr>
          <a:lstStyle/>
          <a:p>
            <a:pPr algn="just"/>
            <a:r>
              <a:rPr lang="en-US" sz="3600" b="1" dirty="0" smtClean="0">
                <a:latin typeface="Times New Roman" panose="02020603050405020304" pitchFamily="18" charset="0"/>
                <a:cs typeface="Times New Roman" panose="02020603050405020304" pitchFamily="18" charset="0"/>
              </a:rPr>
              <a:t>Sclerenchyma </a:t>
            </a:r>
            <a:r>
              <a:rPr lang="en-US" sz="2800" b="1" dirty="0" smtClean="0">
                <a:latin typeface="Times New Roman" panose="02020603050405020304" pitchFamily="18" charset="0"/>
                <a:cs typeface="Times New Roman" panose="02020603050405020304" pitchFamily="18" charset="0"/>
              </a:rPr>
              <a:t>(Gk. </a:t>
            </a:r>
            <a:r>
              <a:rPr lang="en-US" sz="2800" b="1" dirty="0" err="1" smtClean="0">
                <a:latin typeface="Times New Roman" panose="02020603050405020304" pitchFamily="18" charset="0"/>
                <a:cs typeface="Times New Roman" panose="02020603050405020304" pitchFamily="18" charset="0"/>
              </a:rPr>
              <a:t>Sclerous</a:t>
            </a:r>
            <a:r>
              <a:rPr lang="en-US" sz="2800" b="1" dirty="0" smtClean="0">
                <a:latin typeface="Times New Roman" panose="02020603050405020304" pitchFamily="18" charset="0"/>
                <a:cs typeface="Times New Roman" panose="02020603050405020304" pitchFamily="18" charset="0"/>
              </a:rPr>
              <a:t>- hard: </a:t>
            </a:r>
            <a:r>
              <a:rPr lang="en-US" sz="2800" b="1" dirty="0" err="1" smtClean="0">
                <a:latin typeface="Times New Roman" panose="02020603050405020304" pitchFamily="18" charset="0"/>
                <a:cs typeface="Times New Roman" panose="02020603050405020304" pitchFamily="18" charset="0"/>
              </a:rPr>
              <a:t>enchyma</a:t>
            </a:r>
            <a:r>
              <a:rPr lang="en-US" sz="2800" b="1" dirty="0" smtClean="0">
                <a:latin typeface="Times New Roman" panose="02020603050405020304" pitchFamily="18" charset="0"/>
                <a:cs typeface="Times New Roman" panose="02020603050405020304" pitchFamily="18" charset="0"/>
              </a:rPr>
              <a:t>-an infusion)</a:t>
            </a:r>
          </a:p>
          <a:p>
            <a:pPr algn="just"/>
            <a:endParaRPr lang="en-US" sz="2800" b="1"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The sclerenchyma is dead cell and lacks protoplasm. The cells are long or short, narrow thick walled and lignified secondary walls. The cell walls of these cells are uniformly and strongly thickened. The </a:t>
            </a:r>
            <a:r>
              <a:rPr lang="en-US" sz="2800" dirty="0" err="1" smtClean="0">
                <a:latin typeface="Times New Roman" panose="02020603050405020304" pitchFamily="18" charset="0"/>
                <a:cs typeface="Times New Roman" panose="02020603050405020304" pitchFamily="18" charset="0"/>
              </a:rPr>
              <a:t>sclerenchymatous</a:t>
            </a:r>
            <a:r>
              <a:rPr lang="en-US" sz="2800" dirty="0" smtClean="0">
                <a:latin typeface="Times New Roman" panose="02020603050405020304" pitchFamily="18" charset="0"/>
                <a:cs typeface="Times New Roman" panose="02020603050405020304" pitchFamily="18" charset="0"/>
              </a:rPr>
              <a:t> cells are of two types:</a:t>
            </a:r>
          </a:p>
          <a:p>
            <a:pPr marL="514350" indent="-514350" algn="just">
              <a:buAutoNum type="arabicPeriod"/>
            </a:pPr>
            <a:r>
              <a:rPr lang="en-IN" sz="2800" dirty="0" err="1" smtClean="0"/>
              <a:t>Sclereids</a:t>
            </a:r>
            <a:r>
              <a:rPr lang="en-IN" sz="2800" dirty="0" smtClean="0"/>
              <a:t> </a:t>
            </a:r>
          </a:p>
          <a:p>
            <a:pPr algn="just"/>
            <a:r>
              <a:rPr lang="en-IN" sz="2800" dirty="0" smtClean="0"/>
              <a:t>2.   Fibres</a:t>
            </a:r>
          </a:p>
          <a:p>
            <a:pPr marL="514350" indent="-514350" algn="just">
              <a:buAutoNum type="arabicPeriod"/>
            </a:pP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419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1" y="720369"/>
            <a:ext cx="11887200" cy="3892861"/>
          </a:xfrm>
          <a:prstGeom prst="rect">
            <a:avLst/>
          </a:prstGeom>
        </p:spPr>
        <p:txBody>
          <a:bodyPr wrap="square">
            <a:spAutoFit/>
          </a:bodyPr>
          <a:lstStyle/>
          <a:p>
            <a:pPr>
              <a:lnSpc>
                <a:spcPct val="150000"/>
              </a:lnSpc>
            </a:pPr>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Sclereids</a:t>
            </a:r>
            <a:r>
              <a:rPr lang="en-US" sz="2800" b="1" dirty="0" smtClean="0">
                <a:latin typeface="Times New Roman" panose="02020603050405020304" pitchFamily="18" charset="0"/>
                <a:cs typeface="Times New Roman" panose="02020603050405020304" pitchFamily="18" charset="0"/>
              </a:rPr>
              <a:t> (Stone Cells):</a:t>
            </a:r>
          </a:p>
          <a:p>
            <a:pPr algn="just">
              <a:lnSpc>
                <a:spcPct val="150000"/>
              </a:lnSpc>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Sclereids</a:t>
            </a:r>
            <a:r>
              <a:rPr lang="en-US" sz="2800" dirty="0" smtClean="0">
                <a:latin typeface="Times New Roman" panose="02020603050405020304" pitchFamily="18" charset="0"/>
                <a:cs typeface="Times New Roman" panose="02020603050405020304" pitchFamily="18" charset="0"/>
              </a:rPr>
              <a:t> are dead cells, usually these are isodiametric but some are elongated too. The cell wall is very thick due to lignification. Lumen is very much reduced. The pits may simple or branched. </a:t>
            </a:r>
            <a:r>
              <a:rPr lang="en-US" sz="2800" dirty="0" err="1" smtClean="0">
                <a:latin typeface="Times New Roman" panose="02020603050405020304" pitchFamily="18" charset="0"/>
                <a:cs typeface="Times New Roman" panose="02020603050405020304" pitchFamily="18" charset="0"/>
              </a:rPr>
              <a:t>Sclereids</a:t>
            </a:r>
            <a:r>
              <a:rPr lang="en-US" sz="2800" dirty="0" smtClean="0">
                <a:latin typeface="Times New Roman" panose="02020603050405020304" pitchFamily="18" charset="0"/>
                <a:cs typeface="Times New Roman" panose="02020603050405020304" pitchFamily="18" charset="0"/>
              </a:rPr>
              <a:t> are mechanical in function. They give hard texture to the seed coats, endosperms etc., </a:t>
            </a:r>
            <a:r>
              <a:rPr lang="en-US" sz="2800" dirty="0" err="1" smtClean="0">
                <a:latin typeface="Times New Roman" panose="02020603050405020304" pitchFamily="18" charset="0"/>
                <a:cs typeface="Times New Roman" panose="02020603050405020304" pitchFamily="18" charset="0"/>
              </a:rPr>
              <a:t>Sclereids</a:t>
            </a:r>
            <a:r>
              <a:rPr lang="en-US" sz="2800" dirty="0" smtClean="0">
                <a:latin typeface="Times New Roman" panose="02020603050405020304" pitchFamily="18" charset="0"/>
                <a:cs typeface="Times New Roman" panose="02020603050405020304" pitchFamily="18" charset="0"/>
              </a:rPr>
              <a:t> are classified</a:t>
            </a:r>
          </a:p>
          <a:p>
            <a:pPr algn="just">
              <a:lnSpc>
                <a:spcPct val="150000"/>
              </a:lnSpc>
            </a:pPr>
            <a:r>
              <a:rPr lang="en-US" sz="2800" dirty="0" smtClean="0">
                <a:latin typeface="Times New Roman" panose="02020603050405020304" pitchFamily="18" charset="0"/>
                <a:cs typeface="Times New Roman" panose="02020603050405020304" pitchFamily="18" charset="0"/>
              </a:rPr>
              <a:t>into the following types.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340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616</Words>
  <Application>Microsoft Office PowerPoint</Application>
  <PresentationFormat>Widescreen</PresentationFormat>
  <Paragraphs>76</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Arial Black</vt:lpstr>
      <vt:lpstr>Calibri</vt:lpstr>
      <vt:lpstr>Calibri Light</vt:lpstr>
      <vt:lpstr>Times New Roman</vt:lpstr>
      <vt:lpstr>Office Theme</vt:lpstr>
      <vt:lpstr>Permanent Tissue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 Rahman</dc:creator>
  <cp:lastModifiedBy>Habibur Rahman</cp:lastModifiedBy>
  <cp:revision>28</cp:revision>
  <dcterms:created xsi:type="dcterms:W3CDTF">2021-07-29T13:01:56Z</dcterms:created>
  <dcterms:modified xsi:type="dcterms:W3CDTF">2021-08-06T04:23:28Z</dcterms:modified>
</cp:coreProperties>
</file>