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2" r:id="rId4"/>
    <p:sldId id="268" r:id="rId5"/>
    <p:sldId id="270" r:id="rId6"/>
    <p:sldId id="271" r:id="rId7"/>
    <p:sldId id="272" r:id="rId8"/>
    <p:sldId id="265" r:id="rId9"/>
    <p:sldId id="263" r:id="rId10"/>
    <p:sldId id="269" r:id="rId11"/>
    <p:sldId id="267" r:id="rId12"/>
    <p:sldId id="264" r:id="rId13"/>
    <p:sldId id="266"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1483"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361F37BE-1300-48A3-9A2B-1CBB7AF9502A}" type="datetimeFigureOut">
              <a:rPr lang="en-US" smtClean="0"/>
              <a:pPr/>
              <a:t>8/6/2021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679E82-7807-4331-860C-BF97ED47A1C4}"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61F37BE-1300-48A3-9A2B-1CBB7AF9502A}" type="datetimeFigureOut">
              <a:rPr lang="en-US" smtClean="0"/>
              <a:pPr/>
              <a:t>8/6/2021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679E82-7807-4331-860C-BF97ED47A1C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61F37BE-1300-48A3-9A2B-1CBB7AF9502A}" type="datetimeFigureOut">
              <a:rPr lang="en-US" smtClean="0"/>
              <a:pPr/>
              <a:t>8/6/2021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679E82-7807-4331-860C-BF97ED47A1C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61F37BE-1300-48A3-9A2B-1CBB7AF9502A}" type="datetimeFigureOut">
              <a:rPr lang="en-US" smtClean="0"/>
              <a:pPr/>
              <a:t>8/6/2021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679E82-7807-4331-860C-BF97ED47A1C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61F37BE-1300-48A3-9A2B-1CBB7AF9502A}" type="datetimeFigureOut">
              <a:rPr lang="en-US" smtClean="0"/>
              <a:pPr/>
              <a:t>8/6/2021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679E82-7807-4331-860C-BF97ED47A1C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61F37BE-1300-48A3-9A2B-1CBB7AF9502A}" type="datetimeFigureOut">
              <a:rPr lang="en-US" smtClean="0"/>
              <a:pPr/>
              <a:t>8/6/2021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A679E82-7807-4331-860C-BF97ED47A1C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61F37BE-1300-48A3-9A2B-1CBB7AF9502A}" type="datetimeFigureOut">
              <a:rPr lang="en-US" smtClean="0"/>
              <a:pPr/>
              <a:t>8/6/2021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A679E82-7807-4331-860C-BF97ED47A1C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61F37BE-1300-48A3-9A2B-1CBB7AF9502A}" type="datetimeFigureOut">
              <a:rPr lang="en-US" smtClean="0"/>
              <a:pPr/>
              <a:t>8/6/2021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A679E82-7807-4331-860C-BF97ED47A1C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61F37BE-1300-48A3-9A2B-1CBB7AF9502A}" type="datetimeFigureOut">
              <a:rPr lang="en-US" smtClean="0"/>
              <a:pPr/>
              <a:t>8/6/2021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A679E82-7807-4331-860C-BF97ED47A1C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61F37BE-1300-48A3-9A2B-1CBB7AF9502A}" type="datetimeFigureOut">
              <a:rPr lang="en-US" smtClean="0"/>
              <a:pPr/>
              <a:t>8/6/2021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A679E82-7807-4331-860C-BF97ED47A1C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61F37BE-1300-48A3-9A2B-1CBB7AF9502A}" type="datetimeFigureOut">
              <a:rPr lang="en-US" smtClean="0"/>
              <a:pPr/>
              <a:t>8/6/2021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A679E82-7807-4331-860C-BF97ED47A1C4}"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61F37BE-1300-48A3-9A2B-1CBB7AF9502A}" type="datetimeFigureOut">
              <a:rPr lang="en-US" smtClean="0"/>
              <a:pPr/>
              <a:t>8/6/2021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A679E82-7807-4331-860C-BF97ED47A1C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3600"/>
            <a:ext cx="7772400" cy="1470025"/>
          </a:xfrm>
          <a:solidFill>
            <a:srgbClr val="FFFF00"/>
          </a:solidFill>
        </p:spPr>
        <p:txBody>
          <a:bodyPr/>
          <a:lstStyle/>
          <a:p>
            <a:r>
              <a:rPr lang="en-US" dirty="0"/>
              <a:t>Biological databases</a:t>
            </a:r>
          </a:p>
        </p:txBody>
      </p:sp>
      <p:sp>
        <p:nvSpPr>
          <p:cNvPr id="3" name="Subtitle 2"/>
          <p:cNvSpPr>
            <a:spLocks noGrp="1"/>
          </p:cNvSpPr>
          <p:nvPr>
            <p:ph type="subTitle" idx="1"/>
          </p:nvPr>
        </p:nvSpPr>
        <p:spPr>
          <a:solidFill>
            <a:schemeClr val="accent6">
              <a:lumMod val="60000"/>
              <a:lumOff val="40000"/>
            </a:schemeClr>
          </a:solidFill>
        </p:spPr>
        <p:txBody>
          <a:bodyPr/>
          <a:lstStyle/>
          <a:p>
            <a:r>
              <a:rPr lang="en-US" dirty="0" err="1"/>
              <a:t>Pinaki</a:t>
            </a:r>
            <a:r>
              <a:rPr lang="en-US" dirty="0"/>
              <a:t> Kr. </a:t>
            </a:r>
            <a:r>
              <a:rPr lang="en-US" dirty="0" err="1"/>
              <a:t>Rabha</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0301CA9-DF9A-429B-9C82-77CC09B9342B}"/>
              </a:ext>
            </a:extLst>
          </p:cNvPr>
          <p:cNvSpPr>
            <a:spLocks noGrp="1"/>
          </p:cNvSpPr>
          <p:nvPr>
            <p:ph idx="1"/>
          </p:nvPr>
        </p:nvSpPr>
        <p:spPr/>
        <p:txBody>
          <a:bodyPr>
            <a:normAutofit lnSpcReduction="10000"/>
          </a:bodyPr>
          <a:lstStyle/>
          <a:p>
            <a:pPr algn="just" fontAlgn="base">
              <a:buNone/>
            </a:pPr>
            <a:r>
              <a:rPr lang="en-US" dirty="0"/>
              <a:t>	Computational algorithms are applied to the primary database and meaningful and informative data is stored inside the secondary database. </a:t>
            </a:r>
          </a:p>
          <a:p>
            <a:pPr algn="just">
              <a:buNone/>
            </a:pPr>
            <a:r>
              <a:rPr lang="en-US" dirty="0"/>
              <a:t>	They are highly curated, often using a complex combination of computational algorithms and manual analysis and interpretation to derive new knowledge from the public record of science</a:t>
            </a:r>
          </a:p>
          <a:p>
            <a:endParaRPr lang="en-IN" dirty="0"/>
          </a:p>
        </p:txBody>
      </p:sp>
    </p:spTree>
    <p:extLst>
      <p:ext uri="{BB962C8B-B14F-4D97-AF65-F5344CB8AC3E}">
        <p14:creationId xmlns:p14="http://schemas.microsoft.com/office/powerpoint/2010/main" val="30710017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B16542-AAD0-4B1C-8C97-837A1E0125D9}"/>
              </a:ext>
            </a:extLst>
          </p:cNvPr>
          <p:cNvSpPr>
            <a:spLocks noGrp="1"/>
          </p:cNvSpPr>
          <p:nvPr>
            <p:ph idx="1"/>
          </p:nvPr>
        </p:nvSpPr>
        <p:spPr>
          <a:xfrm>
            <a:off x="457200" y="609600"/>
            <a:ext cx="8229600" cy="5516563"/>
          </a:xfrm>
        </p:spPr>
        <p:txBody>
          <a:bodyPr>
            <a:normAutofit fontScale="85000" lnSpcReduction="10000"/>
          </a:bodyPr>
          <a:lstStyle/>
          <a:p>
            <a:pPr algn="just" fontAlgn="base">
              <a:buNone/>
            </a:pPr>
            <a:r>
              <a:rPr lang="en-US" b="1" dirty="0"/>
              <a:t>Examples –</a:t>
            </a:r>
          </a:p>
          <a:p>
            <a:pPr algn="just">
              <a:buNone/>
            </a:pPr>
            <a:r>
              <a:rPr lang="en-US" dirty="0"/>
              <a:t>	A prominent example of secondary databases is </a:t>
            </a:r>
            <a:r>
              <a:rPr lang="en-US" dirty="0">
                <a:highlight>
                  <a:srgbClr val="FFFF00"/>
                </a:highlight>
              </a:rPr>
              <a:t>SWISS-PROT,</a:t>
            </a:r>
            <a:r>
              <a:rPr lang="en-US" dirty="0"/>
              <a:t> which provides detailed sequence annotation that includes structure, function, and protein family assignment. The sequence data are mainly derived from </a:t>
            </a:r>
            <a:r>
              <a:rPr lang="en-US" dirty="0" err="1"/>
              <a:t>TrEMBL</a:t>
            </a:r>
            <a:r>
              <a:rPr lang="en-US" dirty="0"/>
              <a:t>, a database of translated nucleic acid sequences stored in the EMBL database. </a:t>
            </a:r>
          </a:p>
          <a:p>
            <a:pPr algn="just" fontAlgn="base">
              <a:buNone/>
            </a:pPr>
            <a:r>
              <a:rPr lang="en-US" dirty="0"/>
              <a:t>	Other Examples of Secondary databases are as follows.</a:t>
            </a:r>
          </a:p>
          <a:p>
            <a:pPr algn="just" fontAlgn="base">
              <a:buNone/>
            </a:pPr>
            <a:r>
              <a:rPr lang="en-US" dirty="0"/>
              <a:t>	</a:t>
            </a:r>
            <a:r>
              <a:rPr lang="en-US" dirty="0" err="1"/>
              <a:t>InterPro</a:t>
            </a:r>
            <a:r>
              <a:rPr lang="en-US" dirty="0"/>
              <a:t> (protein families, motifs, and domains)</a:t>
            </a:r>
          </a:p>
          <a:p>
            <a:pPr algn="just" fontAlgn="base">
              <a:buNone/>
            </a:pPr>
            <a:r>
              <a:rPr lang="en-US" dirty="0"/>
              <a:t>	</a:t>
            </a:r>
            <a:r>
              <a:rPr lang="en-US" dirty="0" err="1"/>
              <a:t>UniProt</a:t>
            </a:r>
            <a:r>
              <a:rPr lang="en-US" dirty="0"/>
              <a:t> Knowledgebase (sequence and functional information on proteins) </a:t>
            </a:r>
          </a:p>
          <a:p>
            <a:pPr lvl="0" algn="just" fontAlgn="base">
              <a:buNone/>
            </a:pPr>
            <a:r>
              <a:rPr lang="en-US" dirty="0"/>
              <a:t>	</a:t>
            </a:r>
            <a:r>
              <a:rPr lang="en-US" dirty="0" err="1"/>
              <a:t>Ensembl</a:t>
            </a:r>
            <a:r>
              <a:rPr lang="en-US" dirty="0"/>
              <a:t> (variation, function, regulation and more layered onto whole genome sequences).</a:t>
            </a:r>
          </a:p>
          <a:p>
            <a:pPr algn="just" fontAlgn="base">
              <a:buNone/>
            </a:pPr>
            <a:endParaRPr lang="en-US" dirty="0"/>
          </a:p>
          <a:p>
            <a:endParaRPr lang="en-IN" dirty="0"/>
          </a:p>
        </p:txBody>
      </p:sp>
    </p:spTree>
    <p:extLst>
      <p:ext uri="{BB962C8B-B14F-4D97-AF65-F5344CB8AC3E}">
        <p14:creationId xmlns:p14="http://schemas.microsoft.com/office/powerpoint/2010/main" val="3002319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fontScale="77500" lnSpcReduction="20000"/>
          </a:bodyPr>
          <a:lstStyle/>
          <a:p>
            <a:pPr marL="0" indent="0" algn="just" fontAlgn="base">
              <a:buNone/>
            </a:pPr>
            <a:r>
              <a:rPr lang="en-US" b="1" dirty="0"/>
              <a:t>	Composite Databases :</a:t>
            </a:r>
          </a:p>
          <a:p>
            <a:pPr algn="just" fontAlgn="base">
              <a:buNone/>
            </a:pPr>
            <a:r>
              <a:rPr lang="en-US" dirty="0"/>
              <a:t>Composite database </a:t>
            </a:r>
            <a:r>
              <a:rPr lang="en-US" dirty="0">
                <a:highlight>
                  <a:srgbClr val="FFFF00"/>
                </a:highlight>
              </a:rPr>
              <a:t>amalgamates a variety of different primary database sources</a:t>
            </a:r>
            <a:r>
              <a:rPr lang="en-US" dirty="0"/>
              <a:t>. Different composite database use different primary database and different criteria in their search algorithm. Various options for search have also been incorporated in the composite database.</a:t>
            </a:r>
          </a:p>
          <a:p>
            <a:pPr marL="0" indent="0" algn="just" fontAlgn="base">
              <a:buNone/>
            </a:pPr>
            <a:r>
              <a:rPr lang="en-US" dirty="0"/>
              <a:t>      The data entered in these types of databases are first compared and then              filtered based on desired criteria. </a:t>
            </a:r>
          </a:p>
          <a:p>
            <a:pPr marL="0" indent="0" algn="just" fontAlgn="base">
              <a:buNone/>
            </a:pPr>
            <a:r>
              <a:rPr lang="en-US" dirty="0"/>
              <a:t>The initial data are taken from the primary database, and then they are merged together based on certain conditions. </a:t>
            </a:r>
          </a:p>
          <a:p>
            <a:pPr marL="0" indent="0" algn="just" fontAlgn="base">
              <a:buNone/>
            </a:pPr>
            <a:r>
              <a:rPr lang="en-US" dirty="0"/>
              <a:t>It helps in searching sequences rapidly. Composite Databases contain non-redundant data. </a:t>
            </a:r>
          </a:p>
          <a:p>
            <a:pPr marL="0" indent="0" algn="just" fontAlgn="base">
              <a:buNone/>
            </a:pPr>
            <a:r>
              <a:rPr lang="en-US" b="1" dirty="0"/>
              <a:t>Examples –</a:t>
            </a:r>
            <a:endParaRPr lang="en-US" dirty="0"/>
          </a:p>
          <a:p>
            <a:pPr marL="0" indent="0" algn="just" fontAlgn="base">
              <a:buNone/>
            </a:pPr>
            <a:r>
              <a:rPr lang="en-US" dirty="0"/>
              <a:t>Examples of Composite Databases are as follows.</a:t>
            </a:r>
          </a:p>
          <a:p>
            <a:pPr marL="0" indent="0" algn="just" fontAlgn="base">
              <a:buNone/>
            </a:pPr>
            <a:r>
              <a:rPr lang="en-US" dirty="0"/>
              <a:t>Composite Databases -OWL,NRD and Swissport +</a:t>
            </a:r>
            <a:r>
              <a:rPr lang="en-US" dirty="0" err="1"/>
              <a:t>TrEMBL</a:t>
            </a:r>
            <a:endParaRPr lang="en-US" dirty="0"/>
          </a:p>
          <a:p>
            <a:pPr algn="just" fontAlgn="base"/>
            <a:endParaRPr lang="en-US" dirty="0"/>
          </a:p>
          <a:p>
            <a:pPr algn="just"/>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fontScale="70000" lnSpcReduction="20000"/>
          </a:bodyPr>
          <a:lstStyle/>
          <a:p>
            <a:pPr algn="just">
              <a:buFont typeface="Wingdings" panose="05000000000000000000" pitchFamily="2" charset="2"/>
              <a:buChar char="Ø"/>
            </a:pPr>
            <a:r>
              <a:rPr lang="en-US" b="1" dirty="0"/>
              <a:t>Importance of biological database:</a:t>
            </a:r>
            <a:endParaRPr lang="en-US" dirty="0"/>
          </a:p>
          <a:p>
            <a:pPr lvl="0" algn="just">
              <a:buFont typeface="Wingdings" panose="05000000000000000000" pitchFamily="2" charset="2"/>
              <a:buChar char="Ø"/>
            </a:pPr>
            <a:r>
              <a:rPr lang="en-US" dirty="0"/>
              <a:t>Databases act as a store house of information.</a:t>
            </a:r>
          </a:p>
          <a:p>
            <a:pPr lvl="0" algn="just">
              <a:buFont typeface="Wingdings" panose="05000000000000000000" pitchFamily="2" charset="2"/>
              <a:buChar char="Ø"/>
            </a:pPr>
            <a:r>
              <a:rPr lang="en-US" dirty="0"/>
              <a:t>Databases are used to store and organize data in such a way that information can be retrieved easily via a variety of search criteria.</a:t>
            </a:r>
          </a:p>
          <a:p>
            <a:pPr lvl="0" algn="just">
              <a:buFont typeface="Wingdings" panose="05000000000000000000" pitchFamily="2" charset="2"/>
              <a:buChar char="Ø"/>
            </a:pPr>
            <a:r>
              <a:rPr lang="en-US" dirty="0"/>
              <a:t>It allows knowledge discovery, which refers to the identification of connections between pieces of information that were not known when the information was first entered. This facilitates the discovery of new biological insights from raw data.</a:t>
            </a:r>
          </a:p>
          <a:p>
            <a:pPr lvl="0" algn="just">
              <a:buFont typeface="Wingdings" panose="05000000000000000000" pitchFamily="2" charset="2"/>
              <a:buChar char="Ø"/>
            </a:pPr>
            <a:r>
              <a:rPr lang="en-US" dirty="0"/>
              <a:t>Secondary databases have become the molecular biologist’s reference library over the past decade or so, providing a wealth of information on just about any gene or gene product that has been investigated by the research community.</a:t>
            </a:r>
          </a:p>
          <a:p>
            <a:pPr lvl="0" algn="just">
              <a:buFont typeface="Wingdings" panose="05000000000000000000" pitchFamily="2" charset="2"/>
              <a:buChar char="Ø"/>
            </a:pPr>
            <a:r>
              <a:rPr lang="en-US" dirty="0"/>
              <a:t>It helps to solve cases where many users want to access the same entries of data.</a:t>
            </a:r>
          </a:p>
          <a:p>
            <a:pPr lvl="0" algn="just">
              <a:buFont typeface="Wingdings" panose="05000000000000000000" pitchFamily="2" charset="2"/>
              <a:buChar char="Ø"/>
            </a:pPr>
            <a:r>
              <a:rPr lang="en-US" dirty="0"/>
              <a:t>Allows the indexing of data.</a:t>
            </a:r>
          </a:p>
          <a:p>
            <a:pPr marL="0" lvl="0" indent="0" algn="just">
              <a:buNone/>
            </a:pPr>
            <a:endParaRPr lang="en-US" dirty="0"/>
          </a:p>
          <a:p>
            <a:pPr algn="just">
              <a:buFont typeface="Wingdings" panose="05000000000000000000" pitchFamily="2" charset="2"/>
              <a:buChar char="Ø"/>
            </a:pP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algn="just">
              <a:buNone/>
            </a:pPr>
            <a:r>
              <a:rPr lang="en-US" dirty="0"/>
              <a:t>	A database is a vast collection of data pertaining to a specific topic, e.g., </a:t>
            </a:r>
            <a:r>
              <a:rPr lang="en-US" dirty="0">
                <a:highlight>
                  <a:srgbClr val="FFFF00"/>
                </a:highlight>
              </a:rPr>
              <a:t>nucleotide sequence</a:t>
            </a:r>
            <a:r>
              <a:rPr lang="en-US" dirty="0"/>
              <a:t>, </a:t>
            </a:r>
            <a:r>
              <a:rPr lang="en-US" dirty="0">
                <a:highlight>
                  <a:srgbClr val="FFFF00"/>
                </a:highlight>
              </a:rPr>
              <a:t>protein sequence</a:t>
            </a:r>
            <a:r>
              <a:rPr lang="en-US" dirty="0"/>
              <a:t>, etc. in an electronic environment. Databases are at the heart of bioinformatics. There is a very large number of databases, which is growing rapidly. The biological information can be stored in different databases. Each database has its own website with unique navigation tools. The biological databases are, in general, publicly accessible.</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7500" lnSpcReduction="20000"/>
          </a:bodyPr>
          <a:lstStyle/>
          <a:p>
            <a:pPr marL="0" indent="0" algn="just" fontAlgn="base">
              <a:buNone/>
            </a:pPr>
            <a:r>
              <a:rPr lang="en-US" i="1" dirty="0">
                <a:latin typeface="Times New Roman" pitchFamily="18" charset="0"/>
                <a:cs typeface="Times New Roman" pitchFamily="18" charset="0"/>
              </a:rPr>
              <a:t>Types of databases: 3 types on the basis </a:t>
            </a:r>
            <a:r>
              <a:rPr lang="en-US" i="1">
                <a:latin typeface="Times New Roman" pitchFamily="18" charset="0"/>
                <a:cs typeface="Times New Roman" pitchFamily="18" charset="0"/>
              </a:rPr>
              <a:t>of source.</a:t>
            </a:r>
            <a:endParaRPr lang="en-US" i="1" dirty="0">
              <a:latin typeface="Times New Roman" pitchFamily="18" charset="0"/>
              <a:cs typeface="Times New Roman" pitchFamily="18" charset="0"/>
            </a:endParaRPr>
          </a:p>
          <a:p>
            <a:pPr marL="0" indent="0" algn="just" fontAlgn="base">
              <a:buNone/>
            </a:pPr>
            <a:r>
              <a:rPr lang="en-US" i="1" dirty="0">
                <a:highlight>
                  <a:srgbClr val="FFFF00"/>
                </a:highlight>
                <a:latin typeface="Times New Roman" pitchFamily="18" charset="0"/>
                <a:cs typeface="Times New Roman" pitchFamily="18" charset="0"/>
              </a:rPr>
              <a:t>Primary databases:</a:t>
            </a:r>
          </a:p>
          <a:p>
            <a:pPr marL="0" indent="0" algn="just" fontAlgn="base">
              <a:buNone/>
            </a:pPr>
            <a:r>
              <a:rPr lang="en-US" i="1" dirty="0">
                <a:highlight>
                  <a:srgbClr val="FFFF00"/>
                </a:highlight>
                <a:latin typeface="Times New Roman" pitchFamily="18" charset="0"/>
                <a:cs typeface="Times New Roman" pitchFamily="18" charset="0"/>
              </a:rPr>
              <a:t> Primary databases </a:t>
            </a:r>
            <a:r>
              <a:rPr lang="en-US" dirty="0">
                <a:latin typeface="Times New Roman" pitchFamily="18" charset="0"/>
                <a:cs typeface="Times New Roman" pitchFamily="18" charset="0"/>
              </a:rPr>
              <a:t>contain original biological data. They are archives of raw sequence or structural data submitted by the scientific community. It can also be called an archival database since it archives the experimental results submitted by the scientists. The primary database is populated with experimentally derived data like genome sequence, macromolecular structure, etc. </a:t>
            </a:r>
          </a:p>
          <a:p>
            <a:pPr marL="0" indent="0" algn="just" fontAlgn="base">
              <a:buNone/>
            </a:pPr>
            <a:r>
              <a:rPr lang="en-US" dirty="0">
                <a:latin typeface="Times New Roman" pitchFamily="18" charset="0"/>
                <a:cs typeface="Times New Roman" pitchFamily="18" charset="0"/>
              </a:rPr>
              <a:t>The data are given accession numbers when they are entered into the database. The same data can later be retrieved using the accession number. Accession number identifies each data uniquely and it never changes.</a:t>
            </a:r>
          </a:p>
          <a:p>
            <a:pPr algn="just">
              <a:buNone/>
            </a:pPr>
            <a:endParaRPr lang="en-US" dirty="0">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6A5A101-F00B-4BED-ACE0-D9741679C45B}"/>
              </a:ext>
            </a:extLst>
          </p:cNvPr>
          <p:cNvSpPr>
            <a:spLocks noGrp="1"/>
          </p:cNvSpPr>
          <p:nvPr>
            <p:ph idx="1"/>
          </p:nvPr>
        </p:nvSpPr>
        <p:spPr/>
        <p:txBody>
          <a:bodyPr/>
          <a:lstStyle/>
          <a:p>
            <a:pPr algn="just" fontAlgn="base">
              <a:buNone/>
            </a:pPr>
            <a:r>
              <a:rPr lang="en-US" b="1" dirty="0">
                <a:latin typeface="Times New Roman" pitchFamily="18" charset="0"/>
                <a:cs typeface="Times New Roman" pitchFamily="18" charset="0"/>
              </a:rPr>
              <a:t>Examples –</a:t>
            </a:r>
          </a:p>
          <a:p>
            <a:pPr algn="just" fontAlgn="base">
              <a:buNone/>
            </a:pPr>
            <a:r>
              <a:rPr lang="en-US" dirty="0">
                <a:latin typeface="Times New Roman" pitchFamily="18" charset="0"/>
                <a:cs typeface="Times New Roman" pitchFamily="18" charset="0"/>
              </a:rPr>
              <a:t>N</a:t>
            </a:r>
            <a:r>
              <a:rPr lang="en-US" sz="3200" dirty="0">
                <a:latin typeface="Times New Roman" pitchFamily="18" charset="0"/>
                <a:cs typeface="Times New Roman" pitchFamily="18" charset="0"/>
              </a:rPr>
              <a:t>ucleotide sequence:</a:t>
            </a:r>
            <a:endParaRPr lang="en-US" b="1" dirty="0">
              <a:latin typeface="Times New Roman" pitchFamily="18" charset="0"/>
              <a:cs typeface="Times New Roman" pitchFamily="18" charset="0"/>
            </a:endParaRPr>
          </a:p>
          <a:p>
            <a:pPr algn="just" fontAlgn="base">
              <a:buNone/>
            </a:pPr>
            <a:r>
              <a:rPr lang="en-US" sz="2400" dirty="0"/>
              <a:t>European Molecular Biology Laboratory (EMBL) database,</a:t>
            </a:r>
            <a:r>
              <a:rPr lang="en-US" dirty="0">
                <a:latin typeface="Times New Roman" pitchFamily="18" charset="0"/>
                <a:cs typeface="Times New Roman" pitchFamily="18" charset="0"/>
              </a:rPr>
              <a:t> </a:t>
            </a:r>
          </a:p>
          <a:p>
            <a:pPr algn="just" fontAlgn="base">
              <a:buNone/>
            </a:pPr>
            <a:r>
              <a:rPr lang="en-US" sz="2800" dirty="0">
                <a:latin typeface="Times New Roman" pitchFamily="18" charset="0"/>
                <a:cs typeface="Times New Roman" pitchFamily="18" charset="0"/>
              </a:rPr>
              <a:t>GenBank and</a:t>
            </a:r>
          </a:p>
          <a:p>
            <a:pPr algn="just" fontAlgn="base">
              <a:buNone/>
            </a:pPr>
            <a:r>
              <a:rPr lang="en-US" sz="2800" dirty="0">
                <a:latin typeface="Times New Roman" pitchFamily="18" charset="0"/>
                <a:cs typeface="Times New Roman" pitchFamily="18" charset="0"/>
              </a:rPr>
              <a:t> DDBJ </a:t>
            </a:r>
          </a:p>
          <a:p>
            <a:pPr algn="just" fontAlgn="base">
              <a:buNone/>
            </a:pPr>
            <a:r>
              <a:rPr lang="en-US" dirty="0">
                <a:latin typeface="Times New Roman" pitchFamily="18" charset="0"/>
                <a:cs typeface="Times New Roman" pitchFamily="18" charset="0"/>
              </a:rPr>
              <a:t>Protein Databases are: PDB, PIR, </a:t>
            </a:r>
            <a:r>
              <a:rPr lang="en-US" dirty="0" err="1">
                <a:latin typeface="Times New Roman" pitchFamily="18" charset="0"/>
                <a:cs typeface="Times New Roman" pitchFamily="18" charset="0"/>
              </a:rPr>
              <a:t>Metacyc</a:t>
            </a:r>
            <a:r>
              <a:rPr lang="en-US" dirty="0">
                <a:latin typeface="Times New Roman" pitchFamily="18" charset="0"/>
                <a:cs typeface="Times New Roman" pitchFamily="18" charset="0"/>
              </a:rPr>
              <a:t>, etc.</a:t>
            </a:r>
          </a:p>
          <a:p>
            <a:endParaRPr lang="en-IN" dirty="0"/>
          </a:p>
        </p:txBody>
      </p:sp>
    </p:spTree>
    <p:extLst>
      <p:ext uri="{BB962C8B-B14F-4D97-AF65-F5344CB8AC3E}">
        <p14:creationId xmlns:p14="http://schemas.microsoft.com/office/powerpoint/2010/main" val="1991198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2885633-4CFA-4D60-ACC5-4E69ACC3931B}"/>
              </a:ext>
            </a:extLst>
          </p:cNvPr>
          <p:cNvSpPr>
            <a:spLocks noGrp="1"/>
          </p:cNvSpPr>
          <p:nvPr>
            <p:ph idx="1"/>
          </p:nvPr>
        </p:nvSpPr>
        <p:spPr>
          <a:xfrm>
            <a:off x="457200" y="685800"/>
            <a:ext cx="8229600" cy="5440363"/>
          </a:xfrm>
        </p:spPr>
        <p:txBody>
          <a:bodyPr>
            <a:normAutofit fontScale="92500" lnSpcReduction="20000"/>
          </a:bodyPr>
          <a:lstStyle/>
          <a:p>
            <a:pPr marL="0" indent="0" algn="just">
              <a:buNone/>
            </a:pPr>
            <a:r>
              <a:rPr lang="en-US" b="1" i="0" dirty="0">
                <a:solidFill>
                  <a:srgbClr val="000000"/>
                </a:solidFill>
                <a:effectLst/>
                <a:latin typeface="-apple-system"/>
              </a:rPr>
              <a:t> GenBank</a:t>
            </a:r>
            <a:endParaRPr lang="en-US" b="0" i="0" dirty="0">
              <a:solidFill>
                <a:srgbClr val="000000"/>
              </a:solidFill>
              <a:effectLst/>
              <a:latin typeface="-apple-system"/>
            </a:endParaRPr>
          </a:p>
          <a:p>
            <a:pPr marL="0" indent="0" algn="just">
              <a:buNone/>
            </a:pPr>
            <a:r>
              <a:rPr lang="en-US" b="0" i="0" dirty="0">
                <a:solidFill>
                  <a:srgbClr val="000000"/>
                </a:solidFill>
                <a:effectLst/>
                <a:latin typeface="-apple-system"/>
              </a:rPr>
              <a:t>GenBank is physically located in the USA and is accessible through the NCBI portal over the intern.</a:t>
            </a:r>
          </a:p>
          <a:p>
            <a:pPr marL="0" indent="0" algn="just">
              <a:buNone/>
            </a:pPr>
            <a:r>
              <a:rPr lang="en-US" b="0" i="0" dirty="0">
                <a:solidFill>
                  <a:srgbClr val="000000"/>
                </a:solidFill>
                <a:effectLst/>
                <a:latin typeface="-apple-system"/>
              </a:rPr>
              <a:t>The GenBank sequence database is open access, annotated collection of all publicly available nucleotide sequences and their protein translations. This database is produced and maintained by the National Center for Biotechnology Information (NCBI) as part of the International Nucleotide Sequence Database Collaboration (INSDC).  GenBank has become an important database for research in biological fields and has grown in recent years at an exponential rate by doubling roughly every 18 months.</a:t>
            </a:r>
          </a:p>
          <a:p>
            <a:pPr algn="just"/>
            <a:endParaRPr lang="en-IN" dirty="0"/>
          </a:p>
        </p:txBody>
      </p:sp>
    </p:spTree>
    <p:extLst>
      <p:ext uri="{BB962C8B-B14F-4D97-AF65-F5344CB8AC3E}">
        <p14:creationId xmlns:p14="http://schemas.microsoft.com/office/powerpoint/2010/main" val="8812598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31E91EC-FC6A-4FC0-B03E-A0A526BF946E}"/>
              </a:ext>
            </a:extLst>
          </p:cNvPr>
          <p:cNvSpPr>
            <a:spLocks noGrp="1"/>
          </p:cNvSpPr>
          <p:nvPr>
            <p:ph idx="1"/>
          </p:nvPr>
        </p:nvSpPr>
        <p:spPr>
          <a:xfrm>
            <a:off x="457200" y="533400"/>
            <a:ext cx="8229600" cy="5592763"/>
          </a:xfrm>
        </p:spPr>
        <p:txBody>
          <a:bodyPr>
            <a:normAutofit/>
          </a:bodyPr>
          <a:lstStyle/>
          <a:p>
            <a:pPr marL="0" indent="0" algn="just">
              <a:buNone/>
            </a:pPr>
            <a:r>
              <a:rPr lang="en-IN" b="1" i="0" dirty="0">
                <a:solidFill>
                  <a:srgbClr val="000000"/>
                </a:solidFill>
                <a:effectLst/>
                <a:latin typeface="-apple-system"/>
              </a:rPr>
              <a:t>EMBL (European Molecular Biology Laboratory)</a:t>
            </a:r>
            <a:endParaRPr lang="en-IN" b="0" i="0" dirty="0">
              <a:solidFill>
                <a:srgbClr val="000000"/>
              </a:solidFill>
              <a:effectLst/>
              <a:latin typeface="-apple-system"/>
            </a:endParaRPr>
          </a:p>
          <a:p>
            <a:pPr marL="0" indent="0" algn="just">
              <a:buNone/>
            </a:pPr>
            <a:r>
              <a:rPr lang="en-US" b="0" i="0" dirty="0">
                <a:solidFill>
                  <a:srgbClr val="000000"/>
                </a:solidFill>
                <a:effectLst/>
                <a:latin typeface="-apple-system"/>
              </a:rPr>
              <a:t>EMBL (European Molecular Biology Laboratory) is in UK. </a:t>
            </a:r>
            <a:r>
              <a:rPr lang="en-IN" b="0" i="0" dirty="0">
                <a:solidFill>
                  <a:srgbClr val="000000"/>
                </a:solidFill>
                <a:effectLst/>
                <a:latin typeface="-apple-system"/>
              </a:rPr>
              <a:t>The European Molecular Biology Laboratory (EMBL) Nucleotide Sequence Database is a comprehensive collection of primary nucleotide sequences maintained at the European Bioinformatics Institute (EBI). Data are received from genome sequencing </a:t>
            </a:r>
            <a:r>
              <a:rPr lang="en-IN" b="0" i="0" dirty="0" err="1">
                <a:solidFill>
                  <a:srgbClr val="000000"/>
                </a:solidFill>
                <a:effectLst/>
                <a:latin typeface="-apple-system"/>
              </a:rPr>
              <a:t>centers</a:t>
            </a:r>
            <a:r>
              <a:rPr lang="en-IN" b="0" i="0" dirty="0">
                <a:solidFill>
                  <a:srgbClr val="000000"/>
                </a:solidFill>
                <a:effectLst/>
                <a:latin typeface="-apple-system"/>
              </a:rPr>
              <a:t>, individual scientists and patent offices. </a:t>
            </a:r>
          </a:p>
          <a:p>
            <a:pPr marL="0" indent="0" algn="just">
              <a:buNone/>
            </a:pPr>
            <a:endParaRPr lang="en-IN" dirty="0"/>
          </a:p>
        </p:txBody>
      </p:sp>
    </p:spTree>
    <p:extLst>
      <p:ext uri="{BB962C8B-B14F-4D97-AF65-F5344CB8AC3E}">
        <p14:creationId xmlns:p14="http://schemas.microsoft.com/office/powerpoint/2010/main" val="41414489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77DBD87-834E-40DC-9150-27685A23FB9D}"/>
              </a:ext>
            </a:extLst>
          </p:cNvPr>
          <p:cNvSpPr>
            <a:spLocks noGrp="1"/>
          </p:cNvSpPr>
          <p:nvPr>
            <p:ph idx="1"/>
          </p:nvPr>
        </p:nvSpPr>
        <p:spPr>
          <a:xfrm>
            <a:off x="457200" y="609600"/>
            <a:ext cx="8229600" cy="5516563"/>
          </a:xfrm>
        </p:spPr>
        <p:txBody>
          <a:bodyPr/>
          <a:lstStyle/>
          <a:p>
            <a:pPr marL="0" indent="0" algn="just">
              <a:buNone/>
            </a:pPr>
            <a:r>
              <a:rPr lang="en-US" b="1" i="0" dirty="0">
                <a:solidFill>
                  <a:srgbClr val="000000"/>
                </a:solidFill>
                <a:effectLst/>
                <a:latin typeface="-apple-system"/>
              </a:rPr>
              <a:t>DDBJ (DNA databank of Japan)</a:t>
            </a:r>
            <a:endParaRPr lang="en-US" b="0" i="0" dirty="0">
              <a:solidFill>
                <a:srgbClr val="000000"/>
              </a:solidFill>
              <a:effectLst/>
              <a:latin typeface="-apple-system"/>
            </a:endParaRPr>
          </a:p>
          <a:p>
            <a:pPr marL="0" indent="0" algn="just">
              <a:buNone/>
            </a:pPr>
            <a:r>
              <a:rPr lang="en-US" b="0" i="0" dirty="0">
                <a:solidFill>
                  <a:srgbClr val="000000"/>
                </a:solidFill>
                <a:effectLst/>
                <a:latin typeface="-apple-system"/>
              </a:rPr>
              <a:t>It is located at the National Institute of Genetics (NIG) in the Shizuoka prefecture of Japan. It is the only nucleotide sequence data bank in Asia. Although DDBJ mainly receives its data from Japanese researchers, it can accept data from contributors from any other country. </a:t>
            </a:r>
          </a:p>
          <a:p>
            <a:pPr marL="0" indent="0" algn="just">
              <a:buNone/>
            </a:pPr>
            <a:endParaRPr lang="en-IN" dirty="0"/>
          </a:p>
        </p:txBody>
      </p:sp>
    </p:spTree>
    <p:extLst>
      <p:ext uri="{BB962C8B-B14F-4D97-AF65-F5344CB8AC3E}">
        <p14:creationId xmlns:p14="http://schemas.microsoft.com/office/powerpoint/2010/main" val="9323524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just">
              <a:buNone/>
            </a:pPr>
            <a:r>
              <a:rPr lang="en-US" dirty="0"/>
              <a:t>The three nucleotide sequence databases are closely collaborate and exchange new data daily. They together constitute the </a:t>
            </a:r>
            <a:r>
              <a:rPr lang="en-US" dirty="0">
                <a:highlight>
                  <a:srgbClr val="FFFF00"/>
                </a:highlight>
              </a:rPr>
              <a:t>International Nucleotide Sequence Database Collaboration</a:t>
            </a:r>
            <a:r>
              <a:rPr lang="en-US" dirty="0"/>
              <a:t>. This means that by connecting to any one of the three databases, one should have access to the same nucleotide sequence data. </a:t>
            </a:r>
          </a:p>
        </p:txBody>
      </p:sp>
    </p:spTree>
    <p:extLst>
      <p:ext uri="{BB962C8B-B14F-4D97-AF65-F5344CB8AC3E}">
        <p14:creationId xmlns:p14="http://schemas.microsoft.com/office/powerpoint/2010/main" val="2459285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fontScale="85000" lnSpcReduction="20000"/>
          </a:bodyPr>
          <a:lstStyle/>
          <a:p>
            <a:pPr algn="just" fontAlgn="base">
              <a:buNone/>
            </a:pPr>
            <a:r>
              <a:rPr lang="en-US" b="1" dirty="0"/>
              <a:t> Secondary Database :</a:t>
            </a:r>
          </a:p>
          <a:p>
            <a:pPr algn="just">
              <a:buNone/>
            </a:pPr>
            <a:r>
              <a:rPr lang="en-US" dirty="0"/>
              <a:t>	Sequence annotation information in the primary database is often minimal. To turn the raw sequence information into more sophisticated biological knowledge, much post processing of the sequence information is needed. This begs the need for secondary databases, which contain computationally processed sequence information derived from the primary databases. </a:t>
            </a:r>
          </a:p>
          <a:p>
            <a:pPr algn="just" fontAlgn="base">
              <a:buNone/>
            </a:pPr>
            <a:r>
              <a:rPr lang="en-US" dirty="0"/>
              <a:t>	Secondary databases comprise data derived from the results of </a:t>
            </a:r>
            <a:r>
              <a:rPr lang="en-US" dirty="0" err="1"/>
              <a:t>analysing</a:t>
            </a:r>
            <a:r>
              <a:rPr lang="en-US" dirty="0"/>
              <a:t> primary data. Secondary databases often draw upon information from numerous sources, including other databases (primary and secondary), controlled vocabularies and the scientific literature.</a:t>
            </a:r>
          </a:p>
          <a:p>
            <a:pPr algn="just" fontAlgn="base">
              <a:buNone/>
            </a:pPr>
            <a:r>
              <a:rPr lang="en-US" dirty="0"/>
              <a:t>	</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271</TotalTime>
  <Words>999</Words>
  <Application>Microsoft Office PowerPoint</Application>
  <PresentationFormat>On-screen Show (4:3)</PresentationFormat>
  <Paragraphs>48</Paragraphs>
  <Slides>13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-apple-system</vt:lpstr>
      <vt:lpstr>Arial</vt:lpstr>
      <vt:lpstr>Calibri</vt:lpstr>
      <vt:lpstr>Times New Roman</vt:lpstr>
      <vt:lpstr>Wingdings</vt:lpstr>
      <vt:lpstr>Office Theme</vt:lpstr>
      <vt:lpstr>Biological databases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Biological databases</dc:title>
  <dc:creator>User</dc:creator>
  <cp:lastModifiedBy>Pinaki Rabha</cp:lastModifiedBy>
  <cp:revision>28</cp:revision>
  <dcterms:created xsi:type="dcterms:W3CDTF">2021-08-04T16:51:18Z</dcterms:created>
  <dcterms:modified xsi:type="dcterms:W3CDTF">2021-08-06T10:52:15Z</dcterms:modified>
</cp:coreProperties>
</file>