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71" r:id="rId7"/>
    <p:sldId id="272" r:id="rId8"/>
    <p:sldId id="273" r:id="rId9"/>
    <p:sldId id="274" r:id="rId10"/>
    <p:sldId id="275" r:id="rId11"/>
    <p:sldId id="266" r:id="rId12"/>
    <p:sldId id="276" r:id="rId13"/>
    <p:sldId id="258" r:id="rId14"/>
    <p:sldId id="259" r:id="rId15"/>
    <p:sldId id="260" r:id="rId16"/>
    <p:sldId id="261" r:id="rId17"/>
    <p:sldId id="265" r:id="rId18"/>
    <p:sldId id="262" r:id="rId19"/>
    <p:sldId id="263" r:id="rId20"/>
    <p:sldId id="264"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74DAD50-3F2C-44AC-922F-6E435D6D9868}" type="datetimeFigureOut">
              <a:rPr lang="en-IN" smtClean="0"/>
              <a:t>09-08-2021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276642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74DAD50-3F2C-44AC-922F-6E435D6D9868}" type="datetimeFigureOut">
              <a:rPr lang="en-IN" smtClean="0"/>
              <a:t>09-08-2021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346411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74DAD50-3F2C-44AC-922F-6E435D6D9868}" type="datetimeFigureOut">
              <a:rPr lang="en-IN" smtClean="0"/>
              <a:t>09-08-2021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163879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74DAD50-3F2C-44AC-922F-6E435D6D9868}" type="datetimeFigureOut">
              <a:rPr lang="en-IN" smtClean="0"/>
              <a:t>09-08-2021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34478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4DAD50-3F2C-44AC-922F-6E435D6D9868}" type="datetimeFigureOut">
              <a:rPr lang="en-IN" smtClean="0"/>
              <a:t>09-08-2021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236529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74DAD50-3F2C-44AC-922F-6E435D6D9868}" type="datetimeFigureOut">
              <a:rPr lang="en-IN" smtClean="0"/>
              <a:t>09-08-2021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139059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74DAD50-3F2C-44AC-922F-6E435D6D9868}" type="datetimeFigureOut">
              <a:rPr lang="en-IN" smtClean="0"/>
              <a:t>09-08-2021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391286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74DAD50-3F2C-44AC-922F-6E435D6D9868}" type="datetimeFigureOut">
              <a:rPr lang="en-IN" smtClean="0"/>
              <a:t>09-08-2021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130607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DAD50-3F2C-44AC-922F-6E435D6D9868}" type="datetimeFigureOut">
              <a:rPr lang="en-IN" smtClean="0"/>
              <a:t>09-08-2021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377057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4DAD50-3F2C-44AC-922F-6E435D6D9868}" type="datetimeFigureOut">
              <a:rPr lang="en-IN" smtClean="0"/>
              <a:t>09-08-2021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49321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4DAD50-3F2C-44AC-922F-6E435D6D9868}" type="datetimeFigureOut">
              <a:rPr lang="en-IN" smtClean="0"/>
              <a:t>09-08-2021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220076-5B57-422A-9FD1-0F5DE66A65E0}" type="slidenum">
              <a:rPr lang="en-IN" smtClean="0"/>
              <a:t>‹#›</a:t>
            </a:fld>
            <a:endParaRPr lang="en-IN"/>
          </a:p>
        </p:txBody>
      </p:sp>
    </p:spTree>
    <p:extLst>
      <p:ext uri="{BB962C8B-B14F-4D97-AF65-F5344CB8AC3E}">
        <p14:creationId xmlns:p14="http://schemas.microsoft.com/office/powerpoint/2010/main" val="375778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DAD50-3F2C-44AC-922F-6E435D6D9868}" type="datetimeFigureOut">
              <a:rPr lang="en-IN" smtClean="0"/>
              <a:t>09-08-2021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20076-5B57-422A-9FD1-0F5DE66A65E0}" type="slidenum">
              <a:rPr lang="en-IN" smtClean="0"/>
              <a:t>‹#›</a:t>
            </a:fld>
            <a:endParaRPr lang="en-IN"/>
          </a:p>
        </p:txBody>
      </p:sp>
    </p:spTree>
    <p:extLst>
      <p:ext uri="{BB962C8B-B14F-4D97-AF65-F5344CB8AC3E}">
        <p14:creationId xmlns:p14="http://schemas.microsoft.com/office/powerpoint/2010/main" val="32324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259" y="275197"/>
            <a:ext cx="9144000" cy="988826"/>
          </a:xfrm>
        </p:spPr>
        <p:txBody>
          <a:bodyPr/>
          <a:lstStyle/>
          <a:p>
            <a:r>
              <a:rPr lang="en-US" dirty="0" smtClean="0">
                <a:latin typeface="Arial Black" panose="020B0A04020102020204" pitchFamily="34" charset="0"/>
                <a:cs typeface="Times New Roman" panose="02020603050405020304" pitchFamily="18" charset="0"/>
              </a:rPr>
              <a:t>Micro propagation</a:t>
            </a:r>
            <a:endParaRPr lang="en-IN" dirty="0">
              <a:latin typeface="Arial Black" panose="020B0A04020102020204" pitchFamily="34" charset="0"/>
              <a:cs typeface="Times New Roman" panose="02020603050405020304" pitchFamily="18" charset="0"/>
            </a:endParaRPr>
          </a:p>
        </p:txBody>
      </p:sp>
      <p:sp>
        <p:nvSpPr>
          <p:cNvPr id="3" name="Subtitle 2"/>
          <p:cNvSpPr>
            <a:spLocks noGrp="1"/>
          </p:cNvSpPr>
          <p:nvPr>
            <p:ph type="subTitle" idx="1"/>
          </p:nvPr>
        </p:nvSpPr>
        <p:spPr>
          <a:xfrm>
            <a:off x="1712259" y="4960191"/>
            <a:ext cx="9144000" cy="1655762"/>
          </a:xfrm>
        </p:spPr>
        <p:txBody>
          <a:bodyPr>
            <a:normAutofit/>
          </a:bodyPr>
          <a:lstStyle/>
          <a:p>
            <a:pPr>
              <a:spcBef>
                <a:spcPts val="0"/>
              </a:spcBef>
            </a:pPr>
            <a:r>
              <a:rPr lang="en-US" sz="3200" dirty="0" smtClean="0">
                <a:latin typeface="Arial Black" panose="020B0A04020102020204" pitchFamily="34" charset="0"/>
              </a:rPr>
              <a:t>Dr. Habibur Rahman</a:t>
            </a:r>
          </a:p>
          <a:p>
            <a:pPr>
              <a:spcBef>
                <a:spcPts val="0"/>
              </a:spcBef>
            </a:pPr>
            <a:r>
              <a:rPr lang="en-US" sz="3200" dirty="0" smtClean="0">
                <a:latin typeface="Arial Black" panose="020B0A04020102020204" pitchFamily="34" charset="0"/>
              </a:rPr>
              <a:t>Associate Professor</a:t>
            </a:r>
          </a:p>
          <a:p>
            <a:pPr>
              <a:spcBef>
                <a:spcPts val="0"/>
              </a:spcBef>
            </a:pPr>
            <a:r>
              <a:rPr lang="en-US" sz="3200" dirty="0" smtClean="0">
                <a:latin typeface="Arial Black" panose="020B0A04020102020204" pitchFamily="34" charset="0"/>
              </a:rPr>
              <a:t>J. N. College, Boko</a:t>
            </a:r>
            <a:endParaRPr lang="en-IN" sz="3200" dirty="0">
              <a:latin typeface="Arial Black" panose="020B0A04020102020204" pitchFamily="34" charset="0"/>
            </a:endParaRPr>
          </a:p>
        </p:txBody>
      </p:sp>
    </p:spTree>
    <p:extLst>
      <p:ext uri="{BB962C8B-B14F-4D97-AF65-F5344CB8AC3E}">
        <p14:creationId xmlns:p14="http://schemas.microsoft.com/office/powerpoint/2010/main" val="338101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941" y="336176"/>
            <a:ext cx="9668435" cy="6225989"/>
          </a:xfrm>
          <a:prstGeom prst="rect">
            <a:avLst/>
          </a:prstGeom>
        </p:spPr>
      </p:pic>
    </p:spTree>
    <p:extLst>
      <p:ext uri="{BB962C8B-B14F-4D97-AF65-F5344CB8AC3E}">
        <p14:creationId xmlns:p14="http://schemas.microsoft.com/office/powerpoint/2010/main" val="86139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953" y="421865"/>
            <a:ext cx="10502153" cy="6124754"/>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Types of </a:t>
            </a:r>
            <a:r>
              <a:rPr lang="en-US" sz="2800" b="1" dirty="0" err="1">
                <a:latin typeface="Times New Roman" panose="02020603050405020304" pitchFamily="18" charset="0"/>
                <a:cs typeface="Times New Roman" panose="02020603050405020304" pitchFamily="18" charset="0"/>
              </a:rPr>
              <a:t>Micropropagation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Techniques:</a:t>
            </a:r>
          </a:p>
          <a:p>
            <a:endParaRPr lang="en-US" sz="2800" b="1"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Micropropagation</a:t>
            </a:r>
            <a:r>
              <a:rPr lang="en-US" sz="2800" dirty="0">
                <a:latin typeface="Times New Roman" panose="02020603050405020304" pitchFamily="18" charset="0"/>
                <a:cs typeface="Times New Roman" panose="02020603050405020304" pitchFamily="18" charset="0"/>
              </a:rPr>
              <a:t> techniques are of three types based on the way of propagation: </a:t>
            </a:r>
            <a:r>
              <a:rPr lang="en-US" sz="2800" b="1" dirty="0">
                <a:latin typeface="Times New Roman" panose="02020603050405020304" pitchFamily="18" charset="0"/>
                <a:cs typeface="Times New Roman" panose="02020603050405020304" pitchFamily="18" charset="0"/>
              </a:rPr>
              <a:t>first</a:t>
            </a:r>
            <a:r>
              <a:rPr lang="en-US" sz="2800" dirty="0">
                <a:latin typeface="Times New Roman" panose="02020603050405020304" pitchFamily="18" charset="0"/>
                <a:cs typeface="Times New Roman" panose="02020603050405020304" pitchFamily="18" charset="0"/>
              </a:rPr>
              <a:t>, the propagation from shoots with </a:t>
            </a:r>
            <a:r>
              <a:rPr lang="en-US" sz="2800" dirty="0" err="1">
                <a:latin typeface="Times New Roman" panose="02020603050405020304" pitchFamily="18" charset="0"/>
                <a:cs typeface="Times New Roman" panose="02020603050405020304" pitchFamily="18" charset="0"/>
              </a:rPr>
              <a:t>cytokinin</a:t>
            </a:r>
            <a:r>
              <a:rPr lang="en-US" sz="2800" dirty="0">
                <a:latin typeface="Times New Roman" panose="02020603050405020304" pitchFamily="18" charset="0"/>
                <a:cs typeface="Times New Roman" panose="02020603050405020304" pitchFamily="18" charset="0"/>
              </a:rPr>
              <a:t> like </a:t>
            </a:r>
            <a:r>
              <a:rPr lang="en-US" sz="2800" dirty="0" err="1">
                <a:latin typeface="Times New Roman" panose="02020603050405020304" pitchFamily="18" charset="0"/>
                <a:cs typeface="Times New Roman" panose="02020603050405020304" pitchFamily="18" charset="0"/>
              </a:rPr>
              <a:t>benzyladenine</a:t>
            </a:r>
            <a:r>
              <a:rPr lang="en-US" sz="2800" dirty="0">
                <a:latin typeface="Times New Roman" panose="02020603050405020304" pitchFamily="18" charset="0"/>
                <a:cs typeface="Times New Roman" panose="02020603050405020304" pitchFamily="18" charset="0"/>
              </a:rPr>
              <a:t> or kinetin; </a:t>
            </a:r>
            <a:r>
              <a:rPr lang="en-US" sz="2800" b="1" dirty="0">
                <a:latin typeface="Times New Roman" panose="02020603050405020304" pitchFamily="18" charset="0"/>
                <a:cs typeface="Times New Roman" panose="02020603050405020304" pitchFamily="18" charset="0"/>
              </a:rPr>
              <a:t>second</a:t>
            </a:r>
            <a:r>
              <a:rPr lang="en-US" sz="2800" dirty="0">
                <a:latin typeface="Times New Roman" panose="02020603050405020304" pitchFamily="18" charset="0"/>
                <a:cs typeface="Times New Roman" panose="02020603050405020304" pitchFamily="18" charset="0"/>
              </a:rPr>
              <a:t>, multiple shoot differentiation from dedifferentiating tissue, callus, with an auxin-like indole acetic acid; and </a:t>
            </a:r>
            <a:r>
              <a:rPr lang="en-US" sz="2800" b="1" dirty="0">
                <a:latin typeface="Times New Roman" panose="02020603050405020304" pitchFamily="18" charset="0"/>
                <a:cs typeface="Times New Roman" panose="02020603050405020304" pitchFamily="18" charset="0"/>
              </a:rPr>
              <a:t>finally</a:t>
            </a:r>
            <a:r>
              <a:rPr lang="en-US" sz="2800" dirty="0">
                <a:latin typeface="Times New Roman" panose="02020603050405020304" pitchFamily="18" charset="0"/>
                <a:cs typeface="Times New Roman" panose="02020603050405020304" pitchFamily="18" charset="0"/>
              </a:rPr>
              <a:t>, the embryo differentiation from callus</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former two methods need the rooting process with an auxin-like indole acetic acid and with </a:t>
            </a:r>
            <a:r>
              <a:rPr lang="en-US" sz="2800" dirty="0" smtClean="0">
                <a:latin typeface="Times New Roman" panose="02020603050405020304" pitchFamily="18" charset="0"/>
                <a:cs typeface="Times New Roman" panose="02020603050405020304" pitchFamily="18" charset="0"/>
              </a:rPr>
              <a:t>naphthalene acetic </a:t>
            </a:r>
            <a:r>
              <a:rPr lang="en-US" sz="2800" dirty="0">
                <a:latin typeface="Times New Roman" panose="02020603050405020304" pitchFamily="18" charset="0"/>
                <a:cs typeface="Times New Roman" panose="02020603050405020304" pitchFamily="18" charset="0"/>
              </a:rPr>
              <a:t>acid thereafter</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Nowadays, the method of propagation from shoots is the most preferred one, because the latter two methods present the possibility of genetic variation owing to the dedifferentiated phase, callus.</a:t>
            </a:r>
          </a:p>
        </p:txBody>
      </p:sp>
    </p:spTree>
    <p:extLst>
      <p:ext uri="{BB962C8B-B14F-4D97-AF65-F5344CB8AC3E}">
        <p14:creationId xmlns:p14="http://schemas.microsoft.com/office/powerpoint/2010/main" val="267842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30" y="403412"/>
            <a:ext cx="9681881" cy="6037729"/>
          </a:xfrm>
          <a:prstGeom prst="rect">
            <a:avLst/>
          </a:prstGeom>
        </p:spPr>
      </p:pic>
    </p:spTree>
    <p:extLst>
      <p:ext uri="{BB962C8B-B14F-4D97-AF65-F5344CB8AC3E}">
        <p14:creationId xmlns:p14="http://schemas.microsoft.com/office/powerpoint/2010/main" val="19329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023" y="268505"/>
            <a:ext cx="9699812"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The technique of micro propagation is  divided into four stages:-</a:t>
            </a:r>
            <a:endParaRPr lang="en-IN"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905434" y="791725"/>
            <a:ext cx="10762130" cy="5693866"/>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Stage I:</a:t>
            </a:r>
          </a:p>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Selection and establishment of Aseptic cultures.</a:t>
            </a:r>
          </a:p>
          <a:p>
            <a:pPr algn="just"/>
            <a:r>
              <a:rPr lang="en-US" sz="28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In this, selection of typical, healthy, disease free mother plants.</a:t>
            </a:r>
          </a:p>
          <a:p>
            <a:pPr algn="just"/>
            <a:r>
              <a:rPr lang="en-US" sz="2800" dirty="0" smtClean="0">
                <a:latin typeface="Times New Roman" panose="02020603050405020304" pitchFamily="18" charset="0"/>
                <a:cs typeface="Times New Roman" panose="02020603050405020304" pitchFamily="18" charset="0"/>
              </a:rPr>
              <a:t>ii. Selection of plant is followed by preparation of explants, surface sterilization and transfer to appropriate media.</a:t>
            </a:r>
          </a:p>
          <a:p>
            <a:pPr algn="just"/>
            <a:r>
              <a:rPr lang="en-US" sz="2800" dirty="0" smtClean="0"/>
              <a:t>iii. Sterilization is carried out through soaking in a calcium hypo chlorite. iv. Main aim is to attain an aseptic culture of the plant.</a:t>
            </a:r>
          </a:p>
          <a:p>
            <a:pPr algn="just"/>
            <a:endParaRPr lang="en-US" sz="2800" dirty="0">
              <a:latin typeface="Times New Roman" panose="02020603050405020304" pitchFamily="18" charset="0"/>
              <a:cs typeface="Times New Roman" panose="02020603050405020304" pitchFamily="18" charset="0"/>
            </a:endParaRPr>
          </a:p>
          <a:p>
            <a:pPr algn="just"/>
            <a:r>
              <a:rPr lang="en-US" sz="2800" b="1" dirty="0" smtClean="0"/>
              <a:t>Stage- II:</a:t>
            </a:r>
          </a:p>
          <a:p>
            <a:pPr algn="just"/>
            <a:r>
              <a:rPr lang="en-US" sz="2800" dirty="0" smtClean="0"/>
              <a:t> 	Multiplication of Propagate </a:t>
            </a:r>
          </a:p>
          <a:p>
            <a:pPr marL="571500" indent="-571500" algn="just">
              <a:buAutoNum type="romanLcPeriod"/>
            </a:pPr>
            <a:r>
              <a:rPr lang="en-US" sz="2800" dirty="0" smtClean="0"/>
              <a:t>In this rapid multiplication of the regenerative system for obtaining large number of shoots. </a:t>
            </a:r>
          </a:p>
          <a:p>
            <a:pPr algn="just"/>
            <a:r>
              <a:rPr lang="en-US" sz="2800" smtClean="0"/>
              <a:t>ii.    For </a:t>
            </a:r>
            <a:r>
              <a:rPr lang="en-US" sz="2800" dirty="0" smtClean="0"/>
              <a:t>this medium and tissue factors are optimized empirically.</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64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553" y="596677"/>
            <a:ext cx="10273553" cy="5262979"/>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Stage – III:</a:t>
            </a:r>
          </a:p>
          <a:p>
            <a:r>
              <a:rPr lang="en-US" sz="2800" dirty="0" smtClean="0">
                <a:latin typeface="Times New Roman" panose="02020603050405020304" pitchFamily="18" charset="0"/>
                <a:cs typeface="Times New Roman" panose="02020603050405020304" pitchFamily="18" charset="0"/>
              </a:rPr>
              <a:t>			Plantlet Regeneration</a:t>
            </a:r>
          </a:p>
          <a:p>
            <a:endParaRPr lang="en-US" sz="2800" dirty="0" smtClean="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Plantlets are produced through rooting of isolated shoots or 	germination of somatic embryos.</a:t>
            </a:r>
          </a:p>
          <a:p>
            <a:pPr algn="just"/>
            <a:r>
              <a:rPr lang="en-US" sz="2800" dirty="0" smtClean="0">
                <a:latin typeface="Times New Roman" panose="02020603050405020304" pitchFamily="18" charset="0"/>
                <a:cs typeface="Times New Roman" panose="02020603050405020304" pitchFamily="18" charset="0"/>
              </a:rPr>
              <a:t>ii. Shoots of appropriate length or age are required, which depends on 	the medium Composition.</a:t>
            </a:r>
          </a:p>
          <a:p>
            <a:pPr algn="just"/>
            <a:r>
              <a:rPr lang="en-US" sz="2800" dirty="0" smtClean="0">
                <a:latin typeface="Times New Roman" panose="02020603050405020304" pitchFamily="18" charset="0"/>
                <a:cs typeface="Times New Roman" panose="02020603050405020304" pitchFamily="18" charset="0"/>
              </a:rPr>
              <a:t>iii. High auxin concentration composition is used for the shoot 	development.</a:t>
            </a:r>
          </a:p>
          <a:p>
            <a:pPr algn="just"/>
            <a:r>
              <a:rPr lang="en-US" sz="2800" dirty="0" smtClean="0">
                <a:latin typeface="Times New Roman" panose="02020603050405020304" pitchFamily="18" charset="0"/>
                <a:cs typeface="Times New Roman" panose="02020603050405020304" pitchFamily="18" charset="0"/>
              </a:rPr>
              <a:t>iv. Low salt strength of rooting medium facilitates the rooting.</a:t>
            </a:r>
          </a:p>
          <a:p>
            <a:pPr algn="just"/>
            <a:r>
              <a:rPr lang="en-US" sz="2800" dirty="0" smtClean="0">
                <a:latin typeface="Times New Roman" panose="02020603050405020304" pitchFamily="18" charset="0"/>
                <a:cs typeface="Times New Roman" panose="02020603050405020304" pitchFamily="18" charset="0"/>
              </a:rPr>
              <a:t>v. In- vitro produced shoots are treated with auxins and transferred 	directly to pot mixture.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6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05" y="265890"/>
            <a:ext cx="10448365" cy="6124754"/>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Stage – IV:</a:t>
            </a:r>
          </a:p>
          <a:p>
            <a:pPr algn="just"/>
            <a:r>
              <a:rPr lang="en-US" sz="2800" dirty="0" smtClean="0">
                <a:latin typeface="Times New Roman" panose="02020603050405020304" pitchFamily="18" charset="0"/>
                <a:cs typeface="Times New Roman" panose="02020603050405020304" pitchFamily="18" charset="0"/>
              </a:rPr>
              <a:t>			Preparation and transfer to field</a:t>
            </a: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It is concerned with transfer of plantlets in pots their hardening and 	establishment in soil.</a:t>
            </a:r>
          </a:p>
          <a:p>
            <a:pPr algn="just"/>
            <a:r>
              <a:rPr lang="en-US" sz="2800" dirty="0" smtClean="0">
                <a:latin typeface="Times New Roman" panose="02020603050405020304" pitchFamily="18" charset="0"/>
                <a:cs typeface="Times New Roman" panose="02020603050405020304" pitchFamily="18" charset="0"/>
              </a:rPr>
              <a:t>ii. This stage is to prepare the </a:t>
            </a:r>
            <a:r>
              <a:rPr lang="en-US" sz="2800" dirty="0" smtClean="0">
                <a:latin typeface="Times New Roman" panose="02020603050405020304" pitchFamily="18" charset="0"/>
                <a:cs typeface="Times New Roman" panose="02020603050405020304" pitchFamily="18" charset="0"/>
              </a:rPr>
              <a:t>propagule </a:t>
            </a:r>
            <a:r>
              <a:rPr lang="en-US" sz="2800" dirty="0" smtClean="0">
                <a:latin typeface="Times New Roman" panose="02020603050405020304" pitchFamily="18" charset="0"/>
                <a:cs typeface="Times New Roman" panose="02020603050405020304" pitchFamily="18" charset="0"/>
              </a:rPr>
              <a:t>for these successful transfer to 	soil.</a:t>
            </a:r>
          </a:p>
          <a:p>
            <a:pPr algn="just"/>
            <a:r>
              <a:rPr lang="en-US" sz="2800" dirty="0" smtClean="0">
                <a:latin typeface="Times New Roman" panose="02020603050405020304" pitchFamily="18" charset="0"/>
                <a:cs typeface="Times New Roman" panose="02020603050405020304" pitchFamily="18" charset="0"/>
              </a:rPr>
              <a:t>iii. Hardening of plants imparts some tolerance to moisture stress and 	plants become autotrophic from heterotrophic condition.</a:t>
            </a:r>
          </a:p>
          <a:p>
            <a:pPr algn="just"/>
            <a:r>
              <a:rPr lang="en-US" sz="2800" dirty="0" smtClean="0">
                <a:latin typeface="Times New Roman" panose="02020603050405020304" pitchFamily="18" charset="0"/>
                <a:cs typeface="Times New Roman" panose="02020603050405020304" pitchFamily="18" charset="0"/>
              </a:rPr>
              <a:t>iv. Stage organs are formed on plantlets their establishment in soil 	becomes easier.</a:t>
            </a:r>
          </a:p>
          <a:p>
            <a:pPr algn="just"/>
            <a:r>
              <a:rPr lang="en-US" sz="2800" dirty="0" smtClean="0">
                <a:latin typeface="Times New Roman" panose="02020603050405020304" pitchFamily="18" charset="0"/>
                <a:cs typeface="Times New Roman" panose="02020603050405020304" pitchFamily="18" charset="0"/>
              </a:rPr>
              <a:t>v. These tuberous organs may require chilling treatment to germinate.</a:t>
            </a:r>
          </a:p>
          <a:p>
            <a:pPr algn="just"/>
            <a:r>
              <a:rPr lang="en-US" sz="2800" dirty="0" smtClean="0">
                <a:latin typeface="Times New Roman" panose="02020603050405020304" pitchFamily="18" charset="0"/>
                <a:cs typeface="Times New Roman" panose="02020603050405020304" pitchFamily="18" charset="0"/>
              </a:rPr>
              <a:t>vi. When plantlets are taken out from the vessels adhering with running 	tap water and plantlets are transferred in a soil.</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11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695" y="1884873"/>
            <a:ext cx="11053482" cy="3539430"/>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vii. Plantlets are exposed to decreasing humidity by slowly exposing the 	plant or reducing the mist period in the glass house.</a:t>
            </a: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viii. Hardened plants are then transferred to glass or poly houses with 	normal environmental conditions.</a:t>
            </a: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ix. Plants are </a:t>
            </a:r>
            <a:r>
              <a:rPr lang="en-US" sz="2800" dirty="0" err="1" smtClean="0">
                <a:latin typeface="Times New Roman" panose="02020603050405020304" pitchFamily="18" charset="0"/>
                <a:cs typeface="Times New Roman" panose="02020603050405020304" pitchFamily="18" charset="0"/>
              </a:rPr>
              <a:t>irrigitated</a:t>
            </a:r>
            <a:r>
              <a:rPr lang="en-US" sz="2800" dirty="0" smtClean="0">
                <a:latin typeface="Times New Roman" panose="02020603050405020304" pitchFamily="18" charset="0"/>
                <a:cs typeface="Times New Roman" panose="02020603050405020304" pitchFamily="18" charset="0"/>
              </a:rPr>
              <a:t> frequently and their growth and variation are 	monitored regularly</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82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52129"/>
          </a:xfrm>
          <a:prstGeom prst="rect">
            <a:avLst/>
          </a:prstGeom>
        </p:spPr>
      </p:pic>
    </p:spTree>
    <p:extLst>
      <p:ext uri="{BB962C8B-B14F-4D97-AF65-F5344CB8AC3E}">
        <p14:creationId xmlns:p14="http://schemas.microsoft.com/office/powerpoint/2010/main" val="168899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283" y="0"/>
            <a:ext cx="11725836" cy="6124754"/>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Advantages of Micro-Propagation:-</a:t>
            </a:r>
          </a:p>
          <a:p>
            <a:pPr algn="just"/>
            <a:endParaRPr lang="en-US" sz="2800" b="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1)	Shoot multiplication can be achieved in small space so became miniature 	plantlets can be produced.</a:t>
            </a:r>
          </a:p>
          <a:p>
            <a:pPr algn="just"/>
            <a:r>
              <a:rPr lang="en-US" sz="2800" dirty="0" smtClean="0">
                <a:latin typeface="Times New Roman" panose="02020603050405020304" pitchFamily="18" charset="0"/>
                <a:cs typeface="Times New Roman" panose="02020603050405020304" pitchFamily="18" charset="0"/>
              </a:rPr>
              <a:t>2)	Propagation </a:t>
            </a:r>
            <a:r>
              <a:rPr lang="en-US" sz="2800" dirty="0" smtClean="0">
                <a:latin typeface="Times New Roman" panose="02020603050405020304" pitchFamily="18" charset="0"/>
                <a:cs typeface="Times New Roman" panose="02020603050405020304" pitchFamily="18" charset="0"/>
              </a:rPr>
              <a:t>is carried out under sterile condition. No damage is caused 	due to insects and diseases and plantlets are </a:t>
            </a:r>
            <a:r>
              <a:rPr lang="en-US" sz="2800" dirty="0" smtClean="0">
                <a:latin typeface="Times New Roman" panose="02020603050405020304" pitchFamily="18" charset="0"/>
                <a:cs typeface="Times New Roman" panose="02020603050405020304" pitchFamily="18" charset="0"/>
              </a:rPr>
              <a:t>produced. </a:t>
            </a:r>
          </a:p>
          <a:p>
            <a:pPr algn="just"/>
            <a:r>
              <a:rPr lang="en-US" sz="28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 	Virus free material is used (even through virus elimination by meristem 	culture) a large number of virus free plants can be obtained.</a:t>
            </a:r>
          </a:p>
          <a:p>
            <a:pPr algn="just"/>
            <a:r>
              <a:rPr lang="en-US" sz="2800" dirty="0" smtClean="0">
                <a:latin typeface="Times New Roman" panose="02020603050405020304" pitchFamily="18" charset="0"/>
                <a:cs typeface="Times New Roman" panose="02020603050405020304" pitchFamily="18" charset="0"/>
              </a:rPr>
              <a:t>4) 	Plant tissue culture is carried out under defined conditions of 	environmental, nutritional and tissue system, therefore, it is a highly 	reproducible system </a:t>
            </a:r>
            <a:r>
              <a:rPr lang="en-US" sz="2800" dirty="0" smtClean="0">
                <a:latin typeface="Times New Roman" panose="02020603050405020304" pitchFamily="18" charset="0"/>
                <a:cs typeface="Times New Roman" panose="02020603050405020304" pitchFamily="18" charset="0"/>
              </a:rPr>
              <a:t>under the </a:t>
            </a:r>
            <a:r>
              <a:rPr lang="en-US" sz="2800" dirty="0" smtClean="0">
                <a:latin typeface="Times New Roman" panose="02020603050405020304" pitchFamily="18" charset="0"/>
                <a:cs typeface="Times New Roman" panose="02020603050405020304" pitchFamily="18" charset="0"/>
              </a:rPr>
              <a:t>defined set of conditions(controlled </a:t>
            </a:r>
            <a:r>
              <a:rPr lang="en-US" sz="2800" dirty="0" smtClean="0">
                <a:latin typeface="Times New Roman" panose="02020603050405020304" pitchFamily="18" charset="0"/>
                <a:cs typeface="Times New Roman" panose="02020603050405020304" pitchFamily="18" charset="0"/>
              </a:rPr>
              <a:t>	conditions</a:t>
            </a:r>
            <a:r>
              <a:rPr lang="en-US" sz="2800" dirty="0" smtClean="0">
                <a:latin typeface="Times New Roman" panose="02020603050405020304" pitchFamily="18" charset="0"/>
                <a:cs typeface="Times New Roman" panose="02020603050405020304" pitchFamily="18" charset="0"/>
              </a:rPr>
              <a:t>, reproducibility).</a:t>
            </a:r>
          </a:p>
          <a:p>
            <a:pPr algn="just"/>
            <a:r>
              <a:rPr lang="en-US" sz="2800" dirty="0" smtClean="0">
                <a:latin typeface="Times New Roman" panose="02020603050405020304" pitchFamily="18" charset="0"/>
                <a:cs typeface="Times New Roman" panose="02020603050405020304" pitchFamily="18" charset="0"/>
              </a:rPr>
              <a:t>5) 	This production is unaffected by seasonal variations as uniform conditions 	are maintained (no seasonal effect).</a:t>
            </a:r>
          </a:p>
        </p:txBody>
      </p:sp>
    </p:spTree>
    <p:extLst>
      <p:ext uri="{BB962C8B-B14F-4D97-AF65-F5344CB8AC3E}">
        <p14:creationId xmlns:p14="http://schemas.microsoft.com/office/powerpoint/2010/main" val="287913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53" y="100496"/>
            <a:ext cx="11779623" cy="6124754"/>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6)	No </a:t>
            </a:r>
            <a:r>
              <a:rPr lang="en-US" sz="2800" dirty="0">
                <a:latin typeface="Times New Roman" panose="02020603050405020304" pitchFamily="18" charset="0"/>
                <a:cs typeface="Times New Roman" panose="02020603050405020304" pitchFamily="18" charset="0"/>
              </a:rPr>
              <a:t>care is required between two subculture as compared to </a:t>
            </a:r>
            <a:r>
              <a:rPr lang="en-US" sz="2800" dirty="0" smtClean="0">
                <a:latin typeface="Times New Roman" panose="02020603050405020304" pitchFamily="18" charset="0"/>
                <a:cs typeface="Times New Roman" panose="02020603050405020304" pitchFamily="18" charset="0"/>
              </a:rPr>
              <a:t>conventional 	vegetative </a:t>
            </a:r>
            <a:r>
              <a:rPr lang="en-US" sz="2800" dirty="0">
                <a:latin typeface="Times New Roman" panose="02020603050405020304" pitchFamily="18" charset="0"/>
                <a:cs typeface="Times New Roman" panose="02020603050405020304" pitchFamily="18" charset="0"/>
              </a:rPr>
              <a:t>propagation system like watering, </a:t>
            </a:r>
            <a:r>
              <a:rPr lang="en-US" sz="2800" dirty="0" smtClean="0">
                <a:latin typeface="Times New Roman" panose="02020603050405020304" pitchFamily="18" charset="0"/>
                <a:cs typeface="Times New Roman" panose="02020603050405020304" pitchFamily="18" charset="0"/>
              </a:rPr>
              <a:t>weeding (</a:t>
            </a:r>
            <a:r>
              <a:rPr lang="en-US" sz="2800" dirty="0">
                <a:latin typeface="Times New Roman" panose="02020603050405020304" pitchFamily="18" charset="0"/>
                <a:cs typeface="Times New Roman" panose="02020603050405020304" pitchFamily="18" charset="0"/>
              </a:rPr>
              <a:t>less </a:t>
            </a:r>
            <a:r>
              <a:rPr lang="en-US" sz="2800" dirty="0" smtClean="0">
                <a:latin typeface="Times New Roman" panose="02020603050405020304" pitchFamily="18" charset="0"/>
                <a:cs typeface="Times New Roman" panose="02020603050405020304" pitchFamily="18" charset="0"/>
              </a:rPr>
              <a:t>care</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7)	Small glass house space is required because of miniature size of plant 	lets</a:t>
            </a:r>
          </a:p>
          <a:p>
            <a:r>
              <a:rPr lang="en-US" sz="2800" dirty="0" smtClean="0">
                <a:latin typeface="Times New Roman" panose="02020603050405020304" pitchFamily="18" charset="0"/>
                <a:cs typeface="Times New Roman" panose="02020603050405020304" pitchFamily="18" charset="0"/>
              </a:rPr>
              <a:t>8)	Mother plant or genotype of stock plant can be stood and maintained in 	vitro   without damage to environmental factor and stock plants.</a:t>
            </a:r>
          </a:p>
          <a:p>
            <a:r>
              <a:rPr lang="en-US" sz="2800" dirty="0" smtClean="0">
                <a:latin typeface="Times New Roman" panose="02020603050405020304" pitchFamily="18" charset="0"/>
                <a:cs typeface="Times New Roman" panose="02020603050405020304" pitchFamily="18" charset="0"/>
              </a:rPr>
              <a:t>9) 	Being sterile transport across countries is permissible without difficulties</a:t>
            </a:r>
          </a:p>
          <a:p>
            <a:r>
              <a:rPr lang="en-US" sz="2800" dirty="0" smtClean="0">
                <a:latin typeface="Times New Roman" panose="02020603050405020304" pitchFamily="18" charset="0"/>
                <a:cs typeface="Times New Roman" panose="02020603050405020304" pitchFamily="18" charset="0"/>
              </a:rPr>
              <a:t>	(transport across countries does not require </a:t>
            </a:r>
            <a:r>
              <a:rPr lang="en-US" sz="2800" dirty="0" err="1" smtClean="0">
                <a:latin typeface="Times New Roman" panose="02020603050405020304" pitchFamily="18" charset="0"/>
                <a:cs typeface="Times New Roman" panose="02020603050405020304" pitchFamily="18" charset="0"/>
              </a:rPr>
              <a:t>phytosanitory</a:t>
            </a:r>
            <a:r>
              <a:rPr lang="en-US" sz="2800" dirty="0" smtClean="0">
                <a:latin typeface="Times New Roman" panose="02020603050405020304" pitchFamily="18" charset="0"/>
                <a:cs typeface="Times New Roman" panose="02020603050405020304" pitchFamily="18" charset="0"/>
              </a:rPr>
              <a:t> regulation).</a:t>
            </a:r>
          </a:p>
          <a:p>
            <a:pPr marL="514350" indent="-514350">
              <a:buAutoNum type="arabicParenR" startAt="10"/>
            </a:pPr>
            <a:r>
              <a:rPr lang="en-US" sz="2800" dirty="0" smtClean="0">
                <a:latin typeface="Times New Roman" panose="02020603050405020304" pitchFamily="18" charset="0"/>
                <a:cs typeface="Times New Roman" panose="02020603050405020304" pitchFamily="18" charset="0"/>
              </a:rPr>
              <a:t>     Miniature storage organs(tubers, corns, tuberous, roots) can be produced 	for genotype storage and subsequent plantation which is also called as 	Germplasm storage.</a:t>
            </a:r>
          </a:p>
          <a:p>
            <a:r>
              <a:rPr lang="en-US" sz="2800" dirty="0" smtClean="0">
                <a:latin typeface="Times New Roman" panose="02020603050405020304" pitchFamily="18" charset="0"/>
                <a:cs typeface="Times New Roman" panose="02020603050405020304" pitchFamily="18" charset="0"/>
              </a:rPr>
              <a:t>11)	It </a:t>
            </a:r>
            <a:r>
              <a:rPr lang="en-US" sz="2800" dirty="0" smtClean="0">
                <a:latin typeface="Times New Roman" panose="02020603050405020304" pitchFamily="18" charset="0"/>
                <a:cs typeface="Times New Roman" panose="02020603050405020304" pitchFamily="18" charset="0"/>
              </a:rPr>
              <a:t>is possible to mechanize whole process of vegetative </a:t>
            </a:r>
            <a:r>
              <a:rPr lang="en-US" sz="2800" dirty="0" err="1" smtClean="0">
                <a:latin typeface="Times New Roman" panose="02020603050405020304" pitchFamily="18" charset="0"/>
                <a:cs typeface="Times New Roman" panose="02020603050405020304" pitchFamily="18" charset="0"/>
              </a:rPr>
              <a:t>propogation</a:t>
            </a:r>
            <a:r>
              <a:rPr lang="en-US" sz="2800" dirty="0" smtClean="0">
                <a:latin typeface="Times New Roman" panose="02020603050405020304" pitchFamily="18" charset="0"/>
                <a:cs typeface="Times New Roman" panose="02020603050405020304" pitchFamily="18" charset="0"/>
              </a:rPr>
              <a:t> for 	large scale plantations.</a:t>
            </a:r>
          </a:p>
          <a:p>
            <a:r>
              <a:rPr lang="en-US" sz="2800" dirty="0" smtClean="0"/>
              <a:t>12)	</a:t>
            </a:r>
            <a:r>
              <a:rPr lang="en-US" sz="2800" dirty="0" smtClean="0">
                <a:latin typeface="Times New Roman" panose="02020603050405020304" pitchFamily="18" charset="0"/>
                <a:cs typeface="Times New Roman" panose="02020603050405020304" pitchFamily="18" charset="0"/>
              </a:rPr>
              <a:t>The plants which are difficult to propagate </a:t>
            </a:r>
            <a:r>
              <a:rPr lang="en-US" sz="2800" dirty="0" err="1" smtClean="0">
                <a:latin typeface="Times New Roman" panose="02020603050405020304" pitchFamily="18" charset="0"/>
                <a:cs typeface="Times New Roman" panose="02020603050405020304" pitchFamily="18" charset="0"/>
              </a:rPr>
              <a:t>vegetatively</a:t>
            </a:r>
            <a:r>
              <a:rPr lang="en-US" sz="2800" dirty="0" smtClean="0">
                <a:latin typeface="Times New Roman" panose="02020603050405020304" pitchFamily="18" charset="0"/>
                <a:cs typeface="Times New Roman" panose="02020603050405020304" pitchFamily="18" charset="0"/>
              </a:rPr>
              <a:t> by conventional 	method can be propagated by this method.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77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753" y="321038"/>
            <a:ext cx="11524129" cy="6124754"/>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Introduction:-</a:t>
            </a:r>
          </a:p>
          <a:p>
            <a:endParaRPr lang="en-US" sz="2800" b="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The technique of culturing plant became a wide subject embracing morphology, physiology, biochemistry, molecular biology and genetic engineering multiplication of plant through plant tissue culture can be achieved by any of the following methods depending on the objectives. The basic concept is to achieve rapid multiple without creating un wanted </a:t>
            </a:r>
            <a:r>
              <a:rPr lang="en-US" sz="2800" dirty="0" err="1" smtClean="0">
                <a:latin typeface="Times New Roman" panose="02020603050405020304" pitchFamily="18" charset="0"/>
                <a:cs typeface="Times New Roman" panose="02020603050405020304" pitchFamily="18" charset="0"/>
              </a:rPr>
              <a:t>somaclonal</a:t>
            </a:r>
            <a:r>
              <a:rPr lang="en-US" sz="2800" dirty="0" smtClean="0">
                <a:latin typeface="Times New Roman" panose="02020603050405020304" pitchFamily="18" charset="0"/>
                <a:cs typeface="Times New Roman" panose="02020603050405020304" pitchFamily="18" charset="0"/>
              </a:rPr>
              <a:t> variation.</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Micro propagation is defined as production of miniature planting material in large number by vegetative multiplication through regeneration.</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Axillary budding- It is the development from pre-existing meristems on nodal regions to ensure genetic stability of the </a:t>
            </a:r>
            <a:r>
              <a:rPr lang="en-US" sz="2800" dirty="0" err="1" smtClean="0">
                <a:latin typeface="Times New Roman" panose="02020603050405020304" pitchFamily="18" charset="0"/>
                <a:cs typeface="Times New Roman" panose="02020603050405020304" pitchFamily="18" charset="0"/>
              </a:rPr>
              <a:t>regenerants</a:t>
            </a:r>
            <a:r>
              <a:rPr lang="en-US" sz="28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Adventitious budding- De novo formation of adventitious buds (not from preexisting meristems) may occur directly from the tissues of the explant.</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857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871" y="490618"/>
            <a:ext cx="9695329" cy="5693866"/>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Disadvantages of micro-propagation:-</a:t>
            </a:r>
          </a:p>
          <a:p>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1)	</a:t>
            </a:r>
            <a:r>
              <a:rPr lang="en-US" sz="2800" dirty="0" smtClean="0">
                <a:latin typeface="Times New Roman" panose="02020603050405020304" pitchFamily="18" charset="0"/>
                <a:cs typeface="Times New Roman" panose="02020603050405020304" pitchFamily="18" charset="0"/>
              </a:rPr>
              <a:t>Micro propagation </a:t>
            </a:r>
            <a:r>
              <a:rPr lang="en-US" sz="2800" dirty="0" smtClean="0">
                <a:latin typeface="Times New Roman" panose="02020603050405020304" pitchFamily="18" charset="0"/>
                <a:cs typeface="Times New Roman" panose="02020603050405020304" pitchFamily="18" charset="0"/>
              </a:rPr>
              <a:t>method involve expensive material like 	autoclave, laminar air flow, </a:t>
            </a:r>
            <a:r>
              <a:rPr lang="en-US" sz="2800" dirty="0" smtClean="0">
                <a:latin typeface="Times New Roman" panose="02020603050405020304" pitchFamily="18" charset="0"/>
                <a:cs typeface="Times New Roman" panose="02020603050405020304" pitchFamily="18" charset="0"/>
              </a:rPr>
              <a:t>controlled </a:t>
            </a:r>
            <a:r>
              <a:rPr lang="en-US" sz="2800" dirty="0" smtClean="0">
                <a:latin typeface="Times New Roman" panose="02020603050405020304" pitchFamily="18" charset="0"/>
                <a:cs typeface="Times New Roman" panose="02020603050405020304" pitchFamily="18" charset="0"/>
              </a:rPr>
              <a:t>culture room.</a:t>
            </a:r>
          </a:p>
          <a:p>
            <a:pPr algn="just"/>
            <a:r>
              <a:rPr lang="en-US" sz="2800" dirty="0" smtClean="0">
                <a:latin typeface="Times New Roman" panose="02020603050405020304" pitchFamily="18" charset="0"/>
                <a:cs typeface="Times New Roman" panose="02020603050405020304" pitchFamily="18" charset="0"/>
              </a:rPr>
              <a:t>2) 	It is a skilled work so a decision making and technique 	knowledge are required in the personnel.</a:t>
            </a:r>
          </a:p>
          <a:p>
            <a:pPr algn="just"/>
            <a:r>
              <a:rPr lang="en-US" sz="2800" dirty="0" smtClean="0">
                <a:latin typeface="Times New Roman" panose="02020603050405020304" pitchFamily="18" charset="0"/>
                <a:cs typeface="Times New Roman" panose="02020603050405020304" pitchFamily="18" charset="0"/>
              </a:rPr>
              <a:t>3)	Contamination cause severe damage to material and add to 	the cost of production, affects time schedule delivery of the 	material.</a:t>
            </a:r>
          </a:p>
          <a:p>
            <a:pPr algn="just"/>
            <a:r>
              <a:rPr lang="en-US" sz="2800" dirty="0" smtClean="0">
                <a:latin typeface="Times New Roman" panose="02020603050405020304" pitchFamily="18" charset="0"/>
                <a:cs typeface="Times New Roman" panose="02020603050405020304" pitchFamily="18" charset="0"/>
              </a:rPr>
              <a:t>4)	Genetic stability is not confirmed in certain methods.</a:t>
            </a:r>
          </a:p>
          <a:p>
            <a:pPr algn="just"/>
            <a:r>
              <a:rPr lang="en-US" sz="2800" dirty="0" smtClean="0">
                <a:latin typeface="Times New Roman" panose="02020603050405020304" pitchFamily="18" charset="0"/>
                <a:cs typeface="Times New Roman" panose="02020603050405020304" pitchFamily="18" charset="0"/>
              </a:rPr>
              <a:t>5) 	Explants taken are delicate so it takes longer.</a:t>
            </a:r>
          </a:p>
          <a:p>
            <a:pPr algn="just"/>
            <a:r>
              <a:rPr lang="en-US" sz="2800" dirty="0" smtClean="0">
                <a:latin typeface="Times New Roman" panose="02020603050405020304" pitchFamily="18" charset="0"/>
                <a:cs typeface="Times New Roman" panose="02020603050405020304" pitchFamily="18" charset="0"/>
              </a:rPr>
              <a:t>6) 	Specific conditions for micro-</a:t>
            </a:r>
            <a:r>
              <a:rPr lang="en-US" sz="2800" dirty="0" err="1" smtClean="0">
                <a:latin typeface="Times New Roman" panose="02020603050405020304" pitchFamily="18" charset="0"/>
                <a:cs typeface="Times New Roman" panose="02020603050405020304" pitchFamily="18" charset="0"/>
              </a:rPr>
              <a:t>propogation</a:t>
            </a:r>
            <a:r>
              <a:rPr lang="en-US" sz="2800" dirty="0" smtClean="0">
                <a:latin typeface="Times New Roman" panose="02020603050405020304" pitchFamily="18" charset="0"/>
                <a:cs typeface="Times New Roman" panose="02020603050405020304" pitchFamily="18" charset="0"/>
              </a:rPr>
              <a:t> may be required. 	Therefore, each material requires separate research method.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00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917" y="1672389"/>
            <a:ext cx="9318811" cy="3293209"/>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Limitation of </a:t>
            </a:r>
            <a:r>
              <a:rPr lang="en-US" sz="3200" b="1" dirty="0" err="1" smtClean="0">
                <a:latin typeface="Times New Roman" panose="02020603050405020304" pitchFamily="18" charset="0"/>
                <a:cs typeface="Times New Roman" panose="02020603050405020304" pitchFamily="18" charset="0"/>
              </a:rPr>
              <a:t>Micropropagation</a:t>
            </a:r>
            <a:r>
              <a:rPr lang="en-US" sz="3200" b="1" dirty="0" smtClean="0">
                <a:latin typeface="Times New Roman" panose="02020603050405020304" pitchFamily="18" charset="0"/>
                <a:cs typeface="Times New Roman" panose="02020603050405020304" pitchFamily="18" charset="0"/>
              </a:rPr>
              <a:t>:</a:t>
            </a:r>
          </a:p>
          <a:p>
            <a:pPr algn="just"/>
            <a:endParaRPr lang="en-US" sz="3200" b="1"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Micropropagation</a:t>
            </a:r>
            <a:r>
              <a:rPr lang="en-US" sz="3200" dirty="0">
                <a:latin typeface="Times New Roman" panose="02020603050405020304" pitchFamily="18" charset="0"/>
                <a:cs typeface="Times New Roman" panose="02020603050405020304" pitchFamily="18" charset="0"/>
              </a:rPr>
              <a:t> techniques require intensive </a:t>
            </a:r>
            <a:r>
              <a:rPr lang="en-US" sz="3200" dirty="0" smtClean="0">
                <a:latin typeface="Times New Roman" panose="02020603050405020304" pitchFamily="18" charset="0"/>
                <a:cs typeface="Times New Roman" panose="02020603050405020304" pitchFamily="18" charset="0"/>
              </a:rPr>
              <a:t>labor </a:t>
            </a:r>
            <a:r>
              <a:rPr lang="en-US" sz="3200" dirty="0">
                <a:latin typeface="Times New Roman" panose="02020603050405020304" pitchFamily="18" charset="0"/>
                <a:cs typeface="Times New Roman" panose="02020603050405020304" pitchFamily="18" charset="0"/>
              </a:rPr>
              <a:t>and this often limits their commercial application. Automation can reduce the </a:t>
            </a:r>
            <a:r>
              <a:rPr lang="en-US" sz="3200" dirty="0" smtClean="0">
                <a:latin typeface="Times New Roman" panose="02020603050405020304" pitchFamily="18" charset="0"/>
                <a:cs typeface="Times New Roman" panose="02020603050405020304" pitchFamily="18" charset="0"/>
              </a:rPr>
              <a:t>labor </a:t>
            </a:r>
            <a:r>
              <a:rPr lang="en-US" sz="3200" dirty="0">
                <a:latin typeface="Times New Roman" panose="02020603050405020304" pitchFamily="18" charset="0"/>
                <a:cs typeface="Times New Roman" panose="02020603050405020304" pitchFamily="18" charset="0"/>
              </a:rPr>
              <a:t>required. </a:t>
            </a:r>
          </a:p>
        </p:txBody>
      </p:sp>
    </p:spTree>
    <p:extLst>
      <p:ext uri="{BB962C8B-B14F-4D97-AF65-F5344CB8AC3E}">
        <p14:creationId xmlns:p14="http://schemas.microsoft.com/office/powerpoint/2010/main" val="216558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906" y="416859"/>
            <a:ext cx="10596282" cy="5634318"/>
          </a:xfrm>
          <a:prstGeom prst="rect">
            <a:avLst/>
          </a:prstGeom>
        </p:spPr>
      </p:pic>
    </p:spTree>
    <p:extLst>
      <p:ext uri="{BB962C8B-B14F-4D97-AF65-F5344CB8AC3E}">
        <p14:creationId xmlns:p14="http://schemas.microsoft.com/office/powerpoint/2010/main" val="321223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577" y="430306"/>
            <a:ext cx="9305364" cy="5782235"/>
          </a:xfrm>
          <a:prstGeom prst="rect">
            <a:avLst/>
          </a:prstGeom>
        </p:spPr>
      </p:pic>
    </p:spTree>
    <p:extLst>
      <p:ext uri="{BB962C8B-B14F-4D97-AF65-F5344CB8AC3E}">
        <p14:creationId xmlns:p14="http://schemas.microsoft.com/office/powerpoint/2010/main" val="188330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154" y="497541"/>
            <a:ext cx="9614646" cy="5338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971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576" y="712694"/>
            <a:ext cx="9533965" cy="5647764"/>
          </a:xfrm>
          <a:prstGeom prst="rect">
            <a:avLst/>
          </a:prstGeom>
        </p:spPr>
      </p:pic>
    </p:spTree>
    <p:extLst>
      <p:ext uri="{BB962C8B-B14F-4D97-AF65-F5344CB8AC3E}">
        <p14:creationId xmlns:p14="http://schemas.microsoft.com/office/powerpoint/2010/main" val="4955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29" y="416860"/>
            <a:ext cx="9654989" cy="5983940"/>
          </a:xfrm>
          <a:prstGeom prst="rect">
            <a:avLst/>
          </a:prstGeom>
        </p:spPr>
      </p:pic>
    </p:spTree>
    <p:extLst>
      <p:ext uri="{BB962C8B-B14F-4D97-AF65-F5344CB8AC3E}">
        <p14:creationId xmlns:p14="http://schemas.microsoft.com/office/powerpoint/2010/main" val="250911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248" y="968188"/>
            <a:ext cx="8606116" cy="5311587"/>
          </a:xfrm>
          <a:prstGeom prst="rect">
            <a:avLst/>
          </a:prstGeom>
        </p:spPr>
      </p:pic>
    </p:spTree>
    <p:extLst>
      <p:ext uri="{BB962C8B-B14F-4D97-AF65-F5344CB8AC3E}">
        <p14:creationId xmlns:p14="http://schemas.microsoft.com/office/powerpoint/2010/main" val="156864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623" y="820270"/>
            <a:ext cx="8888505" cy="5593977"/>
          </a:xfrm>
          <a:prstGeom prst="rect">
            <a:avLst/>
          </a:prstGeom>
        </p:spPr>
      </p:pic>
    </p:spTree>
    <p:extLst>
      <p:ext uri="{BB962C8B-B14F-4D97-AF65-F5344CB8AC3E}">
        <p14:creationId xmlns:p14="http://schemas.microsoft.com/office/powerpoint/2010/main" val="4281357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201</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Times New Roman</vt:lpstr>
      <vt:lpstr>Office Theme</vt:lpstr>
      <vt:lpstr>Micro propagation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Habibur Rahman</cp:lastModifiedBy>
  <cp:revision>22</cp:revision>
  <dcterms:created xsi:type="dcterms:W3CDTF">2021-08-07T04:31:35Z</dcterms:created>
  <dcterms:modified xsi:type="dcterms:W3CDTF">2021-08-09T08:21:59Z</dcterms:modified>
</cp:coreProperties>
</file>