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69" r:id="rId5"/>
    <p:sldId id="270" r:id="rId6"/>
    <p:sldId id="271" r:id="rId7"/>
    <p:sldId id="258" r:id="rId8"/>
    <p:sldId id="262" r:id="rId9"/>
    <p:sldId id="259" r:id="rId10"/>
    <p:sldId id="260" r:id="rId11"/>
    <p:sldId id="261" r:id="rId12"/>
    <p:sldId id="272" r:id="rId13"/>
    <p:sldId id="273" r:id="rId14"/>
    <p:sldId id="264" r:id="rId15"/>
    <p:sldId id="265" r:id="rId16"/>
    <p:sldId id="266" r:id="rId17"/>
    <p:sldId id="26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88" d="100"/>
          <a:sy n="88" d="100"/>
        </p:scale>
        <p:origin x="52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naki Rabha" userId="50c975908f019342" providerId="LiveId" clId="{5DFC71FE-55E6-4042-9841-6E7638F825EA}"/>
    <pc:docChg chg="undo redo custSel addSld modSld">
      <pc:chgData name="Pinaki Rabha" userId="50c975908f019342" providerId="LiveId" clId="{5DFC71FE-55E6-4042-9841-6E7638F825EA}" dt="2021-08-11T04:18:06.029" v="292" actId="20577"/>
      <pc:docMkLst>
        <pc:docMk/>
      </pc:docMkLst>
      <pc:sldChg chg="modSp mod">
        <pc:chgData name="Pinaki Rabha" userId="50c975908f019342" providerId="LiveId" clId="{5DFC71FE-55E6-4042-9841-6E7638F825EA}" dt="2021-08-11T04:16:48.690" v="266" actId="1076"/>
        <pc:sldMkLst>
          <pc:docMk/>
          <pc:sldMk cId="2201941047" sldId="256"/>
        </pc:sldMkLst>
        <pc:spChg chg="mod">
          <ac:chgData name="Pinaki Rabha" userId="50c975908f019342" providerId="LiveId" clId="{5DFC71FE-55E6-4042-9841-6E7638F825EA}" dt="2021-08-11T04:16:44.697" v="265" actId="14100"/>
          <ac:spMkLst>
            <pc:docMk/>
            <pc:sldMk cId="2201941047" sldId="256"/>
            <ac:spMk id="2" creationId="{C6A089CF-F720-4085-91CF-58F052C008DD}"/>
          </ac:spMkLst>
        </pc:spChg>
        <pc:spChg chg="mod">
          <ac:chgData name="Pinaki Rabha" userId="50c975908f019342" providerId="LiveId" clId="{5DFC71FE-55E6-4042-9841-6E7638F825EA}" dt="2021-08-11T04:16:48.690" v="266" actId="1076"/>
          <ac:spMkLst>
            <pc:docMk/>
            <pc:sldMk cId="2201941047" sldId="256"/>
            <ac:spMk id="3" creationId="{DF5220A3-C582-4A8B-B442-0C7A35BF3241}"/>
          </ac:spMkLst>
        </pc:spChg>
      </pc:sldChg>
      <pc:sldChg chg="modSp mod">
        <pc:chgData name="Pinaki Rabha" userId="50c975908f019342" providerId="LiveId" clId="{5DFC71FE-55E6-4042-9841-6E7638F825EA}" dt="2021-08-11T02:22:58.630" v="215" actId="20577"/>
        <pc:sldMkLst>
          <pc:docMk/>
          <pc:sldMk cId="4156131097" sldId="257"/>
        </pc:sldMkLst>
        <pc:spChg chg="mod">
          <ac:chgData name="Pinaki Rabha" userId="50c975908f019342" providerId="LiveId" clId="{5DFC71FE-55E6-4042-9841-6E7638F825EA}" dt="2021-08-11T02:22:58.630" v="215" actId="20577"/>
          <ac:spMkLst>
            <pc:docMk/>
            <pc:sldMk cId="4156131097" sldId="257"/>
            <ac:spMk id="3" creationId="{8127251B-E995-4A93-9840-99CE947EB435}"/>
          </ac:spMkLst>
        </pc:spChg>
      </pc:sldChg>
      <pc:sldChg chg="delSp modSp mod">
        <pc:chgData name="Pinaki Rabha" userId="50c975908f019342" providerId="LiveId" clId="{5DFC71FE-55E6-4042-9841-6E7638F825EA}" dt="2021-08-11T02:29:28.121" v="262" actId="113"/>
        <pc:sldMkLst>
          <pc:docMk/>
          <pc:sldMk cId="739947590" sldId="258"/>
        </pc:sldMkLst>
        <pc:spChg chg="del">
          <ac:chgData name="Pinaki Rabha" userId="50c975908f019342" providerId="LiveId" clId="{5DFC71FE-55E6-4042-9841-6E7638F825EA}" dt="2021-08-10T14:53:02.266" v="29" actId="478"/>
          <ac:spMkLst>
            <pc:docMk/>
            <pc:sldMk cId="739947590" sldId="258"/>
            <ac:spMk id="2" creationId="{3878A114-E3F3-411B-B80C-AB617EAF25A3}"/>
          </ac:spMkLst>
        </pc:spChg>
        <pc:spChg chg="mod">
          <ac:chgData name="Pinaki Rabha" userId="50c975908f019342" providerId="LiveId" clId="{5DFC71FE-55E6-4042-9841-6E7638F825EA}" dt="2021-08-11T02:29:28.121" v="262" actId="113"/>
          <ac:spMkLst>
            <pc:docMk/>
            <pc:sldMk cId="739947590" sldId="258"/>
            <ac:spMk id="3" creationId="{46826414-0BA4-415E-9E3C-78FE247FD621}"/>
          </ac:spMkLst>
        </pc:spChg>
      </pc:sldChg>
      <pc:sldChg chg="delSp modSp mod">
        <pc:chgData name="Pinaki Rabha" userId="50c975908f019342" providerId="LiveId" clId="{5DFC71FE-55E6-4042-9841-6E7638F825EA}" dt="2021-08-10T15:48:17.076" v="184" actId="27636"/>
        <pc:sldMkLst>
          <pc:docMk/>
          <pc:sldMk cId="2966894946" sldId="259"/>
        </pc:sldMkLst>
        <pc:spChg chg="del mod">
          <ac:chgData name="Pinaki Rabha" userId="50c975908f019342" providerId="LiveId" clId="{5DFC71FE-55E6-4042-9841-6E7638F825EA}" dt="2021-08-10T15:01:37.592" v="50" actId="478"/>
          <ac:spMkLst>
            <pc:docMk/>
            <pc:sldMk cId="2966894946" sldId="259"/>
            <ac:spMk id="2" creationId="{330E7EC3-B805-4E49-8948-8736962CE90A}"/>
          </ac:spMkLst>
        </pc:spChg>
        <pc:spChg chg="mod">
          <ac:chgData name="Pinaki Rabha" userId="50c975908f019342" providerId="LiveId" clId="{5DFC71FE-55E6-4042-9841-6E7638F825EA}" dt="2021-08-10T15:48:17.076" v="184" actId="27636"/>
          <ac:spMkLst>
            <pc:docMk/>
            <pc:sldMk cId="2966894946" sldId="259"/>
            <ac:spMk id="3" creationId="{1CA5F75C-7007-467C-9D2C-3034B77BB691}"/>
          </ac:spMkLst>
        </pc:spChg>
      </pc:sldChg>
      <pc:sldChg chg="delSp modSp mod">
        <pc:chgData name="Pinaki Rabha" userId="50c975908f019342" providerId="LiveId" clId="{5DFC71FE-55E6-4042-9841-6E7638F825EA}" dt="2021-08-10T15:53:45.719" v="205" actId="478"/>
        <pc:sldMkLst>
          <pc:docMk/>
          <pc:sldMk cId="1724538295" sldId="260"/>
        </pc:sldMkLst>
        <pc:spChg chg="del mod">
          <ac:chgData name="Pinaki Rabha" userId="50c975908f019342" providerId="LiveId" clId="{5DFC71FE-55E6-4042-9841-6E7638F825EA}" dt="2021-08-10T15:53:45.719" v="205" actId="478"/>
          <ac:spMkLst>
            <pc:docMk/>
            <pc:sldMk cId="1724538295" sldId="260"/>
            <ac:spMk id="2" creationId="{06D5AFAF-EC19-47D5-AE65-589F753A84D2}"/>
          </ac:spMkLst>
        </pc:spChg>
        <pc:spChg chg="mod">
          <ac:chgData name="Pinaki Rabha" userId="50c975908f019342" providerId="LiveId" clId="{5DFC71FE-55E6-4042-9841-6E7638F825EA}" dt="2021-08-10T15:53:34.670" v="203" actId="5793"/>
          <ac:spMkLst>
            <pc:docMk/>
            <pc:sldMk cId="1724538295" sldId="260"/>
            <ac:spMk id="3" creationId="{C9B31E66-B489-4A29-BC5B-A84E6D4F7E89}"/>
          </ac:spMkLst>
        </pc:spChg>
      </pc:sldChg>
      <pc:sldChg chg="delSp modSp mod">
        <pc:chgData name="Pinaki Rabha" userId="50c975908f019342" providerId="LiveId" clId="{5DFC71FE-55E6-4042-9841-6E7638F825EA}" dt="2021-08-10T15:44:04.399" v="174" actId="27636"/>
        <pc:sldMkLst>
          <pc:docMk/>
          <pc:sldMk cId="2557025065" sldId="261"/>
        </pc:sldMkLst>
        <pc:spChg chg="del mod">
          <ac:chgData name="Pinaki Rabha" userId="50c975908f019342" providerId="LiveId" clId="{5DFC71FE-55E6-4042-9841-6E7638F825EA}" dt="2021-08-10T15:42:20.086" v="167" actId="478"/>
          <ac:spMkLst>
            <pc:docMk/>
            <pc:sldMk cId="2557025065" sldId="261"/>
            <ac:spMk id="2" creationId="{CCBB05F8-F892-495B-A789-B0F00AB0B2C0}"/>
          </ac:spMkLst>
        </pc:spChg>
        <pc:spChg chg="mod">
          <ac:chgData name="Pinaki Rabha" userId="50c975908f019342" providerId="LiveId" clId="{5DFC71FE-55E6-4042-9841-6E7638F825EA}" dt="2021-08-10T15:44:04.399" v="174" actId="27636"/>
          <ac:spMkLst>
            <pc:docMk/>
            <pc:sldMk cId="2557025065" sldId="261"/>
            <ac:spMk id="3" creationId="{1E00F91D-B51E-4204-92AF-D1323EB98F76}"/>
          </ac:spMkLst>
        </pc:spChg>
      </pc:sldChg>
      <pc:sldChg chg="delSp modSp new mod">
        <pc:chgData name="Pinaki Rabha" userId="50c975908f019342" providerId="LiveId" clId="{5DFC71FE-55E6-4042-9841-6E7638F825EA}" dt="2021-08-11T04:18:06.029" v="292" actId="20577"/>
        <pc:sldMkLst>
          <pc:docMk/>
          <pc:sldMk cId="3972779003" sldId="262"/>
        </pc:sldMkLst>
        <pc:spChg chg="del mod">
          <ac:chgData name="Pinaki Rabha" userId="50c975908f019342" providerId="LiveId" clId="{5DFC71FE-55E6-4042-9841-6E7638F825EA}" dt="2021-08-10T15:04:24.254" v="75" actId="478"/>
          <ac:spMkLst>
            <pc:docMk/>
            <pc:sldMk cId="3972779003" sldId="262"/>
            <ac:spMk id="2" creationId="{D1BE335F-A17F-40DD-8397-FDC7FCAC3FD2}"/>
          </ac:spMkLst>
        </pc:spChg>
        <pc:spChg chg="mod">
          <ac:chgData name="Pinaki Rabha" userId="50c975908f019342" providerId="LiveId" clId="{5DFC71FE-55E6-4042-9841-6E7638F825EA}" dt="2021-08-11T04:18:06.029" v="292" actId="20577"/>
          <ac:spMkLst>
            <pc:docMk/>
            <pc:sldMk cId="3972779003" sldId="262"/>
            <ac:spMk id="3" creationId="{E8314EC2-950D-49F0-8327-AEC4859565AE}"/>
          </ac:spMkLst>
        </pc:spChg>
      </pc:sldChg>
      <pc:sldChg chg="modSp new mod">
        <pc:chgData name="Pinaki Rabha" userId="50c975908f019342" providerId="LiveId" clId="{5DFC71FE-55E6-4042-9841-6E7638F825EA}" dt="2021-08-10T15:08:33.884" v="83"/>
        <pc:sldMkLst>
          <pc:docMk/>
          <pc:sldMk cId="3765624317" sldId="263"/>
        </pc:sldMkLst>
        <pc:spChg chg="mod">
          <ac:chgData name="Pinaki Rabha" userId="50c975908f019342" providerId="LiveId" clId="{5DFC71FE-55E6-4042-9841-6E7638F825EA}" dt="2021-08-10T15:08:33.884" v="83"/>
          <ac:spMkLst>
            <pc:docMk/>
            <pc:sldMk cId="3765624317" sldId="263"/>
            <ac:spMk id="3" creationId="{4168509A-FD23-477F-867E-636CBAA514EF}"/>
          </ac:spMkLst>
        </pc:spChg>
      </pc:sldChg>
      <pc:sldChg chg="modSp new mod">
        <pc:chgData name="Pinaki Rabha" userId="50c975908f019342" providerId="LiveId" clId="{5DFC71FE-55E6-4042-9841-6E7638F825EA}" dt="2021-08-10T15:15:14.217" v="85"/>
        <pc:sldMkLst>
          <pc:docMk/>
          <pc:sldMk cId="868507279" sldId="264"/>
        </pc:sldMkLst>
        <pc:spChg chg="mod">
          <ac:chgData name="Pinaki Rabha" userId="50c975908f019342" providerId="LiveId" clId="{5DFC71FE-55E6-4042-9841-6E7638F825EA}" dt="2021-08-10T15:15:14.217" v="85"/>
          <ac:spMkLst>
            <pc:docMk/>
            <pc:sldMk cId="868507279" sldId="264"/>
            <ac:spMk id="3" creationId="{D451C4C8-8776-4326-9BBA-8E2FD55EC3BE}"/>
          </ac:spMkLst>
        </pc:spChg>
      </pc:sldChg>
      <pc:sldChg chg="modSp new mod">
        <pc:chgData name="Pinaki Rabha" userId="50c975908f019342" providerId="LiveId" clId="{5DFC71FE-55E6-4042-9841-6E7638F825EA}" dt="2021-08-10T15:15:38.568" v="87"/>
        <pc:sldMkLst>
          <pc:docMk/>
          <pc:sldMk cId="3188098830" sldId="265"/>
        </pc:sldMkLst>
        <pc:spChg chg="mod">
          <ac:chgData name="Pinaki Rabha" userId="50c975908f019342" providerId="LiveId" clId="{5DFC71FE-55E6-4042-9841-6E7638F825EA}" dt="2021-08-10T15:15:38.568" v="87"/>
          <ac:spMkLst>
            <pc:docMk/>
            <pc:sldMk cId="3188098830" sldId="265"/>
            <ac:spMk id="3" creationId="{40FE7630-34F4-4D30-ABBF-D07FA71D2041}"/>
          </ac:spMkLst>
        </pc:spChg>
      </pc:sldChg>
      <pc:sldChg chg="modSp new mod">
        <pc:chgData name="Pinaki Rabha" userId="50c975908f019342" providerId="LiveId" clId="{5DFC71FE-55E6-4042-9841-6E7638F825EA}" dt="2021-08-10T15:16:13.458" v="89"/>
        <pc:sldMkLst>
          <pc:docMk/>
          <pc:sldMk cId="3221000050" sldId="266"/>
        </pc:sldMkLst>
        <pc:spChg chg="mod">
          <ac:chgData name="Pinaki Rabha" userId="50c975908f019342" providerId="LiveId" clId="{5DFC71FE-55E6-4042-9841-6E7638F825EA}" dt="2021-08-10T15:16:13.458" v="89"/>
          <ac:spMkLst>
            <pc:docMk/>
            <pc:sldMk cId="3221000050" sldId="266"/>
            <ac:spMk id="3" creationId="{A808AEA3-074A-4B94-85FC-009DD3B4D37A}"/>
          </ac:spMkLst>
        </pc:spChg>
      </pc:sldChg>
      <pc:sldChg chg="modSp new mod">
        <pc:chgData name="Pinaki Rabha" userId="50c975908f019342" providerId="LiveId" clId="{5DFC71FE-55E6-4042-9841-6E7638F825EA}" dt="2021-08-10T15:16:50.521" v="92"/>
        <pc:sldMkLst>
          <pc:docMk/>
          <pc:sldMk cId="310152765" sldId="267"/>
        </pc:sldMkLst>
        <pc:spChg chg="mod">
          <ac:chgData name="Pinaki Rabha" userId="50c975908f019342" providerId="LiveId" clId="{5DFC71FE-55E6-4042-9841-6E7638F825EA}" dt="2021-08-10T15:16:50.521" v="92"/>
          <ac:spMkLst>
            <pc:docMk/>
            <pc:sldMk cId="310152765" sldId="267"/>
            <ac:spMk id="3" creationId="{B63B9D01-E9E9-4B32-99E0-6950CF9FF205}"/>
          </ac:spMkLst>
        </pc:spChg>
      </pc:sldChg>
      <pc:sldChg chg="delSp modSp new mod">
        <pc:chgData name="Pinaki Rabha" userId="50c975908f019342" providerId="LiveId" clId="{5DFC71FE-55E6-4042-9841-6E7638F825EA}" dt="2021-08-11T02:24:56.987" v="228" actId="255"/>
        <pc:sldMkLst>
          <pc:docMk/>
          <pc:sldMk cId="3181887777" sldId="268"/>
        </pc:sldMkLst>
        <pc:spChg chg="del mod">
          <ac:chgData name="Pinaki Rabha" userId="50c975908f019342" providerId="LiveId" clId="{5DFC71FE-55E6-4042-9841-6E7638F825EA}" dt="2021-08-11T02:23:48.918" v="217" actId="478"/>
          <ac:spMkLst>
            <pc:docMk/>
            <pc:sldMk cId="3181887777" sldId="268"/>
            <ac:spMk id="2" creationId="{08C13B25-B963-4F21-85AE-51B92CAB4A8A}"/>
          </ac:spMkLst>
        </pc:spChg>
        <pc:spChg chg="mod">
          <ac:chgData name="Pinaki Rabha" userId="50c975908f019342" providerId="LiveId" clId="{5DFC71FE-55E6-4042-9841-6E7638F825EA}" dt="2021-08-11T02:24:56.987" v="228" actId="255"/>
          <ac:spMkLst>
            <pc:docMk/>
            <pc:sldMk cId="3181887777" sldId="268"/>
            <ac:spMk id="3" creationId="{61792FE9-1291-4819-8A2E-EC7302119465}"/>
          </ac:spMkLst>
        </pc:spChg>
      </pc:sldChg>
      <pc:sldChg chg="modSp new mod">
        <pc:chgData name="Pinaki Rabha" userId="50c975908f019342" providerId="LiveId" clId="{5DFC71FE-55E6-4042-9841-6E7638F825EA}" dt="2021-08-11T02:25:37.014" v="232" actId="14100"/>
        <pc:sldMkLst>
          <pc:docMk/>
          <pc:sldMk cId="3492821722" sldId="269"/>
        </pc:sldMkLst>
        <pc:spChg chg="mod">
          <ac:chgData name="Pinaki Rabha" userId="50c975908f019342" providerId="LiveId" clId="{5DFC71FE-55E6-4042-9841-6E7638F825EA}" dt="2021-08-11T02:25:21.494" v="231" actId="14100"/>
          <ac:spMkLst>
            <pc:docMk/>
            <pc:sldMk cId="3492821722" sldId="269"/>
            <ac:spMk id="2" creationId="{6A8BE67F-0DA6-4595-BDE7-7FC7A6369C58}"/>
          </ac:spMkLst>
        </pc:spChg>
        <pc:spChg chg="mod">
          <ac:chgData name="Pinaki Rabha" userId="50c975908f019342" providerId="LiveId" clId="{5DFC71FE-55E6-4042-9841-6E7638F825EA}" dt="2021-08-11T02:25:37.014" v="232" actId="14100"/>
          <ac:spMkLst>
            <pc:docMk/>
            <pc:sldMk cId="3492821722" sldId="269"/>
            <ac:spMk id="3" creationId="{E5A98CCD-896F-41AA-9B87-FC8CEDDD1376}"/>
          </ac:spMkLst>
        </pc:spChg>
      </pc:sldChg>
      <pc:sldChg chg="delSp modSp new mod">
        <pc:chgData name="Pinaki Rabha" userId="50c975908f019342" providerId="LiveId" clId="{5DFC71FE-55E6-4042-9841-6E7638F825EA}" dt="2021-08-11T02:27:14.292" v="242" actId="5793"/>
        <pc:sldMkLst>
          <pc:docMk/>
          <pc:sldMk cId="1649515005" sldId="270"/>
        </pc:sldMkLst>
        <pc:spChg chg="del mod">
          <ac:chgData name="Pinaki Rabha" userId="50c975908f019342" providerId="LiveId" clId="{5DFC71FE-55E6-4042-9841-6E7638F825EA}" dt="2021-08-11T02:26:21.718" v="234" actId="478"/>
          <ac:spMkLst>
            <pc:docMk/>
            <pc:sldMk cId="1649515005" sldId="270"/>
            <ac:spMk id="2" creationId="{A8204511-2A1C-4CED-B19D-8E665FAA06FB}"/>
          </ac:spMkLst>
        </pc:spChg>
        <pc:spChg chg="mod">
          <ac:chgData name="Pinaki Rabha" userId="50c975908f019342" providerId="LiveId" clId="{5DFC71FE-55E6-4042-9841-6E7638F825EA}" dt="2021-08-11T02:27:14.292" v="242" actId="5793"/>
          <ac:spMkLst>
            <pc:docMk/>
            <pc:sldMk cId="1649515005" sldId="270"/>
            <ac:spMk id="3" creationId="{C4670257-02FF-49C6-828B-BD684653DA82}"/>
          </ac:spMkLst>
        </pc:spChg>
      </pc:sldChg>
      <pc:sldChg chg="delSp modSp new mod">
        <pc:chgData name="Pinaki Rabha" userId="50c975908f019342" providerId="LiveId" clId="{5DFC71FE-55E6-4042-9841-6E7638F825EA}" dt="2021-08-11T02:27:43.044" v="246" actId="255"/>
        <pc:sldMkLst>
          <pc:docMk/>
          <pc:sldMk cId="2569503242" sldId="271"/>
        </pc:sldMkLst>
        <pc:spChg chg="del mod">
          <ac:chgData name="Pinaki Rabha" userId="50c975908f019342" providerId="LiveId" clId="{5DFC71FE-55E6-4042-9841-6E7638F825EA}" dt="2021-08-11T02:27:28.110" v="244" actId="478"/>
          <ac:spMkLst>
            <pc:docMk/>
            <pc:sldMk cId="2569503242" sldId="271"/>
            <ac:spMk id="2" creationId="{E09E6C77-4DA1-4CD4-84DC-12C33389FFF6}"/>
          </ac:spMkLst>
        </pc:spChg>
        <pc:spChg chg="mod">
          <ac:chgData name="Pinaki Rabha" userId="50c975908f019342" providerId="LiveId" clId="{5DFC71FE-55E6-4042-9841-6E7638F825EA}" dt="2021-08-11T02:27:43.044" v="246" actId="255"/>
          <ac:spMkLst>
            <pc:docMk/>
            <pc:sldMk cId="2569503242" sldId="271"/>
            <ac:spMk id="3" creationId="{4091CA61-E545-44FF-9062-42BA75B2E882}"/>
          </ac:spMkLst>
        </pc:spChg>
      </pc:sldChg>
      <pc:sldChg chg="modSp new mod">
        <pc:chgData name="Pinaki Rabha" userId="50c975908f019342" providerId="LiveId" clId="{5DFC71FE-55E6-4042-9841-6E7638F825EA}" dt="2021-08-10T15:49:47.934" v="187"/>
        <pc:sldMkLst>
          <pc:docMk/>
          <pc:sldMk cId="2580156658" sldId="272"/>
        </pc:sldMkLst>
        <pc:spChg chg="mod">
          <ac:chgData name="Pinaki Rabha" userId="50c975908f019342" providerId="LiveId" clId="{5DFC71FE-55E6-4042-9841-6E7638F825EA}" dt="2021-08-10T15:49:47.934" v="187"/>
          <ac:spMkLst>
            <pc:docMk/>
            <pc:sldMk cId="2580156658" sldId="272"/>
            <ac:spMk id="3" creationId="{123BE981-92A5-445B-9E8F-705DA3F783EB}"/>
          </ac:spMkLst>
        </pc:spChg>
      </pc:sldChg>
      <pc:sldChg chg="modSp new mod">
        <pc:chgData name="Pinaki Rabha" userId="50c975908f019342" providerId="LiveId" clId="{5DFC71FE-55E6-4042-9841-6E7638F825EA}" dt="2021-08-10T15:50:41.758" v="190"/>
        <pc:sldMkLst>
          <pc:docMk/>
          <pc:sldMk cId="194729990" sldId="273"/>
        </pc:sldMkLst>
        <pc:spChg chg="mod">
          <ac:chgData name="Pinaki Rabha" userId="50c975908f019342" providerId="LiveId" clId="{5DFC71FE-55E6-4042-9841-6E7638F825EA}" dt="2021-08-10T15:50:41.758" v="190"/>
          <ac:spMkLst>
            <pc:docMk/>
            <pc:sldMk cId="194729990" sldId="273"/>
            <ac:spMk id="3" creationId="{299FF65E-9985-451E-90F7-8B2FEB262FF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1B09A-5764-463D-A5E5-8B368D5A34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4EBF1D5-2967-408F-850C-D8CCD78ED4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D6BAC53-A47B-4B41-AE33-F08B9088BA1F}"/>
              </a:ext>
            </a:extLst>
          </p:cNvPr>
          <p:cNvSpPr>
            <a:spLocks noGrp="1"/>
          </p:cNvSpPr>
          <p:nvPr>
            <p:ph type="dt" sz="half" idx="10"/>
          </p:nvPr>
        </p:nvSpPr>
        <p:spPr/>
        <p:txBody>
          <a:bodyPr/>
          <a:lstStyle/>
          <a:p>
            <a:fld id="{286BEF71-BDC2-410C-8F55-DAE2409C0DC1}" type="datetimeFigureOut">
              <a:rPr lang="en-IN" smtClean="0"/>
              <a:t>11-08-2021</a:t>
            </a:fld>
            <a:endParaRPr lang="en-IN"/>
          </a:p>
        </p:txBody>
      </p:sp>
      <p:sp>
        <p:nvSpPr>
          <p:cNvPr id="5" name="Footer Placeholder 4">
            <a:extLst>
              <a:ext uri="{FF2B5EF4-FFF2-40B4-BE49-F238E27FC236}">
                <a16:creationId xmlns:a16="http://schemas.microsoft.com/office/drawing/2014/main" id="{48ACD6E3-5A7F-45CF-B4C5-2704434241E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4BCF5D8-480A-4FBF-B75C-60767AC499AE}"/>
              </a:ext>
            </a:extLst>
          </p:cNvPr>
          <p:cNvSpPr>
            <a:spLocks noGrp="1"/>
          </p:cNvSpPr>
          <p:nvPr>
            <p:ph type="sldNum" sz="quarter" idx="12"/>
          </p:nvPr>
        </p:nvSpPr>
        <p:spPr/>
        <p:txBody>
          <a:bodyPr/>
          <a:lstStyle/>
          <a:p>
            <a:fld id="{6B21C343-34BE-463A-A108-F598C101520A}" type="slidenum">
              <a:rPr lang="en-IN" smtClean="0"/>
              <a:t>‹#›</a:t>
            </a:fld>
            <a:endParaRPr lang="en-IN"/>
          </a:p>
        </p:txBody>
      </p:sp>
    </p:spTree>
    <p:extLst>
      <p:ext uri="{BB962C8B-B14F-4D97-AF65-F5344CB8AC3E}">
        <p14:creationId xmlns:p14="http://schemas.microsoft.com/office/powerpoint/2010/main" val="2518358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248BC-24B3-4992-8C33-7087EA58296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29EDD3D-3178-4D08-B5AF-3E7D5A7E2E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40B6C24-D1C6-456C-8E77-CA49C869D817}"/>
              </a:ext>
            </a:extLst>
          </p:cNvPr>
          <p:cNvSpPr>
            <a:spLocks noGrp="1"/>
          </p:cNvSpPr>
          <p:nvPr>
            <p:ph type="dt" sz="half" idx="10"/>
          </p:nvPr>
        </p:nvSpPr>
        <p:spPr/>
        <p:txBody>
          <a:bodyPr/>
          <a:lstStyle/>
          <a:p>
            <a:fld id="{286BEF71-BDC2-410C-8F55-DAE2409C0DC1}" type="datetimeFigureOut">
              <a:rPr lang="en-IN" smtClean="0"/>
              <a:t>11-08-2021</a:t>
            </a:fld>
            <a:endParaRPr lang="en-IN"/>
          </a:p>
        </p:txBody>
      </p:sp>
      <p:sp>
        <p:nvSpPr>
          <p:cNvPr id="5" name="Footer Placeholder 4">
            <a:extLst>
              <a:ext uri="{FF2B5EF4-FFF2-40B4-BE49-F238E27FC236}">
                <a16:creationId xmlns:a16="http://schemas.microsoft.com/office/drawing/2014/main" id="{BE1F1C44-C9AE-4792-BD02-24882657766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BEFE6FA-4199-4D82-9FA6-676CD6D000BE}"/>
              </a:ext>
            </a:extLst>
          </p:cNvPr>
          <p:cNvSpPr>
            <a:spLocks noGrp="1"/>
          </p:cNvSpPr>
          <p:nvPr>
            <p:ph type="sldNum" sz="quarter" idx="12"/>
          </p:nvPr>
        </p:nvSpPr>
        <p:spPr/>
        <p:txBody>
          <a:bodyPr/>
          <a:lstStyle/>
          <a:p>
            <a:fld id="{6B21C343-34BE-463A-A108-F598C101520A}" type="slidenum">
              <a:rPr lang="en-IN" smtClean="0"/>
              <a:t>‹#›</a:t>
            </a:fld>
            <a:endParaRPr lang="en-IN"/>
          </a:p>
        </p:txBody>
      </p:sp>
    </p:spTree>
    <p:extLst>
      <p:ext uri="{BB962C8B-B14F-4D97-AF65-F5344CB8AC3E}">
        <p14:creationId xmlns:p14="http://schemas.microsoft.com/office/powerpoint/2010/main" val="662610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E67DB3-3DFE-4924-93BE-7E984763D4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CD27105-790E-496C-9EE9-F5176D7EE1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ABC1CC1-E041-4569-9831-D28B587BEA24}"/>
              </a:ext>
            </a:extLst>
          </p:cNvPr>
          <p:cNvSpPr>
            <a:spLocks noGrp="1"/>
          </p:cNvSpPr>
          <p:nvPr>
            <p:ph type="dt" sz="half" idx="10"/>
          </p:nvPr>
        </p:nvSpPr>
        <p:spPr/>
        <p:txBody>
          <a:bodyPr/>
          <a:lstStyle/>
          <a:p>
            <a:fld id="{286BEF71-BDC2-410C-8F55-DAE2409C0DC1}" type="datetimeFigureOut">
              <a:rPr lang="en-IN" smtClean="0"/>
              <a:t>11-08-2021</a:t>
            </a:fld>
            <a:endParaRPr lang="en-IN"/>
          </a:p>
        </p:txBody>
      </p:sp>
      <p:sp>
        <p:nvSpPr>
          <p:cNvPr id="5" name="Footer Placeholder 4">
            <a:extLst>
              <a:ext uri="{FF2B5EF4-FFF2-40B4-BE49-F238E27FC236}">
                <a16:creationId xmlns:a16="http://schemas.microsoft.com/office/drawing/2014/main" id="{545610AA-DA45-4C97-A2CB-0214F22B0BC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6CD6168-C4BB-4B61-A08F-CA283737E1D2}"/>
              </a:ext>
            </a:extLst>
          </p:cNvPr>
          <p:cNvSpPr>
            <a:spLocks noGrp="1"/>
          </p:cNvSpPr>
          <p:nvPr>
            <p:ph type="sldNum" sz="quarter" idx="12"/>
          </p:nvPr>
        </p:nvSpPr>
        <p:spPr/>
        <p:txBody>
          <a:bodyPr/>
          <a:lstStyle/>
          <a:p>
            <a:fld id="{6B21C343-34BE-463A-A108-F598C101520A}" type="slidenum">
              <a:rPr lang="en-IN" smtClean="0"/>
              <a:t>‹#›</a:t>
            </a:fld>
            <a:endParaRPr lang="en-IN"/>
          </a:p>
        </p:txBody>
      </p:sp>
    </p:spTree>
    <p:extLst>
      <p:ext uri="{BB962C8B-B14F-4D97-AF65-F5344CB8AC3E}">
        <p14:creationId xmlns:p14="http://schemas.microsoft.com/office/powerpoint/2010/main" val="2819590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50B5D-56D3-469E-8B0A-5F908A52E62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16B7593-D12A-420B-9078-F398C53F8B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6510D9D-E530-47C7-B69C-22125AEB675E}"/>
              </a:ext>
            </a:extLst>
          </p:cNvPr>
          <p:cNvSpPr>
            <a:spLocks noGrp="1"/>
          </p:cNvSpPr>
          <p:nvPr>
            <p:ph type="dt" sz="half" idx="10"/>
          </p:nvPr>
        </p:nvSpPr>
        <p:spPr/>
        <p:txBody>
          <a:bodyPr/>
          <a:lstStyle/>
          <a:p>
            <a:fld id="{286BEF71-BDC2-410C-8F55-DAE2409C0DC1}" type="datetimeFigureOut">
              <a:rPr lang="en-IN" smtClean="0"/>
              <a:t>11-08-2021</a:t>
            </a:fld>
            <a:endParaRPr lang="en-IN"/>
          </a:p>
        </p:txBody>
      </p:sp>
      <p:sp>
        <p:nvSpPr>
          <p:cNvPr id="5" name="Footer Placeholder 4">
            <a:extLst>
              <a:ext uri="{FF2B5EF4-FFF2-40B4-BE49-F238E27FC236}">
                <a16:creationId xmlns:a16="http://schemas.microsoft.com/office/drawing/2014/main" id="{5ED09664-DCD7-4304-997C-0E280416331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AF5B027-05C0-4027-93E7-7AE8812A998D}"/>
              </a:ext>
            </a:extLst>
          </p:cNvPr>
          <p:cNvSpPr>
            <a:spLocks noGrp="1"/>
          </p:cNvSpPr>
          <p:nvPr>
            <p:ph type="sldNum" sz="quarter" idx="12"/>
          </p:nvPr>
        </p:nvSpPr>
        <p:spPr/>
        <p:txBody>
          <a:bodyPr/>
          <a:lstStyle/>
          <a:p>
            <a:fld id="{6B21C343-34BE-463A-A108-F598C101520A}" type="slidenum">
              <a:rPr lang="en-IN" smtClean="0"/>
              <a:t>‹#›</a:t>
            </a:fld>
            <a:endParaRPr lang="en-IN"/>
          </a:p>
        </p:txBody>
      </p:sp>
    </p:spTree>
    <p:extLst>
      <p:ext uri="{BB962C8B-B14F-4D97-AF65-F5344CB8AC3E}">
        <p14:creationId xmlns:p14="http://schemas.microsoft.com/office/powerpoint/2010/main" val="3239393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3008-637F-4E2F-B802-0E078373A5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F3C9C01-E29D-4F4C-B829-D2F2C38A5C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2644BD-00BB-41CF-A59D-54F8BA8C5FF5}"/>
              </a:ext>
            </a:extLst>
          </p:cNvPr>
          <p:cNvSpPr>
            <a:spLocks noGrp="1"/>
          </p:cNvSpPr>
          <p:nvPr>
            <p:ph type="dt" sz="half" idx="10"/>
          </p:nvPr>
        </p:nvSpPr>
        <p:spPr/>
        <p:txBody>
          <a:bodyPr/>
          <a:lstStyle/>
          <a:p>
            <a:fld id="{286BEF71-BDC2-410C-8F55-DAE2409C0DC1}" type="datetimeFigureOut">
              <a:rPr lang="en-IN" smtClean="0"/>
              <a:t>11-08-2021</a:t>
            </a:fld>
            <a:endParaRPr lang="en-IN"/>
          </a:p>
        </p:txBody>
      </p:sp>
      <p:sp>
        <p:nvSpPr>
          <p:cNvPr id="5" name="Footer Placeholder 4">
            <a:extLst>
              <a:ext uri="{FF2B5EF4-FFF2-40B4-BE49-F238E27FC236}">
                <a16:creationId xmlns:a16="http://schemas.microsoft.com/office/drawing/2014/main" id="{36B25201-C706-44A9-AA06-7A48D9BF238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D0C43EF-2799-4C52-9300-65368A680A06}"/>
              </a:ext>
            </a:extLst>
          </p:cNvPr>
          <p:cNvSpPr>
            <a:spLocks noGrp="1"/>
          </p:cNvSpPr>
          <p:nvPr>
            <p:ph type="sldNum" sz="quarter" idx="12"/>
          </p:nvPr>
        </p:nvSpPr>
        <p:spPr/>
        <p:txBody>
          <a:bodyPr/>
          <a:lstStyle/>
          <a:p>
            <a:fld id="{6B21C343-34BE-463A-A108-F598C101520A}" type="slidenum">
              <a:rPr lang="en-IN" smtClean="0"/>
              <a:t>‹#›</a:t>
            </a:fld>
            <a:endParaRPr lang="en-IN"/>
          </a:p>
        </p:txBody>
      </p:sp>
    </p:spTree>
    <p:extLst>
      <p:ext uri="{BB962C8B-B14F-4D97-AF65-F5344CB8AC3E}">
        <p14:creationId xmlns:p14="http://schemas.microsoft.com/office/powerpoint/2010/main" val="359118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C4396-163A-467E-82DC-930F2EA8CC7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2C472C3-2AA4-4917-BD33-C927B009C8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D5650EC-ABA6-4717-8494-5E63C4E1EA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AF6B4C3-4AA5-432A-851D-C9F05EDCDD58}"/>
              </a:ext>
            </a:extLst>
          </p:cNvPr>
          <p:cNvSpPr>
            <a:spLocks noGrp="1"/>
          </p:cNvSpPr>
          <p:nvPr>
            <p:ph type="dt" sz="half" idx="10"/>
          </p:nvPr>
        </p:nvSpPr>
        <p:spPr/>
        <p:txBody>
          <a:bodyPr/>
          <a:lstStyle/>
          <a:p>
            <a:fld id="{286BEF71-BDC2-410C-8F55-DAE2409C0DC1}" type="datetimeFigureOut">
              <a:rPr lang="en-IN" smtClean="0"/>
              <a:t>11-08-2021</a:t>
            </a:fld>
            <a:endParaRPr lang="en-IN"/>
          </a:p>
        </p:txBody>
      </p:sp>
      <p:sp>
        <p:nvSpPr>
          <p:cNvPr id="6" name="Footer Placeholder 5">
            <a:extLst>
              <a:ext uri="{FF2B5EF4-FFF2-40B4-BE49-F238E27FC236}">
                <a16:creationId xmlns:a16="http://schemas.microsoft.com/office/drawing/2014/main" id="{28EF076C-8F4E-4ACE-BDA6-5453BC7A0FF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F03A293-4C4D-4B16-A8E0-06CEC693E529}"/>
              </a:ext>
            </a:extLst>
          </p:cNvPr>
          <p:cNvSpPr>
            <a:spLocks noGrp="1"/>
          </p:cNvSpPr>
          <p:nvPr>
            <p:ph type="sldNum" sz="quarter" idx="12"/>
          </p:nvPr>
        </p:nvSpPr>
        <p:spPr/>
        <p:txBody>
          <a:bodyPr/>
          <a:lstStyle/>
          <a:p>
            <a:fld id="{6B21C343-34BE-463A-A108-F598C101520A}" type="slidenum">
              <a:rPr lang="en-IN" smtClean="0"/>
              <a:t>‹#›</a:t>
            </a:fld>
            <a:endParaRPr lang="en-IN"/>
          </a:p>
        </p:txBody>
      </p:sp>
    </p:spTree>
    <p:extLst>
      <p:ext uri="{BB962C8B-B14F-4D97-AF65-F5344CB8AC3E}">
        <p14:creationId xmlns:p14="http://schemas.microsoft.com/office/powerpoint/2010/main" val="1346055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D9DD7-A871-4A52-87F2-57E061E438C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0740AD3-5AFD-484F-82B2-D208D7B7D4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1D21BC-803C-46FD-9BC4-21766939DA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2B6CDCF-35BE-4526-9B3F-518372D668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227090-6B93-417E-8D0C-E07CD069BC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ED009E45-BB0B-4B73-A137-98EF4A3034C8}"/>
              </a:ext>
            </a:extLst>
          </p:cNvPr>
          <p:cNvSpPr>
            <a:spLocks noGrp="1"/>
          </p:cNvSpPr>
          <p:nvPr>
            <p:ph type="dt" sz="half" idx="10"/>
          </p:nvPr>
        </p:nvSpPr>
        <p:spPr/>
        <p:txBody>
          <a:bodyPr/>
          <a:lstStyle/>
          <a:p>
            <a:fld id="{286BEF71-BDC2-410C-8F55-DAE2409C0DC1}" type="datetimeFigureOut">
              <a:rPr lang="en-IN" smtClean="0"/>
              <a:t>11-08-2021</a:t>
            </a:fld>
            <a:endParaRPr lang="en-IN"/>
          </a:p>
        </p:txBody>
      </p:sp>
      <p:sp>
        <p:nvSpPr>
          <p:cNvPr id="8" name="Footer Placeholder 7">
            <a:extLst>
              <a:ext uri="{FF2B5EF4-FFF2-40B4-BE49-F238E27FC236}">
                <a16:creationId xmlns:a16="http://schemas.microsoft.com/office/drawing/2014/main" id="{4D5EB92F-759D-494F-8409-F7B69D015E8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8688DBEB-689E-4E1A-91CF-CA4A53DD0EE4}"/>
              </a:ext>
            </a:extLst>
          </p:cNvPr>
          <p:cNvSpPr>
            <a:spLocks noGrp="1"/>
          </p:cNvSpPr>
          <p:nvPr>
            <p:ph type="sldNum" sz="quarter" idx="12"/>
          </p:nvPr>
        </p:nvSpPr>
        <p:spPr/>
        <p:txBody>
          <a:bodyPr/>
          <a:lstStyle/>
          <a:p>
            <a:fld id="{6B21C343-34BE-463A-A108-F598C101520A}" type="slidenum">
              <a:rPr lang="en-IN" smtClean="0"/>
              <a:t>‹#›</a:t>
            </a:fld>
            <a:endParaRPr lang="en-IN"/>
          </a:p>
        </p:txBody>
      </p:sp>
    </p:spTree>
    <p:extLst>
      <p:ext uri="{BB962C8B-B14F-4D97-AF65-F5344CB8AC3E}">
        <p14:creationId xmlns:p14="http://schemas.microsoft.com/office/powerpoint/2010/main" val="377037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6C267-0131-4C6D-8D5D-832CA8103C8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88AD496-52CA-4710-AE69-44617A356847}"/>
              </a:ext>
            </a:extLst>
          </p:cNvPr>
          <p:cNvSpPr>
            <a:spLocks noGrp="1"/>
          </p:cNvSpPr>
          <p:nvPr>
            <p:ph type="dt" sz="half" idx="10"/>
          </p:nvPr>
        </p:nvSpPr>
        <p:spPr/>
        <p:txBody>
          <a:bodyPr/>
          <a:lstStyle/>
          <a:p>
            <a:fld id="{286BEF71-BDC2-410C-8F55-DAE2409C0DC1}" type="datetimeFigureOut">
              <a:rPr lang="en-IN" smtClean="0"/>
              <a:t>11-08-2021</a:t>
            </a:fld>
            <a:endParaRPr lang="en-IN"/>
          </a:p>
        </p:txBody>
      </p:sp>
      <p:sp>
        <p:nvSpPr>
          <p:cNvPr id="4" name="Footer Placeholder 3">
            <a:extLst>
              <a:ext uri="{FF2B5EF4-FFF2-40B4-BE49-F238E27FC236}">
                <a16:creationId xmlns:a16="http://schemas.microsoft.com/office/drawing/2014/main" id="{07511B28-AE25-4FAB-A0B8-C7D01FEB700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EA2E6F0-E0FC-4235-971E-A4AEC8DE83EC}"/>
              </a:ext>
            </a:extLst>
          </p:cNvPr>
          <p:cNvSpPr>
            <a:spLocks noGrp="1"/>
          </p:cNvSpPr>
          <p:nvPr>
            <p:ph type="sldNum" sz="quarter" idx="12"/>
          </p:nvPr>
        </p:nvSpPr>
        <p:spPr/>
        <p:txBody>
          <a:bodyPr/>
          <a:lstStyle/>
          <a:p>
            <a:fld id="{6B21C343-34BE-463A-A108-F598C101520A}" type="slidenum">
              <a:rPr lang="en-IN" smtClean="0"/>
              <a:t>‹#›</a:t>
            </a:fld>
            <a:endParaRPr lang="en-IN"/>
          </a:p>
        </p:txBody>
      </p:sp>
    </p:spTree>
    <p:extLst>
      <p:ext uri="{BB962C8B-B14F-4D97-AF65-F5344CB8AC3E}">
        <p14:creationId xmlns:p14="http://schemas.microsoft.com/office/powerpoint/2010/main" val="3642631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ED55D8-AF5C-41DF-A883-0B76C31F15EE}"/>
              </a:ext>
            </a:extLst>
          </p:cNvPr>
          <p:cNvSpPr>
            <a:spLocks noGrp="1"/>
          </p:cNvSpPr>
          <p:nvPr>
            <p:ph type="dt" sz="half" idx="10"/>
          </p:nvPr>
        </p:nvSpPr>
        <p:spPr/>
        <p:txBody>
          <a:bodyPr/>
          <a:lstStyle/>
          <a:p>
            <a:fld id="{286BEF71-BDC2-410C-8F55-DAE2409C0DC1}" type="datetimeFigureOut">
              <a:rPr lang="en-IN" smtClean="0"/>
              <a:t>11-08-2021</a:t>
            </a:fld>
            <a:endParaRPr lang="en-IN"/>
          </a:p>
        </p:txBody>
      </p:sp>
      <p:sp>
        <p:nvSpPr>
          <p:cNvPr id="3" name="Footer Placeholder 2">
            <a:extLst>
              <a:ext uri="{FF2B5EF4-FFF2-40B4-BE49-F238E27FC236}">
                <a16:creationId xmlns:a16="http://schemas.microsoft.com/office/drawing/2014/main" id="{16F15201-D039-4A35-AF74-C1F5F3836B2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4000778-33E8-447A-81DA-C4BBBBC5341D}"/>
              </a:ext>
            </a:extLst>
          </p:cNvPr>
          <p:cNvSpPr>
            <a:spLocks noGrp="1"/>
          </p:cNvSpPr>
          <p:nvPr>
            <p:ph type="sldNum" sz="quarter" idx="12"/>
          </p:nvPr>
        </p:nvSpPr>
        <p:spPr/>
        <p:txBody>
          <a:bodyPr/>
          <a:lstStyle/>
          <a:p>
            <a:fld id="{6B21C343-34BE-463A-A108-F598C101520A}" type="slidenum">
              <a:rPr lang="en-IN" smtClean="0"/>
              <a:t>‹#›</a:t>
            </a:fld>
            <a:endParaRPr lang="en-IN"/>
          </a:p>
        </p:txBody>
      </p:sp>
    </p:spTree>
    <p:extLst>
      <p:ext uri="{BB962C8B-B14F-4D97-AF65-F5344CB8AC3E}">
        <p14:creationId xmlns:p14="http://schemas.microsoft.com/office/powerpoint/2010/main" val="1220305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BDAAD-B34D-4901-AD40-8814A93AE2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F1E5C19-94B9-4B62-8E63-CDACBD3008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6AE94ECC-63C2-4BAD-9992-010B4E8E49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60963C-A1BD-41C1-8889-8B750146BAD9}"/>
              </a:ext>
            </a:extLst>
          </p:cNvPr>
          <p:cNvSpPr>
            <a:spLocks noGrp="1"/>
          </p:cNvSpPr>
          <p:nvPr>
            <p:ph type="dt" sz="half" idx="10"/>
          </p:nvPr>
        </p:nvSpPr>
        <p:spPr/>
        <p:txBody>
          <a:bodyPr/>
          <a:lstStyle/>
          <a:p>
            <a:fld id="{286BEF71-BDC2-410C-8F55-DAE2409C0DC1}" type="datetimeFigureOut">
              <a:rPr lang="en-IN" smtClean="0"/>
              <a:t>11-08-2021</a:t>
            </a:fld>
            <a:endParaRPr lang="en-IN"/>
          </a:p>
        </p:txBody>
      </p:sp>
      <p:sp>
        <p:nvSpPr>
          <p:cNvPr id="6" name="Footer Placeholder 5">
            <a:extLst>
              <a:ext uri="{FF2B5EF4-FFF2-40B4-BE49-F238E27FC236}">
                <a16:creationId xmlns:a16="http://schemas.microsoft.com/office/drawing/2014/main" id="{A75FD7FB-AE1B-4115-A83B-F80DE5A9219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B8D15E4-8B21-47B5-8882-BCCA0D53B461}"/>
              </a:ext>
            </a:extLst>
          </p:cNvPr>
          <p:cNvSpPr>
            <a:spLocks noGrp="1"/>
          </p:cNvSpPr>
          <p:nvPr>
            <p:ph type="sldNum" sz="quarter" idx="12"/>
          </p:nvPr>
        </p:nvSpPr>
        <p:spPr/>
        <p:txBody>
          <a:bodyPr/>
          <a:lstStyle/>
          <a:p>
            <a:fld id="{6B21C343-34BE-463A-A108-F598C101520A}" type="slidenum">
              <a:rPr lang="en-IN" smtClean="0"/>
              <a:t>‹#›</a:t>
            </a:fld>
            <a:endParaRPr lang="en-IN"/>
          </a:p>
        </p:txBody>
      </p:sp>
    </p:spTree>
    <p:extLst>
      <p:ext uri="{BB962C8B-B14F-4D97-AF65-F5344CB8AC3E}">
        <p14:creationId xmlns:p14="http://schemas.microsoft.com/office/powerpoint/2010/main" val="3422618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1D426-B494-437E-9F30-D37DE485C1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9B77148-86E8-4DF2-8772-179A17BE2D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A89B087-7722-4DC1-BEEE-DA07E4926A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91B9F4-A644-46F7-8FF2-1EFBFDAA7E60}"/>
              </a:ext>
            </a:extLst>
          </p:cNvPr>
          <p:cNvSpPr>
            <a:spLocks noGrp="1"/>
          </p:cNvSpPr>
          <p:nvPr>
            <p:ph type="dt" sz="half" idx="10"/>
          </p:nvPr>
        </p:nvSpPr>
        <p:spPr/>
        <p:txBody>
          <a:bodyPr/>
          <a:lstStyle/>
          <a:p>
            <a:fld id="{286BEF71-BDC2-410C-8F55-DAE2409C0DC1}" type="datetimeFigureOut">
              <a:rPr lang="en-IN" smtClean="0"/>
              <a:t>11-08-2021</a:t>
            </a:fld>
            <a:endParaRPr lang="en-IN"/>
          </a:p>
        </p:txBody>
      </p:sp>
      <p:sp>
        <p:nvSpPr>
          <p:cNvPr id="6" name="Footer Placeholder 5">
            <a:extLst>
              <a:ext uri="{FF2B5EF4-FFF2-40B4-BE49-F238E27FC236}">
                <a16:creationId xmlns:a16="http://schemas.microsoft.com/office/drawing/2014/main" id="{CDA91E6A-02BE-4E6E-B7F1-23C48F3C69A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69A0EF0-F6AB-4CCA-B277-DEE05D758EFB}"/>
              </a:ext>
            </a:extLst>
          </p:cNvPr>
          <p:cNvSpPr>
            <a:spLocks noGrp="1"/>
          </p:cNvSpPr>
          <p:nvPr>
            <p:ph type="sldNum" sz="quarter" idx="12"/>
          </p:nvPr>
        </p:nvSpPr>
        <p:spPr/>
        <p:txBody>
          <a:bodyPr/>
          <a:lstStyle/>
          <a:p>
            <a:fld id="{6B21C343-34BE-463A-A108-F598C101520A}" type="slidenum">
              <a:rPr lang="en-IN" smtClean="0"/>
              <a:t>‹#›</a:t>
            </a:fld>
            <a:endParaRPr lang="en-IN"/>
          </a:p>
        </p:txBody>
      </p:sp>
    </p:spTree>
    <p:extLst>
      <p:ext uri="{BB962C8B-B14F-4D97-AF65-F5344CB8AC3E}">
        <p14:creationId xmlns:p14="http://schemas.microsoft.com/office/powerpoint/2010/main" val="43015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6ACAB6-D3F4-4965-BF9B-1C038EFD07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9D0E9FF-4777-442B-8C29-C5B5A18D0E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5E3C086-53A6-47D0-93E2-2C9A284C29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6BEF71-BDC2-410C-8F55-DAE2409C0DC1}" type="datetimeFigureOut">
              <a:rPr lang="en-IN" smtClean="0"/>
              <a:t>11-08-2021</a:t>
            </a:fld>
            <a:endParaRPr lang="en-IN"/>
          </a:p>
        </p:txBody>
      </p:sp>
      <p:sp>
        <p:nvSpPr>
          <p:cNvPr id="5" name="Footer Placeholder 4">
            <a:extLst>
              <a:ext uri="{FF2B5EF4-FFF2-40B4-BE49-F238E27FC236}">
                <a16:creationId xmlns:a16="http://schemas.microsoft.com/office/drawing/2014/main" id="{B7EC8230-DD83-4A19-9C1C-01066196F7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EB6D46D0-FDE2-4BDA-A4CD-0DFBFB9F57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21C343-34BE-463A-A108-F598C101520A}" type="slidenum">
              <a:rPr lang="en-IN" smtClean="0"/>
              <a:t>‹#›</a:t>
            </a:fld>
            <a:endParaRPr lang="en-IN"/>
          </a:p>
        </p:txBody>
      </p:sp>
    </p:spTree>
    <p:extLst>
      <p:ext uri="{BB962C8B-B14F-4D97-AF65-F5344CB8AC3E}">
        <p14:creationId xmlns:p14="http://schemas.microsoft.com/office/powerpoint/2010/main" val="1956287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089CF-F720-4085-91CF-58F052C008DD}"/>
              </a:ext>
            </a:extLst>
          </p:cNvPr>
          <p:cNvSpPr>
            <a:spLocks noGrp="1"/>
          </p:cNvSpPr>
          <p:nvPr>
            <p:ph type="ctrTitle"/>
          </p:nvPr>
        </p:nvSpPr>
        <p:spPr>
          <a:xfrm>
            <a:off x="1524000" y="0"/>
            <a:ext cx="9144000" cy="3698399"/>
          </a:xfrm>
          <a:solidFill>
            <a:schemeClr val="accent2"/>
          </a:solidFill>
        </p:spPr>
        <p:txBody>
          <a:bodyPr/>
          <a:lstStyle/>
          <a:p>
            <a:r>
              <a:rPr lang="en-US" dirty="0"/>
              <a:t>BIOINFORMATICS </a:t>
            </a:r>
            <a:endParaRPr lang="en-IN" dirty="0"/>
          </a:p>
        </p:txBody>
      </p:sp>
      <p:sp>
        <p:nvSpPr>
          <p:cNvPr id="3" name="Subtitle 2">
            <a:extLst>
              <a:ext uri="{FF2B5EF4-FFF2-40B4-BE49-F238E27FC236}">
                <a16:creationId xmlns:a16="http://schemas.microsoft.com/office/drawing/2014/main" id="{DF5220A3-C582-4A8B-B442-0C7A35BF3241}"/>
              </a:ext>
            </a:extLst>
          </p:cNvPr>
          <p:cNvSpPr>
            <a:spLocks noGrp="1"/>
          </p:cNvSpPr>
          <p:nvPr>
            <p:ph type="subTitle" idx="1"/>
          </p:nvPr>
        </p:nvSpPr>
        <p:spPr>
          <a:xfrm>
            <a:off x="1524000" y="3698399"/>
            <a:ext cx="9144000" cy="2998492"/>
          </a:xfrm>
          <a:solidFill>
            <a:schemeClr val="accent4">
              <a:lumMod val="60000"/>
              <a:lumOff val="40000"/>
            </a:schemeClr>
          </a:solidFill>
          <a:ln>
            <a:solidFill>
              <a:schemeClr val="accent3"/>
            </a:solidFill>
          </a:ln>
        </p:spPr>
        <p:txBody>
          <a:bodyPr/>
          <a:lstStyle/>
          <a:p>
            <a:r>
              <a:rPr lang="en-US" dirty="0"/>
              <a:t>Pinaki Kr. Rabha</a:t>
            </a:r>
            <a:endParaRPr lang="en-IN" dirty="0"/>
          </a:p>
        </p:txBody>
      </p:sp>
    </p:spTree>
    <p:extLst>
      <p:ext uri="{BB962C8B-B14F-4D97-AF65-F5344CB8AC3E}">
        <p14:creationId xmlns:p14="http://schemas.microsoft.com/office/powerpoint/2010/main" val="2201941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B31E66-B489-4A29-BC5B-A84E6D4F7E89}"/>
              </a:ext>
            </a:extLst>
          </p:cNvPr>
          <p:cNvSpPr>
            <a:spLocks noGrp="1"/>
          </p:cNvSpPr>
          <p:nvPr>
            <p:ph idx="1"/>
          </p:nvPr>
        </p:nvSpPr>
        <p:spPr>
          <a:xfrm>
            <a:off x="838200" y="444137"/>
            <a:ext cx="10515600" cy="5732826"/>
          </a:xfrm>
        </p:spPr>
        <p:txBody>
          <a:bodyPr>
            <a:noAutofit/>
          </a:bodyPr>
          <a:lstStyle/>
          <a:p>
            <a:pPr marL="0" indent="0" algn="just">
              <a:buNone/>
            </a:pPr>
            <a:r>
              <a:rPr lang="en-IN" sz="2400" b="0" spc="-3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Waste Clean up</a:t>
            </a:r>
            <a:endParaRPr lang="en-IN"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en-IN" sz="2400" dirty="0">
                <a:solidFill>
                  <a:srgbClr val="121416"/>
                </a:solidFill>
                <a:effectLst/>
                <a:latin typeface="Times New Roman" panose="02020603050405020304" pitchFamily="18" charset="0"/>
                <a:ea typeface="Calibri" panose="020F0502020204030204" pitchFamily="34" charset="0"/>
                <a:cs typeface="Times New Roman" panose="02020603050405020304" pitchFamily="18" charset="0"/>
              </a:rPr>
              <a:t>Another important application of bioinformatics is in waste clean up. Here, the primary objective is to identify and assess the DNA sequencing of bacteria and microbes in order to use them for sewage cleaning, removing radioactive waste, clearing oil spills, etc. </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Deinococcus</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radiodurans</a:t>
            </a:r>
            <a:r>
              <a:rPr lang="en-US" sz="2400" b="1"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bacterium has the ability to repair damaged DNA and small fragments from the chromosomes by isolating damaged segments in a concentrated area. Gene from the other bacteria have been inserted to the </a:t>
            </a:r>
            <a:r>
              <a:rPr lang="en-US" sz="2400" b="1" i="1" dirty="0">
                <a:latin typeface="Times New Roman" panose="02020603050405020304" pitchFamily="18" charset="0"/>
                <a:cs typeface="Times New Roman" panose="02020603050405020304" pitchFamily="18" charset="0"/>
              </a:rPr>
              <a:t>D. </a:t>
            </a:r>
            <a:r>
              <a:rPr lang="en-US" sz="2400" b="1" i="1" dirty="0" err="1">
                <a:latin typeface="Times New Roman" panose="02020603050405020304" pitchFamily="18" charset="0"/>
                <a:cs typeface="Times New Roman" panose="02020603050405020304" pitchFamily="18" charset="0"/>
              </a:rPr>
              <a:t>radioduranas</a:t>
            </a:r>
            <a:r>
              <a:rPr lang="en-US" sz="2400" dirty="0">
                <a:latin typeface="Times New Roman" panose="02020603050405020304" pitchFamily="18" charset="0"/>
                <a:cs typeface="Times New Roman" panose="02020603050405020304" pitchFamily="18" charset="0"/>
              </a:rPr>
              <a:t> for environmental cleanup.</a:t>
            </a:r>
          </a:p>
          <a:p>
            <a:pPr marL="0" indent="0" algn="just">
              <a:buNone/>
            </a:pPr>
            <a:r>
              <a:rPr lang="en-US" sz="2400" b="1" dirty="0" err="1">
                <a:solidFill>
                  <a:srgbClr val="000000"/>
                </a:solidFill>
                <a:effectLst/>
                <a:latin typeface="Times New Roman" panose="02020603050405020304" pitchFamily="18" charset="0"/>
                <a:cs typeface="Times New Roman" panose="02020603050405020304" pitchFamily="18" charset="0"/>
              </a:rPr>
              <a:t>Deinococcus</a:t>
            </a:r>
            <a:r>
              <a:rPr lang="en-US" sz="2400" b="1" dirty="0">
                <a:solidFill>
                  <a:srgbClr val="000000"/>
                </a:solidFill>
                <a:effectLst/>
                <a:latin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cs typeface="Times New Roman" panose="02020603050405020304" pitchFamily="18" charset="0"/>
              </a:rPr>
              <a:t>radiodurans</a:t>
            </a:r>
            <a:r>
              <a:rPr lang="en-US" sz="2400" b="1" dirty="0">
                <a:solidFill>
                  <a:srgbClr val="000000"/>
                </a:solidFill>
                <a:effectLst/>
                <a:latin typeface="Times New Roman" panose="02020603050405020304" pitchFamily="18" charset="0"/>
                <a:cs typeface="Times New Roman" panose="02020603050405020304" pitchFamily="18" charset="0"/>
              </a:rPr>
              <a:t> </a:t>
            </a:r>
            <a:r>
              <a:rPr lang="en-US" sz="2400" b="0" i="0" dirty="0">
                <a:solidFill>
                  <a:srgbClr val="000000"/>
                </a:solidFill>
                <a:effectLst/>
                <a:latin typeface="Times New Roman" panose="02020603050405020304" pitchFamily="18" charset="0"/>
                <a:cs typeface="Times New Roman" panose="02020603050405020304" pitchFamily="18" charset="0"/>
              </a:rPr>
              <a:t>is known as the world’s toughest bacteria and it is the most radiation resistant organism known.</a:t>
            </a:r>
          </a:p>
          <a:p>
            <a:pPr marL="0" indent="0" algn="just">
              <a:buNone/>
            </a:pPr>
            <a:r>
              <a:rPr lang="en-US" sz="2400" b="0" i="0" dirty="0">
                <a:solidFill>
                  <a:srgbClr val="000000"/>
                </a:solidFill>
                <a:effectLst/>
                <a:latin typeface="Times New Roman" panose="02020603050405020304" pitchFamily="18" charset="0"/>
                <a:cs typeface="Times New Roman" panose="02020603050405020304" pitchFamily="18" charset="0"/>
              </a:rPr>
              <a:t>Scientists are interested in this organism because of its potential usefulness in cleaning up waste sites that contain radiation and toxic chemicals.</a:t>
            </a:r>
          </a:p>
          <a:p>
            <a:pPr marL="0" indent="0" algn="just">
              <a:buNone/>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4538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00F91D-B51E-4204-92AF-D1323EB98F76}"/>
              </a:ext>
            </a:extLst>
          </p:cNvPr>
          <p:cNvSpPr>
            <a:spLocks noGrp="1"/>
          </p:cNvSpPr>
          <p:nvPr>
            <p:ph idx="1"/>
          </p:nvPr>
        </p:nvSpPr>
        <p:spPr>
          <a:xfrm>
            <a:off x="838200" y="714103"/>
            <a:ext cx="10515600" cy="5462860"/>
          </a:xfrm>
        </p:spPr>
        <p:txBody>
          <a:bodyPr>
            <a:noAutofit/>
          </a:bodyPr>
          <a:lstStyle/>
          <a:p>
            <a:pPr marL="0" indent="0" algn="just">
              <a:buNone/>
            </a:pPr>
            <a:r>
              <a:rPr lang="en-IN" b="0" spc="-30" dirty="0">
                <a:solidFill>
                  <a:srgbClr val="000000"/>
                </a:solidFill>
                <a:effectLst/>
                <a:latin typeface="Segoe UI" panose="020B0502040204020203" pitchFamily="34" charset="0"/>
                <a:ea typeface="Times New Roman" panose="02020603050405020304" pitchFamily="18" charset="0"/>
              </a:rPr>
              <a:t>Crop Improvement </a:t>
            </a:r>
            <a:endParaRPr lang="en-IN" b="1" dirty="0">
              <a:effectLst/>
              <a:latin typeface="Times New Roman" panose="02020603050405020304" pitchFamily="18" charset="0"/>
              <a:ea typeface="Times New Roman" panose="02020603050405020304" pitchFamily="18" charset="0"/>
            </a:endParaRPr>
          </a:p>
          <a:p>
            <a:pPr marL="0" indent="0" algn="just">
              <a:buNone/>
            </a:pPr>
            <a:r>
              <a:rPr lang="en-US" dirty="0"/>
              <a:t>Bioinformatics plays a significant role in the development of the agricultural sector, </a:t>
            </a:r>
            <a:r>
              <a:rPr lang="en-US" dirty="0" err="1"/>
              <a:t>agro</a:t>
            </a:r>
            <a:r>
              <a:rPr lang="en-US" dirty="0"/>
              <a:t>-based industries, agricultural by-products utilization and better management of the environment.</a:t>
            </a:r>
            <a:r>
              <a:rPr lang="en-IN" dirty="0">
                <a:solidFill>
                  <a:srgbClr val="121416"/>
                </a:solidFill>
                <a:effectLst/>
                <a:latin typeface="Lato"/>
                <a:ea typeface="Times New Roman" panose="02020603050405020304" pitchFamily="18" charset="0"/>
              </a:rPr>
              <a:t> It makes effective usage of proteomic, metabolomic, genetic, and agricultural crop production to develop strong, more drought-resistant, and insect-resistant crops. Thereby enhancing the quality of livestock and making them disease resistant.</a:t>
            </a:r>
            <a:endParaRPr lang="en-IN" dirty="0">
              <a:effectLst/>
              <a:latin typeface="Times New Roman" panose="02020603050405020304" pitchFamily="18" charset="0"/>
              <a:ea typeface="Times New Roman" panose="02020603050405020304" pitchFamily="18" charset="0"/>
            </a:endParaRPr>
          </a:p>
          <a:p>
            <a:pPr marL="0" indent="0" algn="just">
              <a:buNone/>
            </a:pPr>
            <a:endParaRPr lang="en-US" dirty="0"/>
          </a:p>
          <a:p>
            <a:pPr marL="0" indent="0" algn="just">
              <a:buNone/>
            </a:pPr>
            <a:r>
              <a:rPr lang="en-US" dirty="0"/>
              <a:t> </a:t>
            </a:r>
            <a:endParaRPr lang="en-IN" dirty="0"/>
          </a:p>
        </p:txBody>
      </p:sp>
    </p:spTree>
    <p:extLst>
      <p:ext uri="{BB962C8B-B14F-4D97-AF65-F5344CB8AC3E}">
        <p14:creationId xmlns:p14="http://schemas.microsoft.com/office/powerpoint/2010/main" val="2557025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3BE981-92A5-445B-9E8F-705DA3F783EB}"/>
              </a:ext>
            </a:extLst>
          </p:cNvPr>
          <p:cNvSpPr>
            <a:spLocks noGrp="1"/>
          </p:cNvSpPr>
          <p:nvPr>
            <p:ph idx="1"/>
          </p:nvPr>
        </p:nvSpPr>
        <p:spPr>
          <a:xfrm>
            <a:off x="838200" y="923109"/>
            <a:ext cx="10515600" cy="4040777"/>
          </a:xfrm>
        </p:spPr>
        <p:txBody>
          <a:bodyPr>
            <a:normAutofit/>
          </a:bodyPr>
          <a:lstStyle/>
          <a:p>
            <a:pPr marL="0" indent="0" algn="just">
              <a:buNone/>
            </a:pPr>
            <a:r>
              <a:rPr lang="en-IN" sz="2400" b="0" spc="-30" dirty="0">
                <a:effectLst/>
                <a:latin typeface="Segoe UI" panose="020B0502040204020203" pitchFamily="34" charset="0"/>
                <a:ea typeface="Times New Roman" panose="02020603050405020304" pitchFamily="18" charset="0"/>
              </a:rPr>
              <a:t>Veterinary Sciences</a:t>
            </a:r>
            <a:endParaRPr lang="en-IN" sz="2400" b="1" dirty="0">
              <a:effectLst/>
              <a:latin typeface="Times New Roman" panose="02020603050405020304" pitchFamily="18" charset="0"/>
              <a:ea typeface="Times New Roman" panose="02020603050405020304" pitchFamily="18" charset="0"/>
            </a:endParaRPr>
          </a:p>
          <a:p>
            <a:pPr marL="0" indent="0" algn="just">
              <a:buNone/>
            </a:pPr>
            <a:r>
              <a:rPr lang="en-IN" sz="2400" dirty="0">
                <a:effectLst/>
                <a:latin typeface="Lato"/>
                <a:ea typeface="Times New Roman" panose="02020603050405020304" pitchFamily="18" charset="0"/>
              </a:rPr>
              <a:t>The course of research in Veterinary Science has achieved an advanced level with the help of Bioinformatics. In this field, the application of Bioinformatics ranges specifically focuses on sequencing projects of animals including cows, pigs, and sheep. This has led to the development in overall production as well as the health of livestock. Moreover, Bioinformatics has helped scientists to discover new tools for the identification of vaccine targets. </a:t>
            </a:r>
            <a:endParaRPr lang="en-IN" sz="2400" dirty="0">
              <a:effectLst/>
              <a:latin typeface="Times New Roman" panose="02020603050405020304" pitchFamily="18" charset="0"/>
              <a:ea typeface="Times New Roman" panose="02020603050405020304" pitchFamily="18" charset="0"/>
            </a:endParaRPr>
          </a:p>
          <a:p>
            <a:pPr marL="0" indent="0" algn="just">
              <a:buNone/>
            </a:pPr>
            <a:endParaRPr lang="en-IN" sz="2400" dirty="0"/>
          </a:p>
        </p:txBody>
      </p:sp>
    </p:spTree>
    <p:extLst>
      <p:ext uri="{BB962C8B-B14F-4D97-AF65-F5344CB8AC3E}">
        <p14:creationId xmlns:p14="http://schemas.microsoft.com/office/powerpoint/2010/main" val="2580156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9FF65E-9985-451E-90F7-8B2FEB262FF4}"/>
              </a:ext>
            </a:extLst>
          </p:cNvPr>
          <p:cNvSpPr>
            <a:spLocks noGrp="1"/>
          </p:cNvSpPr>
          <p:nvPr>
            <p:ph idx="1"/>
          </p:nvPr>
        </p:nvSpPr>
        <p:spPr/>
        <p:txBody>
          <a:bodyPr>
            <a:normAutofit/>
          </a:bodyPr>
          <a:lstStyle/>
          <a:p>
            <a:pPr marL="0" indent="0" algn="just">
              <a:buNone/>
            </a:pPr>
            <a:r>
              <a:rPr lang="en-IN" b="0" spc="-30" dirty="0">
                <a:solidFill>
                  <a:srgbClr val="000000"/>
                </a:solidFill>
                <a:effectLst/>
                <a:latin typeface="Segoe UI" panose="020B0502040204020203" pitchFamily="34" charset="0"/>
                <a:ea typeface="Times New Roman" panose="02020603050405020304" pitchFamily="18" charset="0"/>
              </a:rPr>
              <a:t>Biotechnology </a:t>
            </a:r>
            <a:endParaRPr lang="en-IN" b="1" dirty="0">
              <a:effectLst/>
              <a:latin typeface="Times New Roman" panose="02020603050405020304" pitchFamily="18" charset="0"/>
              <a:ea typeface="Times New Roman" panose="02020603050405020304" pitchFamily="18" charset="0"/>
            </a:endParaRPr>
          </a:p>
          <a:p>
            <a:pPr marL="0" indent="0" algn="just">
              <a:buNone/>
            </a:pPr>
            <a:r>
              <a:rPr lang="en-IN" dirty="0">
                <a:solidFill>
                  <a:srgbClr val="121416"/>
                </a:solidFill>
                <a:latin typeface="Lato"/>
                <a:ea typeface="Times New Roman" panose="02020603050405020304" pitchFamily="18" charset="0"/>
              </a:rPr>
              <a:t>T</a:t>
            </a:r>
            <a:r>
              <a:rPr lang="en-IN" dirty="0">
                <a:solidFill>
                  <a:srgbClr val="121416"/>
                </a:solidFill>
                <a:effectLst/>
                <a:latin typeface="Lato"/>
                <a:ea typeface="Times New Roman" panose="02020603050405020304" pitchFamily="18" charset="0"/>
              </a:rPr>
              <a:t>here are a wide range of applications of Bioinformatics in the field of biotechnology. Apart from understanding the genes and genomes, the bioinformatics tools and programs are used to compare the gene pair alignment in order to identify the functions of genes and genomes. Furthermore, it is also used in molecular modelling, docking, annotation and dynamic, etc. </a:t>
            </a:r>
            <a:endParaRPr lang="en-IN" dirty="0">
              <a:effectLst/>
              <a:latin typeface="Times New Roman" panose="02020603050405020304" pitchFamily="18" charset="0"/>
              <a:ea typeface="Times New Roman" panose="02020603050405020304" pitchFamily="18" charset="0"/>
            </a:endParaRPr>
          </a:p>
          <a:p>
            <a:pPr marL="0" indent="0" algn="just">
              <a:buNone/>
            </a:pPr>
            <a:endParaRPr lang="en-IN" dirty="0"/>
          </a:p>
        </p:txBody>
      </p:sp>
    </p:spTree>
    <p:extLst>
      <p:ext uri="{BB962C8B-B14F-4D97-AF65-F5344CB8AC3E}">
        <p14:creationId xmlns:p14="http://schemas.microsoft.com/office/powerpoint/2010/main" val="194729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51C4C8-8776-4326-9BBA-8E2FD55EC3BE}"/>
              </a:ext>
            </a:extLst>
          </p:cNvPr>
          <p:cNvSpPr>
            <a:spLocks noGrp="1"/>
          </p:cNvSpPr>
          <p:nvPr>
            <p:ph idx="1"/>
          </p:nvPr>
        </p:nvSpPr>
        <p:spPr/>
        <p:txBody>
          <a:bodyPr/>
          <a:lstStyle/>
          <a:p>
            <a:pPr marL="0" indent="0" algn="just">
              <a:buNone/>
            </a:pPr>
            <a:r>
              <a:rPr lang="en-US" b="1" i="0" dirty="0">
                <a:solidFill>
                  <a:srgbClr val="000000"/>
                </a:solidFill>
                <a:effectLst/>
                <a:latin typeface="-apple-system"/>
              </a:rPr>
              <a:t>Improve nutritional quality</a:t>
            </a:r>
            <a:endParaRPr lang="en-US" b="0" i="0" dirty="0">
              <a:solidFill>
                <a:srgbClr val="000000"/>
              </a:solidFill>
              <a:effectLst/>
              <a:latin typeface="-apple-system"/>
            </a:endParaRPr>
          </a:p>
          <a:p>
            <a:pPr marL="0" indent="0" algn="just">
              <a:buNone/>
            </a:pPr>
            <a:r>
              <a:rPr lang="en-US" b="0" i="0" dirty="0">
                <a:solidFill>
                  <a:srgbClr val="000000"/>
                </a:solidFill>
                <a:effectLst/>
                <a:latin typeface="-apple-system"/>
              </a:rPr>
              <a:t>Scientists have recently succeeded in transferring genes into rice to increase levels of Vitamin A, iron and other micronutrients.</a:t>
            </a:r>
          </a:p>
          <a:p>
            <a:pPr marL="0" indent="0" algn="just">
              <a:buNone/>
            </a:pPr>
            <a:r>
              <a:rPr lang="en-US" b="0" i="0" dirty="0">
                <a:solidFill>
                  <a:srgbClr val="000000"/>
                </a:solidFill>
                <a:effectLst/>
                <a:latin typeface="-apple-system"/>
              </a:rPr>
              <a:t>This work could have a profound impact in reducing occurrences of blindness and </a:t>
            </a:r>
            <a:r>
              <a:rPr lang="en-US" b="0" i="0" dirty="0" err="1">
                <a:solidFill>
                  <a:srgbClr val="000000"/>
                </a:solidFill>
                <a:effectLst/>
                <a:latin typeface="-apple-system"/>
              </a:rPr>
              <a:t>anaemia</a:t>
            </a:r>
            <a:r>
              <a:rPr lang="en-US" b="0" i="0" dirty="0">
                <a:solidFill>
                  <a:srgbClr val="000000"/>
                </a:solidFill>
                <a:effectLst/>
                <a:latin typeface="-apple-system"/>
              </a:rPr>
              <a:t> caused by deficiencies in Vitamin A and iron respectively.</a:t>
            </a:r>
          </a:p>
          <a:p>
            <a:pPr marL="0" indent="0" algn="just">
              <a:buNone/>
            </a:pPr>
            <a:r>
              <a:rPr lang="en-US" b="0" i="0" dirty="0">
                <a:solidFill>
                  <a:srgbClr val="000000"/>
                </a:solidFill>
                <a:effectLst/>
                <a:latin typeface="-apple-system"/>
              </a:rPr>
              <a:t>Scientists have inserted a gene from yeast into the tomato, and the result is a plant whose fruit stays longer on the vine and has an extended shelf life.</a:t>
            </a:r>
          </a:p>
          <a:p>
            <a:pPr algn="just"/>
            <a:endParaRPr lang="en-IN" dirty="0"/>
          </a:p>
        </p:txBody>
      </p:sp>
    </p:spTree>
    <p:extLst>
      <p:ext uri="{BB962C8B-B14F-4D97-AF65-F5344CB8AC3E}">
        <p14:creationId xmlns:p14="http://schemas.microsoft.com/office/powerpoint/2010/main" val="868507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FE7630-34F4-4D30-ABBF-D07FA71D2041}"/>
              </a:ext>
            </a:extLst>
          </p:cNvPr>
          <p:cNvSpPr>
            <a:spLocks noGrp="1"/>
          </p:cNvSpPr>
          <p:nvPr>
            <p:ph idx="1"/>
          </p:nvPr>
        </p:nvSpPr>
        <p:spPr/>
        <p:txBody>
          <a:bodyPr/>
          <a:lstStyle/>
          <a:p>
            <a:pPr marL="0" indent="0" algn="just">
              <a:buNone/>
            </a:pPr>
            <a:r>
              <a:rPr lang="en-US" b="1" i="0" dirty="0">
                <a:solidFill>
                  <a:srgbClr val="000000"/>
                </a:solidFill>
                <a:effectLst/>
                <a:latin typeface="-apple-system"/>
              </a:rPr>
              <a:t>Insect resistance</a:t>
            </a:r>
            <a:endParaRPr lang="en-US" b="0" i="0" dirty="0">
              <a:solidFill>
                <a:srgbClr val="000000"/>
              </a:solidFill>
              <a:effectLst/>
              <a:latin typeface="-apple-system"/>
            </a:endParaRPr>
          </a:p>
          <a:p>
            <a:pPr marL="0" indent="0" algn="just">
              <a:buNone/>
            </a:pPr>
            <a:r>
              <a:rPr lang="en-US" b="0" i="0" dirty="0">
                <a:solidFill>
                  <a:srgbClr val="000000"/>
                </a:solidFill>
                <a:effectLst/>
                <a:latin typeface="-apple-system"/>
              </a:rPr>
              <a:t>Genes from </a:t>
            </a:r>
            <a:r>
              <a:rPr lang="en-US" b="0" i="1" dirty="0">
                <a:solidFill>
                  <a:srgbClr val="000000"/>
                </a:solidFill>
                <a:effectLst/>
                <a:latin typeface="-apple-system"/>
              </a:rPr>
              <a:t>Bacillus thuringiensis</a:t>
            </a:r>
            <a:r>
              <a:rPr lang="en-US" b="0" i="0" dirty="0">
                <a:solidFill>
                  <a:srgbClr val="000000"/>
                </a:solidFill>
                <a:effectLst/>
                <a:latin typeface="-apple-system"/>
              </a:rPr>
              <a:t> that can control a number of serious pests have been successfully transferred to cotton, maize and potatoes.</a:t>
            </a:r>
          </a:p>
          <a:p>
            <a:pPr marL="0" indent="0" algn="just">
              <a:buNone/>
            </a:pPr>
            <a:r>
              <a:rPr lang="en-US" b="0" i="0" dirty="0">
                <a:solidFill>
                  <a:srgbClr val="000000"/>
                </a:solidFill>
                <a:effectLst/>
                <a:latin typeface="-apple-system"/>
              </a:rPr>
              <a:t>This new ability of the plants to resist insect attack means that the amount of insecticides being used can be reduced and hence the nutritional quality of the crops is increased.</a:t>
            </a:r>
          </a:p>
          <a:p>
            <a:pPr algn="just"/>
            <a:endParaRPr lang="en-IN" dirty="0"/>
          </a:p>
        </p:txBody>
      </p:sp>
    </p:spTree>
    <p:extLst>
      <p:ext uri="{BB962C8B-B14F-4D97-AF65-F5344CB8AC3E}">
        <p14:creationId xmlns:p14="http://schemas.microsoft.com/office/powerpoint/2010/main" val="3188098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08AEA3-074A-4B94-85FC-009DD3B4D37A}"/>
              </a:ext>
            </a:extLst>
          </p:cNvPr>
          <p:cNvSpPr>
            <a:spLocks noGrp="1"/>
          </p:cNvSpPr>
          <p:nvPr>
            <p:ph idx="1"/>
          </p:nvPr>
        </p:nvSpPr>
        <p:spPr>
          <a:xfrm>
            <a:off x="838200" y="531223"/>
            <a:ext cx="10515600" cy="5645740"/>
          </a:xfrm>
        </p:spPr>
        <p:txBody>
          <a:bodyPr/>
          <a:lstStyle/>
          <a:p>
            <a:pPr marL="0" indent="0" algn="just">
              <a:buNone/>
            </a:pPr>
            <a:r>
              <a:rPr lang="en-US" b="1" i="0" dirty="0">
                <a:solidFill>
                  <a:srgbClr val="000000"/>
                </a:solidFill>
                <a:effectLst/>
                <a:latin typeface="-apple-system"/>
              </a:rPr>
              <a:t>Development of Drought resistance varieties</a:t>
            </a:r>
            <a:endParaRPr lang="en-US" b="0" i="0" dirty="0">
              <a:solidFill>
                <a:srgbClr val="000000"/>
              </a:solidFill>
              <a:effectLst/>
              <a:latin typeface="-apple-system"/>
            </a:endParaRPr>
          </a:p>
          <a:p>
            <a:pPr marL="0" indent="0" algn="just">
              <a:buNone/>
            </a:pPr>
            <a:r>
              <a:rPr lang="en-US" b="0" i="0" dirty="0">
                <a:solidFill>
                  <a:srgbClr val="000000"/>
                </a:solidFill>
                <a:effectLst/>
                <a:latin typeface="-apple-system"/>
              </a:rPr>
              <a:t>Progress has been made in developing cereal varieties that have a greater tolerance for soil alkalinity, free </a:t>
            </a:r>
            <a:r>
              <a:rPr lang="en-US" b="0" i="0" dirty="0" err="1">
                <a:solidFill>
                  <a:srgbClr val="000000"/>
                </a:solidFill>
                <a:effectLst/>
                <a:latin typeface="-apple-system"/>
              </a:rPr>
              <a:t>aluminium</a:t>
            </a:r>
            <a:r>
              <a:rPr lang="en-US" b="0" i="0" dirty="0">
                <a:solidFill>
                  <a:srgbClr val="000000"/>
                </a:solidFill>
                <a:effectLst/>
                <a:latin typeface="-apple-system"/>
              </a:rPr>
              <a:t> and iron toxicities.</a:t>
            </a:r>
          </a:p>
          <a:p>
            <a:pPr marL="0" indent="0" algn="just">
              <a:buNone/>
            </a:pPr>
            <a:r>
              <a:rPr lang="en-US" b="0" i="0" dirty="0">
                <a:solidFill>
                  <a:srgbClr val="000000"/>
                </a:solidFill>
                <a:effectLst/>
                <a:latin typeface="-apple-system"/>
              </a:rPr>
              <a:t>These varieties will allow agriculture to succeed in poorer soil areas, thus adding more land to the global production base.</a:t>
            </a:r>
          </a:p>
          <a:p>
            <a:pPr marL="0" indent="0" algn="just">
              <a:buNone/>
            </a:pPr>
            <a:r>
              <a:rPr lang="en-US" b="0" i="0" dirty="0">
                <a:solidFill>
                  <a:srgbClr val="000000"/>
                </a:solidFill>
                <a:effectLst/>
                <a:latin typeface="-apple-system"/>
              </a:rPr>
              <a:t>Research is also in progress to produce crop varieties capable of tolerating reduced water conditions.</a:t>
            </a:r>
          </a:p>
          <a:p>
            <a:pPr algn="just"/>
            <a:endParaRPr lang="en-IN" dirty="0"/>
          </a:p>
        </p:txBody>
      </p:sp>
    </p:spTree>
    <p:extLst>
      <p:ext uri="{BB962C8B-B14F-4D97-AF65-F5344CB8AC3E}">
        <p14:creationId xmlns:p14="http://schemas.microsoft.com/office/powerpoint/2010/main" val="3221000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3B9D01-E9E9-4B32-99E0-6950CF9FF205}"/>
              </a:ext>
            </a:extLst>
          </p:cNvPr>
          <p:cNvSpPr>
            <a:spLocks noGrp="1"/>
          </p:cNvSpPr>
          <p:nvPr>
            <p:ph idx="1"/>
          </p:nvPr>
        </p:nvSpPr>
        <p:spPr>
          <a:xfrm>
            <a:off x="838200" y="775063"/>
            <a:ext cx="10515600" cy="5401900"/>
          </a:xfrm>
        </p:spPr>
        <p:txBody>
          <a:bodyPr/>
          <a:lstStyle/>
          <a:p>
            <a:pPr marL="0" indent="0" algn="just">
              <a:buNone/>
            </a:pPr>
            <a:r>
              <a:rPr lang="en-US" b="1" i="0" dirty="0">
                <a:solidFill>
                  <a:srgbClr val="000000"/>
                </a:solidFill>
                <a:effectLst/>
                <a:latin typeface="-apple-system"/>
              </a:rPr>
              <a:t>Comparative Studies</a:t>
            </a:r>
            <a:endParaRPr lang="en-US" b="0" i="0" dirty="0">
              <a:solidFill>
                <a:srgbClr val="000000"/>
              </a:solidFill>
              <a:effectLst/>
              <a:latin typeface="-apple-system"/>
            </a:endParaRPr>
          </a:p>
          <a:p>
            <a:pPr marL="0" indent="0" algn="just">
              <a:buNone/>
            </a:pPr>
            <a:r>
              <a:rPr lang="en-US" b="0" i="0" dirty="0" err="1">
                <a:solidFill>
                  <a:srgbClr val="000000"/>
                </a:solidFill>
                <a:effectLst/>
                <a:latin typeface="-apple-system"/>
              </a:rPr>
              <a:t>Analysing</a:t>
            </a:r>
            <a:r>
              <a:rPr lang="en-US" b="0" i="0" dirty="0">
                <a:solidFill>
                  <a:srgbClr val="000000"/>
                </a:solidFill>
                <a:effectLst/>
                <a:latin typeface="-apple-system"/>
              </a:rPr>
              <a:t> and </a:t>
            </a:r>
            <a:r>
              <a:rPr lang="en-US" b="0" i="0" dirty="0">
                <a:solidFill>
                  <a:srgbClr val="000000"/>
                </a:solidFill>
                <a:effectLst/>
                <a:highlight>
                  <a:srgbClr val="FFFF00"/>
                </a:highlight>
                <a:latin typeface="-apple-system"/>
              </a:rPr>
              <a:t>comparing the genetic material of different species </a:t>
            </a:r>
            <a:r>
              <a:rPr lang="en-US" b="0" i="0" dirty="0">
                <a:solidFill>
                  <a:srgbClr val="000000"/>
                </a:solidFill>
                <a:effectLst/>
                <a:latin typeface="-apple-system"/>
              </a:rPr>
              <a:t>is an important method for studying the functions of genes, the mechanisms of inherited diseases and species evolution.</a:t>
            </a:r>
          </a:p>
          <a:p>
            <a:pPr marL="0" indent="0" algn="just">
              <a:buNone/>
            </a:pPr>
            <a:r>
              <a:rPr lang="en-US" b="0" i="0" dirty="0">
                <a:solidFill>
                  <a:srgbClr val="000000"/>
                </a:solidFill>
                <a:effectLst/>
                <a:latin typeface="-apple-system"/>
              </a:rPr>
              <a:t>Bioinformatics tools can be used to make comparisons between the numbers, locations and biochemical functions of genes in different organisms.</a:t>
            </a:r>
          </a:p>
          <a:p>
            <a:pPr marL="0" indent="0" algn="just">
              <a:buNone/>
            </a:pPr>
            <a:endParaRPr lang="en-IN" dirty="0"/>
          </a:p>
        </p:txBody>
      </p:sp>
    </p:spTree>
    <p:extLst>
      <p:ext uri="{BB962C8B-B14F-4D97-AF65-F5344CB8AC3E}">
        <p14:creationId xmlns:p14="http://schemas.microsoft.com/office/powerpoint/2010/main" val="310152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27251B-E995-4A93-9840-99CE947EB435}"/>
              </a:ext>
            </a:extLst>
          </p:cNvPr>
          <p:cNvSpPr>
            <a:spLocks noGrp="1"/>
          </p:cNvSpPr>
          <p:nvPr>
            <p:ph idx="1"/>
          </p:nvPr>
        </p:nvSpPr>
        <p:spPr>
          <a:xfrm>
            <a:off x="838200" y="478971"/>
            <a:ext cx="10515600" cy="5697992"/>
          </a:xfrm>
        </p:spPr>
        <p:txBody>
          <a:bodyPr>
            <a:noAutofit/>
          </a:bodyPr>
          <a:lstStyle/>
          <a:p>
            <a:pPr algn="just"/>
            <a:r>
              <a:rPr lang="en-US" sz="2400" dirty="0"/>
              <a:t>The term ‘Bioinformatics’ was first introduced in 1970 by </a:t>
            </a:r>
            <a:r>
              <a:rPr lang="en-US" sz="2400" dirty="0" err="1">
                <a:highlight>
                  <a:srgbClr val="FFFF00"/>
                </a:highlight>
              </a:rPr>
              <a:t>Paulien</a:t>
            </a:r>
            <a:r>
              <a:rPr lang="en-US" sz="2400" dirty="0">
                <a:highlight>
                  <a:srgbClr val="FFFF00"/>
                </a:highlight>
              </a:rPr>
              <a:t> </a:t>
            </a:r>
            <a:r>
              <a:rPr lang="en-US" sz="2400" dirty="0" err="1">
                <a:highlight>
                  <a:srgbClr val="FFFF00"/>
                </a:highlight>
              </a:rPr>
              <a:t>Hogeweg</a:t>
            </a:r>
            <a:r>
              <a:rPr lang="en-US" sz="2400" dirty="0">
                <a:highlight>
                  <a:srgbClr val="FFFF00"/>
                </a:highlight>
              </a:rPr>
              <a:t> </a:t>
            </a:r>
            <a:r>
              <a:rPr lang="en-US" sz="2400" dirty="0"/>
              <a:t>to refer to the study of information processes in biotic systems. While some people define the term as “</a:t>
            </a:r>
            <a:r>
              <a:rPr lang="en-US" sz="2400" dirty="0">
                <a:highlight>
                  <a:srgbClr val="00FF00"/>
                </a:highlight>
              </a:rPr>
              <a:t>An integration of computer, mathematical and statistical methods to manage and analyze biological information</a:t>
            </a:r>
            <a:r>
              <a:rPr lang="en-US" sz="2400" dirty="0"/>
              <a:t>”, others view it as “The field of science in which Biology, Computer Science, and Information technology merge into a single discipline”.</a:t>
            </a:r>
          </a:p>
          <a:p>
            <a:pPr algn="just"/>
            <a:r>
              <a:rPr lang="en-US" sz="2400" dirty="0"/>
              <a:t>In the present-day context, </a:t>
            </a:r>
            <a:r>
              <a:rPr lang="en-US" sz="2400" dirty="0">
                <a:highlight>
                  <a:srgbClr val="00FF00"/>
                </a:highlight>
              </a:rPr>
              <a:t>Bioinformatics involve the use of techniques including applied mathematics, informatics, statistics, computer science, chemistry and biochemistry to solve biological problems usually on the molecular level</a:t>
            </a:r>
            <a:r>
              <a:rPr lang="en-US" sz="2400" dirty="0"/>
              <a:t>. Major research efforts in the field include sequence alignment, gene finding, genome assembly, protein structure alignment, protein structure prediction, prediction of gene expression and protein-protein interactions, and the modeling of evolution.</a:t>
            </a:r>
            <a:endParaRPr lang="en-IN" sz="2400" dirty="0"/>
          </a:p>
        </p:txBody>
      </p:sp>
    </p:spTree>
    <p:extLst>
      <p:ext uri="{BB962C8B-B14F-4D97-AF65-F5344CB8AC3E}">
        <p14:creationId xmlns:p14="http://schemas.microsoft.com/office/powerpoint/2010/main" val="4156131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792FE9-1291-4819-8A2E-EC7302119465}"/>
              </a:ext>
            </a:extLst>
          </p:cNvPr>
          <p:cNvSpPr>
            <a:spLocks noGrp="1"/>
          </p:cNvSpPr>
          <p:nvPr>
            <p:ph idx="1"/>
          </p:nvPr>
        </p:nvSpPr>
        <p:spPr>
          <a:xfrm>
            <a:off x="838200" y="313509"/>
            <a:ext cx="10515600" cy="5863454"/>
          </a:xfrm>
        </p:spPr>
        <p:txBody>
          <a:bodyPr>
            <a:normAutofit/>
          </a:bodyPr>
          <a:lstStyle/>
          <a:p>
            <a:pPr>
              <a:lnSpc>
                <a:spcPts val="2250"/>
              </a:lnSpc>
              <a:spcBef>
                <a:spcPts val="1500"/>
              </a:spcBef>
              <a:spcAft>
                <a:spcPts val="750"/>
              </a:spcAft>
            </a:pPr>
            <a:r>
              <a:rPr lang="en-IN"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Bioinformatics comprises three components.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ts val="2250"/>
              </a:lnSpc>
              <a:spcBef>
                <a:spcPts val="1500"/>
              </a:spcBef>
              <a:spcAft>
                <a:spcPts val="750"/>
              </a:spcAft>
              <a:buSzPts val="1100"/>
              <a:buFont typeface="Times New Roman" panose="02020603050405020304" pitchFamily="18" charset="0"/>
              <a:buAutoNum type="arabicPeriod"/>
            </a:pPr>
            <a:r>
              <a:rPr lang="en-IN" sz="2400" dirty="0">
                <a:solidFill>
                  <a:srgbClr val="282828"/>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Creation of databases</a:t>
            </a:r>
            <a:r>
              <a:rPr lang="en-IN" sz="24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 This involves the organizing, storage and management of the biological data sets. The databases are accessible to researchers to know the existing information and submit new entries, e.g., protein sequence data for molecular structure.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ts val="2250"/>
              </a:lnSpc>
              <a:spcBef>
                <a:spcPts val="1500"/>
              </a:spcBef>
              <a:spcAft>
                <a:spcPts val="750"/>
              </a:spcAft>
              <a:buSzPts val="1100"/>
              <a:buFont typeface="Times New Roman" panose="02020603050405020304" pitchFamily="18" charset="0"/>
              <a:buAutoNum type="arabicPeriod"/>
            </a:pPr>
            <a:r>
              <a:rPr lang="en-IN" sz="2400" dirty="0">
                <a:solidFill>
                  <a:srgbClr val="282828"/>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Development of algorithms and statistics: </a:t>
            </a:r>
            <a:r>
              <a:rPr lang="en-IN" sz="2400" dirty="0">
                <a:solidFill>
                  <a:srgbClr val="282828"/>
                </a:solidFill>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a:t>
            </a:r>
            <a:r>
              <a:rPr lang="en-IN" sz="24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his involves the development of tools and resources to determine the relationship among the members of large data sets e.g., comparison of protein sequence data with the already existing protein sequences.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ts val="2250"/>
              </a:lnSpc>
              <a:spcBef>
                <a:spcPts val="1500"/>
              </a:spcBef>
              <a:spcAft>
                <a:spcPts val="750"/>
              </a:spcAft>
              <a:buSzPts val="1100"/>
              <a:buFont typeface="Times New Roman" panose="02020603050405020304" pitchFamily="18" charset="0"/>
              <a:buAutoNum type="arabicPeriod"/>
            </a:pPr>
            <a:r>
              <a:rPr lang="en-IN" sz="2400" dirty="0">
                <a:solidFill>
                  <a:srgbClr val="282828"/>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Analysis of data and interpretation</a:t>
            </a:r>
            <a:r>
              <a:rPr lang="en-IN" sz="24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 The appropriate use of components 1 and 2 to analysis data and interpret the results in a biologically meaningful manner. These includes DNA, RNA and protein sequences, protein structure, gene expression profiles and biochemical pathways.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sz="2400" dirty="0"/>
          </a:p>
        </p:txBody>
      </p:sp>
    </p:spTree>
    <p:extLst>
      <p:ext uri="{BB962C8B-B14F-4D97-AF65-F5344CB8AC3E}">
        <p14:creationId xmlns:p14="http://schemas.microsoft.com/office/powerpoint/2010/main" val="3181887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BE67F-0DA6-4595-BDE7-7FC7A6369C58}"/>
              </a:ext>
            </a:extLst>
          </p:cNvPr>
          <p:cNvSpPr>
            <a:spLocks noGrp="1"/>
          </p:cNvSpPr>
          <p:nvPr>
            <p:ph type="title"/>
          </p:nvPr>
        </p:nvSpPr>
        <p:spPr>
          <a:xfrm>
            <a:off x="838200" y="69670"/>
            <a:ext cx="10515600" cy="611368"/>
          </a:xfrm>
        </p:spPr>
        <p:txBody>
          <a:bodyPr/>
          <a:lstStyle/>
          <a:p>
            <a:r>
              <a:rPr lang="en-IN" sz="1800" b="1" spc="-30" dirty="0">
                <a:solidFill>
                  <a:srgbClr val="FF0000"/>
                </a:solidFill>
                <a:effectLst/>
                <a:latin typeface="Segoe UI" panose="020B0502040204020203" pitchFamily="34" charset="0"/>
                <a:ea typeface="Calibri" panose="020F0502020204030204" pitchFamily="34" charset="0"/>
              </a:rPr>
              <a:t>Scope of Bioinformatics</a:t>
            </a:r>
            <a:r>
              <a:rPr lang="en-IN" sz="1800" spc="-30" dirty="0">
                <a:solidFill>
                  <a:srgbClr val="000000"/>
                </a:solidFill>
                <a:effectLst/>
                <a:latin typeface="Segoe UI" panose="020B0502040204020203" pitchFamily="34" charset="0"/>
                <a:ea typeface="Calibri" panose="020F0502020204030204" pitchFamily="34" charset="0"/>
              </a:rPr>
              <a:t>: </a:t>
            </a:r>
            <a:endParaRPr lang="en-IN" dirty="0"/>
          </a:p>
        </p:txBody>
      </p:sp>
      <p:sp>
        <p:nvSpPr>
          <p:cNvPr id="3" name="Content Placeholder 2">
            <a:extLst>
              <a:ext uri="{FF2B5EF4-FFF2-40B4-BE49-F238E27FC236}">
                <a16:creationId xmlns:a16="http://schemas.microsoft.com/office/drawing/2014/main" id="{E5A98CCD-896F-41AA-9B87-FC8CEDDD1376}"/>
              </a:ext>
            </a:extLst>
          </p:cNvPr>
          <p:cNvSpPr>
            <a:spLocks noGrp="1"/>
          </p:cNvSpPr>
          <p:nvPr>
            <p:ph idx="1"/>
          </p:nvPr>
        </p:nvSpPr>
        <p:spPr>
          <a:xfrm>
            <a:off x="838200" y="548640"/>
            <a:ext cx="10515600" cy="5628323"/>
          </a:xfrm>
        </p:spPr>
        <p:txBody>
          <a:bodyPr>
            <a:noAutofit/>
          </a:bodyPr>
          <a:lstStyle/>
          <a:p>
            <a:pPr marR="12700" indent="0" algn="just">
              <a:lnSpc>
                <a:spcPct val="107000"/>
              </a:lnSpc>
              <a:spcAft>
                <a:spcPts val="800"/>
              </a:spcAft>
              <a:buNone/>
            </a:pPr>
            <a:r>
              <a:rPr lang="en-IN" sz="2000" b="1" dirty="0">
                <a:solidFill>
                  <a:srgbClr val="002060"/>
                </a:solidFill>
                <a:effectLst/>
                <a:latin typeface="Times" panose="02020603050405020304" pitchFamily="18" charset="0"/>
                <a:ea typeface="Times New Roman" panose="02020603050405020304" pitchFamily="18" charset="0"/>
                <a:cs typeface="Times New Roman" panose="02020603050405020304" pitchFamily="18" charset="0"/>
              </a:rPr>
              <a:t>1.Bioinformatics helps to create an electronic database on genomes and protein sequences from single celled organisms to multicellular organisms. </a:t>
            </a:r>
            <a:endParaRPr lang="en-IN"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750"/>
              </a:spcAft>
              <a:buNone/>
            </a:pPr>
            <a:r>
              <a:rPr lang="en-IN" sz="2000" b="1" dirty="0">
                <a:solidFill>
                  <a:srgbClr val="002060"/>
                </a:solidFill>
                <a:effectLst/>
                <a:latin typeface="Times" panose="02020603050405020304" pitchFamily="18" charset="0"/>
                <a:ea typeface="Times New Roman" panose="02020603050405020304" pitchFamily="18" charset="0"/>
                <a:cs typeface="Times New Roman" panose="02020603050405020304" pitchFamily="18" charset="0"/>
              </a:rPr>
              <a:t>2.</a:t>
            </a:r>
            <a:r>
              <a:rPr lang="en-IN" sz="20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2000" b="1" dirty="0">
                <a:solidFill>
                  <a:srgbClr val="002060"/>
                </a:solidFill>
                <a:effectLst/>
                <a:latin typeface="Times" panose="02020603050405020304" pitchFamily="18" charset="0"/>
                <a:ea typeface="Times New Roman" panose="02020603050405020304" pitchFamily="18" charset="0"/>
                <a:cs typeface="Times New Roman" panose="02020603050405020304" pitchFamily="18" charset="0"/>
              </a:rPr>
              <a:t>It provides techniques by which three-dimensional models of biomolecules could be understood along with their structure and function.</a:t>
            </a:r>
            <a:endParaRPr lang="en-IN"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750"/>
              </a:spcAft>
              <a:buNone/>
            </a:pPr>
            <a:r>
              <a:rPr lang="en-IN" sz="2000" b="1" dirty="0">
                <a:solidFill>
                  <a:srgbClr val="002060"/>
                </a:solidFill>
                <a:effectLst/>
                <a:latin typeface="Times" panose="02020603050405020304" pitchFamily="18" charset="0"/>
                <a:ea typeface="Times New Roman" panose="02020603050405020304" pitchFamily="18" charset="0"/>
                <a:cs typeface="Times New Roman" panose="02020603050405020304" pitchFamily="18" charset="0"/>
              </a:rPr>
              <a:t>3.</a:t>
            </a:r>
            <a:r>
              <a:rPr lang="en-IN" sz="20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2000" b="1" dirty="0">
                <a:solidFill>
                  <a:srgbClr val="002060"/>
                </a:solidFill>
                <a:effectLst/>
                <a:latin typeface="Times" panose="02020603050405020304" pitchFamily="18" charset="0"/>
                <a:ea typeface="Times New Roman" panose="02020603050405020304" pitchFamily="18" charset="0"/>
                <a:cs typeface="Times New Roman" panose="02020603050405020304" pitchFamily="18" charset="0"/>
              </a:rPr>
              <a:t>It integrates mathematical, statistical and computational methods to analyse biological, biochemical and biophysical data.</a:t>
            </a:r>
            <a:endParaRPr lang="en-IN"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750"/>
              </a:spcAft>
              <a:buNone/>
            </a:pPr>
            <a:r>
              <a:rPr lang="en-IN" sz="2000" b="1" dirty="0">
                <a:solidFill>
                  <a:srgbClr val="002060"/>
                </a:solidFill>
                <a:effectLst/>
                <a:latin typeface="Times" panose="02020603050405020304" pitchFamily="18" charset="0"/>
                <a:ea typeface="Times New Roman" panose="02020603050405020304" pitchFamily="18" charset="0"/>
                <a:cs typeface="Times New Roman" panose="02020603050405020304" pitchFamily="18" charset="0"/>
              </a:rPr>
              <a:t>4. Bioinformatics deals with methods for starting, retrieving and analysing biological data such as nucleic acid (DNA/RNA) and protein sequences, structure, functions pathways and genetic interactions. </a:t>
            </a:r>
            <a:endParaRPr lang="en-IN"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750"/>
              </a:spcAft>
              <a:buNone/>
            </a:pPr>
            <a:r>
              <a:rPr lang="en-IN" sz="2000" b="1" dirty="0">
                <a:solidFill>
                  <a:srgbClr val="002060"/>
                </a:solidFill>
                <a:effectLst/>
                <a:latin typeface="Times" panose="02020603050405020304" pitchFamily="18" charset="0"/>
                <a:ea typeface="Times New Roman" panose="02020603050405020304" pitchFamily="18" charset="0"/>
                <a:cs typeface="Times New Roman" panose="02020603050405020304" pitchFamily="18" charset="0"/>
              </a:rPr>
              <a:t>5.</a:t>
            </a:r>
            <a:r>
              <a:rPr lang="en-IN" sz="20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2000" b="1" dirty="0">
                <a:solidFill>
                  <a:srgbClr val="002060"/>
                </a:solidFill>
                <a:effectLst/>
                <a:latin typeface="Times" panose="02020603050405020304" pitchFamily="18" charset="0"/>
                <a:ea typeface="Times New Roman" panose="02020603050405020304" pitchFamily="18" charset="0"/>
                <a:cs typeface="Times New Roman" panose="02020603050405020304" pitchFamily="18" charset="0"/>
              </a:rPr>
              <a:t>The computational methods in bioinformatics extend information for probing not only at genome level or protein level but up to whole organism level, or ecosystem level of organization.</a:t>
            </a:r>
            <a:endParaRPr lang="en-IN"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750"/>
              </a:spcAft>
              <a:buNone/>
            </a:pPr>
            <a:r>
              <a:rPr lang="en-IN" sz="2000" b="1" dirty="0">
                <a:solidFill>
                  <a:srgbClr val="002060"/>
                </a:solidFill>
                <a:effectLst/>
                <a:latin typeface="Times" panose="02020603050405020304" pitchFamily="18" charset="0"/>
                <a:ea typeface="Times New Roman" panose="02020603050405020304" pitchFamily="18" charset="0"/>
                <a:cs typeface="Times New Roman" panose="02020603050405020304" pitchFamily="18" charset="0"/>
              </a:rPr>
              <a:t>6.</a:t>
            </a:r>
            <a:r>
              <a:rPr lang="en-IN" sz="20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2000" b="1" dirty="0">
                <a:solidFill>
                  <a:srgbClr val="002060"/>
                </a:solidFill>
                <a:effectLst/>
                <a:latin typeface="Times" panose="02020603050405020304" pitchFamily="18" charset="0"/>
                <a:ea typeface="Times New Roman" panose="02020603050405020304" pitchFamily="18" charset="0"/>
                <a:cs typeface="Times New Roman" panose="02020603050405020304" pitchFamily="18" charset="0"/>
              </a:rPr>
              <a:t>It provides genome level data for understanding normal biological processes and explains the malfunctioning of genes leading to diagnosing of diseases and designing of new drugs.</a:t>
            </a:r>
            <a:endParaRPr lang="en-IN"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sz="2000" b="1" dirty="0">
              <a:solidFill>
                <a:srgbClr val="002060"/>
              </a:solidFill>
            </a:endParaRPr>
          </a:p>
        </p:txBody>
      </p:sp>
    </p:spTree>
    <p:extLst>
      <p:ext uri="{BB962C8B-B14F-4D97-AF65-F5344CB8AC3E}">
        <p14:creationId xmlns:p14="http://schemas.microsoft.com/office/powerpoint/2010/main" val="3492821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670257-02FF-49C6-828B-BD684653DA82}"/>
              </a:ext>
            </a:extLst>
          </p:cNvPr>
          <p:cNvSpPr>
            <a:spLocks noGrp="1"/>
          </p:cNvSpPr>
          <p:nvPr>
            <p:ph idx="1"/>
          </p:nvPr>
        </p:nvSpPr>
        <p:spPr>
          <a:xfrm>
            <a:off x="838200" y="661851"/>
            <a:ext cx="10515600" cy="5515112"/>
          </a:xfrm>
        </p:spPr>
        <p:txBody>
          <a:bodyPr>
            <a:normAutofit/>
          </a:bodyPr>
          <a:lstStyle/>
          <a:p>
            <a:pPr marL="0" indent="0" algn="just">
              <a:buNone/>
            </a:pPr>
            <a:r>
              <a:rPr lang="en-IN" sz="2000" dirty="0">
                <a:effectLst/>
                <a:latin typeface="Lato"/>
                <a:ea typeface="Times New Roman" panose="02020603050405020304" pitchFamily="18" charset="0"/>
              </a:rPr>
              <a:t>Owing to the wider scope of bioinformatics, one can explore an array of career prospects available in both public as well as private sector. As it brings together the domains of </a:t>
            </a:r>
            <a:r>
              <a:rPr lang="en-IN" sz="2000" dirty="0">
                <a:latin typeface="Lato"/>
                <a:ea typeface="Times New Roman" panose="02020603050405020304" pitchFamily="18" charset="0"/>
              </a:rPr>
              <a:t> molecular </a:t>
            </a:r>
            <a:r>
              <a:rPr lang="en-IN" sz="2000" strike="noStrike" dirty="0">
                <a:effectLst/>
                <a:latin typeface="Lato"/>
                <a:ea typeface="Times New Roman" panose="02020603050405020304" pitchFamily="18" charset="0"/>
              </a:rPr>
              <a:t>biology</a:t>
            </a:r>
            <a:r>
              <a:rPr lang="en-IN" sz="2000" dirty="0">
                <a:effectLst/>
                <a:latin typeface="Lato"/>
                <a:ea typeface="Times New Roman" panose="02020603050405020304" pitchFamily="18" charset="0"/>
              </a:rPr>
              <a:t> and </a:t>
            </a:r>
            <a:r>
              <a:rPr lang="en-IN" sz="2000" strike="noStrike" dirty="0">
                <a:effectLst/>
                <a:latin typeface="Lato"/>
                <a:ea typeface="Times New Roman" panose="02020603050405020304" pitchFamily="18" charset="0"/>
              </a:rPr>
              <a:t>information technology </a:t>
            </a:r>
            <a:r>
              <a:rPr lang="en-IN" sz="2000" dirty="0">
                <a:latin typeface="Lato"/>
                <a:ea typeface="Times New Roman" panose="02020603050405020304" pitchFamily="18" charset="0"/>
              </a:rPr>
              <a:t>one </a:t>
            </a:r>
            <a:r>
              <a:rPr lang="en-IN" sz="2000" dirty="0">
                <a:effectLst/>
                <a:latin typeface="Lato"/>
                <a:ea typeface="Times New Roman" panose="02020603050405020304" pitchFamily="18" charset="0"/>
              </a:rPr>
              <a:t>can explore opportunities in pharmaceutical science, biomedical science, biotechnology, amongst others. In the above-mentioned sectors, there are varied job profiles offered, some of which have been given a rundown below.</a:t>
            </a:r>
            <a:endParaRPr lang="en-IN" sz="2000" dirty="0">
              <a:effectLst/>
              <a:latin typeface="Times New Roman" panose="02020603050405020304" pitchFamily="18" charset="0"/>
              <a:ea typeface="Times New Roman" panose="02020603050405020304" pitchFamily="18" charset="0"/>
            </a:endParaRPr>
          </a:p>
          <a:p>
            <a:pPr marL="0" indent="0" algn="just">
              <a:lnSpc>
                <a:spcPct val="107000"/>
              </a:lnSpc>
              <a:spcBef>
                <a:spcPts val="200"/>
              </a:spcBef>
              <a:buNone/>
            </a:pPr>
            <a:r>
              <a:rPr lang="en-IN" sz="2000" i="1" spc="-30" dirty="0">
                <a:effectLst/>
                <a:latin typeface="Segoe UI" panose="020B0502040204020203" pitchFamily="34" charset="0"/>
                <a:ea typeface="Times New Roman" panose="02020603050405020304" pitchFamily="18" charset="0"/>
                <a:cs typeface="Times New Roman" panose="02020603050405020304" pitchFamily="18" charset="0"/>
              </a:rPr>
              <a:t>Bioinformatics Programmer</a:t>
            </a:r>
            <a:endParaRPr lang="en-IN" sz="2000" i="1"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buNone/>
            </a:pPr>
            <a:r>
              <a:rPr lang="en-IN" sz="2000" dirty="0">
                <a:effectLst/>
                <a:latin typeface="Lato"/>
                <a:ea typeface="Times New Roman" panose="02020603050405020304" pitchFamily="18" charset="0"/>
              </a:rPr>
              <a:t>Under this profile, one needs to facilitate various DNA and molecular biology-based research projects and enter them into the computational programming systems, thus working on the automation of genomic processes as well as simplifying the assessed information in computer systems. Knowledge of coding along with programming languages like C, C++, Python is incremental to pursue the role of a Bioinformatics Programmer.</a:t>
            </a:r>
          </a:p>
          <a:p>
            <a:pPr marL="0" indent="0" algn="just">
              <a:lnSpc>
                <a:spcPct val="107000"/>
              </a:lnSpc>
              <a:spcBef>
                <a:spcPts val="200"/>
              </a:spcBef>
              <a:buNone/>
            </a:pPr>
            <a:r>
              <a:rPr lang="en-IN" sz="2000" i="1" spc="-30" dirty="0">
                <a:effectLst/>
                <a:latin typeface="Segoe UI" panose="020B0502040204020203" pitchFamily="34" charset="0"/>
                <a:ea typeface="Times New Roman" panose="02020603050405020304" pitchFamily="18" charset="0"/>
                <a:cs typeface="Times New Roman" panose="02020603050405020304" pitchFamily="18" charset="0"/>
              </a:rPr>
              <a:t>Bioinformatics Analyst</a:t>
            </a:r>
            <a:endParaRPr lang="en-IN" sz="2000" i="1"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buNone/>
            </a:pPr>
            <a:r>
              <a:rPr lang="en-IN" sz="2000" dirty="0">
                <a:effectLst/>
                <a:latin typeface="Lato"/>
                <a:ea typeface="Times New Roman" panose="02020603050405020304" pitchFamily="18" charset="0"/>
              </a:rPr>
              <a:t>As more of an entry-level position, a Bioinformatics Analyst carries out research projects in labs and work on the development of informatics algorithms as well as bioinformatics databases which can assist in detecting diseases and different physical ailments. </a:t>
            </a:r>
            <a:endParaRPr lang="en-IN" sz="2000" dirty="0">
              <a:effectLst/>
              <a:latin typeface="Times New Roman" panose="02020603050405020304" pitchFamily="18" charset="0"/>
              <a:ea typeface="Times New Roman" panose="02020603050405020304" pitchFamily="18" charset="0"/>
            </a:endParaRPr>
          </a:p>
          <a:p>
            <a:pPr marL="0" indent="0" algn="just">
              <a:buNone/>
            </a:pPr>
            <a:endParaRPr lang="en-IN" sz="2000" dirty="0"/>
          </a:p>
        </p:txBody>
      </p:sp>
    </p:spTree>
    <p:extLst>
      <p:ext uri="{BB962C8B-B14F-4D97-AF65-F5344CB8AC3E}">
        <p14:creationId xmlns:p14="http://schemas.microsoft.com/office/powerpoint/2010/main" val="1649515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91CA61-E545-44FF-9062-42BA75B2E882}"/>
              </a:ext>
            </a:extLst>
          </p:cNvPr>
          <p:cNvSpPr>
            <a:spLocks noGrp="1"/>
          </p:cNvSpPr>
          <p:nvPr>
            <p:ph idx="1"/>
          </p:nvPr>
        </p:nvSpPr>
        <p:spPr/>
        <p:txBody>
          <a:bodyPr>
            <a:normAutofit/>
          </a:bodyPr>
          <a:lstStyle/>
          <a:p>
            <a:pPr marL="0" indent="0" algn="just">
              <a:lnSpc>
                <a:spcPct val="107000"/>
              </a:lnSpc>
              <a:spcBef>
                <a:spcPts val="1125"/>
              </a:spcBef>
              <a:buNone/>
            </a:pPr>
            <a:r>
              <a:rPr lang="en-IN" sz="2400" b="1" i="1" dirty="0">
                <a:solidFill>
                  <a:srgbClr val="0A0A0A"/>
                </a:solidFill>
                <a:effectLst/>
                <a:latin typeface="Poppins"/>
                <a:ea typeface="Times New Roman" panose="02020603050405020304" pitchFamily="18" charset="0"/>
                <a:cs typeface="Times New Roman" panose="02020603050405020304" pitchFamily="18" charset="0"/>
              </a:rPr>
              <a:t>  </a:t>
            </a:r>
            <a:r>
              <a:rPr lang="en-IN" sz="2400" b="1" i="1" dirty="0" err="1">
                <a:solidFill>
                  <a:srgbClr val="0A0A0A"/>
                </a:solidFill>
                <a:effectLst/>
                <a:latin typeface="Poppins"/>
                <a:ea typeface="Times New Roman" panose="02020603050405020304" pitchFamily="18" charset="0"/>
                <a:cs typeface="Times New Roman" panose="02020603050405020304" pitchFamily="18" charset="0"/>
              </a:rPr>
              <a:t>Pharmacogenetician</a:t>
            </a:r>
            <a:r>
              <a:rPr lang="en-IN" sz="2400" b="1" i="1" dirty="0">
                <a:solidFill>
                  <a:srgbClr val="0A0A0A"/>
                </a:solidFill>
                <a:effectLst/>
                <a:latin typeface="Poppins"/>
                <a:ea typeface="Times New Roman" panose="02020603050405020304" pitchFamily="18" charset="0"/>
                <a:cs typeface="Times New Roman" panose="02020603050405020304" pitchFamily="18" charset="0"/>
              </a:rPr>
              <a:t>:</a:t>
            </a:r>
            <a:endParaRPr lang="en-IN" sz="2400" b="1" i="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just">
              <a:buNone/>
            </a:pPr>
            <a:r>
              <a:rPr lang="en-IN" sz="2400" dirty="0">
                <a:solidFill>
                  <a:srgbClr val="0A0A0A"/>
                </a:solidFill>
                <a:effectLst/>
                <a:latin typeface="Roboto" panose="02000000000000000000" pitchFamily="2" charset="0"/>
                <a:ea typeface="Calibri" panose="020F0502020204030204" pitchFamily="34" charset="0"/>
                <a:cs typeface="Times New Roman" panose="02020603050405020304" pitchFamily="18" charset="0"/>
              </a:rPr>
              <a:t>The key responsibilities of a bioinformatics programmer comprise formulating a series of computer based algorithms for data management of large sequence of living material. The main responsibilities of a bioinformatics programmer include: Designing and maintaining the algorithm tools required in assisting the sequencing database analysis, and </a:t>
            </a:r>
            <a:r>
              <a:rPr lang="en-IN" sz="2400" dirty="0" err="1">
                <a:solidFill>
                  <a:srgbClr val="0A0A0A"/>
                </a:solidFill>
                <a:effectLst/>
                <a:latin typeface="Roboto" panose="02000000000000000000" pitchFamily="2" charset="0"/>
                <a:ea typeface="Calibri" panose="020F0502020204030204" pitchFamily="34" charset="0"/>
                <a:cs typeface="Times New Roman" panose="02020603050405020304" pitchFamily="18" charset="0"/>
              </a:rPr>
              <a:t>analyzing</a:t>
            </a:r>
            <a:r>
              <a:rPr lang="en-IN" sz="2400" dirty="0">
                <a:solidFill>
                  <a:srgbClr val="0A0A0A"/>
                </a:solidFill>
                <a:effectLst/>
                <a:latin typeface="Roboto" panose="02000000000000000000" pitchFamily="2" charset="0"/>
                <a:ea typeface="Calibri" panose="020F0502020204030204" pitchFamily="34" charset="0"/>
                <a:cs typeface="Times New Roman" panose="02020603050405020304" pitchFamily="18" charset="0"/>
              </a:rPr>
              <a:t> the sequencing data for its integration in genome browsers and administering the sequence projects, sequencing datasets, and other computational algorithms for accurate interpretation of the biological systems and developing the necessary tools for tracking the next generation sequencing databases.</a:t>
            </a:r>
            <a:endParaRPr lang="en-IN" sz="2400" dirty="0"/>
          </a:p>
        </p:txBody>
      </p:sp>
    </p:spTree>
    <p:extLst>
      <p:ext uri="{BB962C8B-B14F-4D97-AF65-F5344CB8AC3E}">
        <p14:creationId xmlns:p14="http://schemas.microsoft.com/office/powerpoint/2010/main" val="2569503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826414-0BA4-415E-9E3C-78FE247FD621}"/>
              </a:ext>
            </a:extLst>
          </p:cNvPr>
          <p:cNvSpPr>
            <a:spLocks noGrp="1"/>
          </p:cNvSpPr>
          <p:nvPr>
            <p:ph idx="1"/>
          </p:nvPr>
        </p:nvSpPr>
        <p:spPr>
          <a:xfrm>
            <a:off x="838200" y="330926"/>
            <a:ext cx="10515600" cy="5846037"/>
          </a:xfrm>
        </p:spPr>
        <p:txBody>
          <a:bodyPr>
            <a:noAutofit/>
          </a:bodyPr>
          <a:lstStyle/>
          <a:p>
            <a:pPr marL="0" indent="0" algn="just">
              <a:buNone/>
            </a:pPr>
            <a:r>
              <a:rPr lang="en-US" sz="1800" b="1" dirty="0"/>
              <a:t>Applications in Medicines- </a:t>
            </a:r>
          </a:p>
          <a:p>
            <a:pPr marL="0" indent="0" algn="just">
              <a:buNone/>
            </a:pPr>
            <a:r>
              <a:rPr lang="en-US" sz="1800" dirty="0"/>
              <a:t> In the field of medicine applications of bioinformatics is used for following areas.</a:t>
            </a:r>
          </a:p>
          <a:p>
            <a:pPr marL="0" indent="0" algn="just">
              <a:buNone/>
            </a:pPr>
            <a:r>
              <a:rPr lang="en-US" sz="1800" b="1" i="0" dirty="0">
                <a:solidFill>
                  <a:srgbClr val="000000"/>
                </a:solidFill>
                <a:effectLst/>
                <a:latin typeface="-apple-system"/>
              </a:rPr>
              <a:t>Molecular medicine</a:t>
            </a:r>
            <a:endParaRPr lang="en-US" sz="1800" b="0" i="0" dirty="0">
              <a:solidFill>
                <a:srgbClr val="000000"/>
              </a:solidFill>
              <a:effectLst/>
              <a:latin typeface="-apple-system"/>
            </a:endParaRPr>
          </a:p>
          <a:p>
            <a:pPr marL="0" indent="0" algn="just">
              <a:buNone/>
            </a:pPr>
            <a:r>
              <a:rPr lang="en-US" sz="1800" b="0" i="0" dirty="0">
                <a:solidFill>
                  <a:srgbClr val="000000"/>
                </a:solidFill>
                <a:effectLst/>
                <a:latin typeface="-apple-system"/>
              </a:rPr>
              <a:t>The human genome will have profound effects on the fields of biomedical research and clinical medicine.</a:t>
            </a:r>
          </a:p>
          <a:p>
            <a:pPr marL="0" indent="0" algn="just">
              <a:buNone/>
            </a:pPr>
            <a:r>
              <a:rPr lang="en-US" sz="1800" b="0" i="0" dirty="0">
                <a:solidFill>
                  <a:srgbClr val="000000"/>
                </a:solidFill>
                <a:effectLst/>
                <a:latin typeface="-apple-system"/>
              </a:rPr>
              <a:t>The completion of the human genome and the use of bioinformatic tools means that we can search for the genes directly associated with different diseases and begin to understand the molecular basis of these diseases more clearly.</a:t>
            </a:r>
          </a:p>
          <a:p>
            <a:pPr marL="0" indent="0" algn="just">
              <a:buNone/>
            </a:pPr>
            <a:r>
              <a:rPr lang="en-US" sz="1800" b="0" i="0" dirty="0">
                <a:solidFill>
                  <a:srgbClr val="000000"/>
                </a:solidFill>
                <a:effectLst/>
                <a:latin typeface="-apple-system"/>
              </a:rPr>
              <a:t>This new knowledge of the molecular mechanisms of disease will enable better treatments, cures and even preventative tests to be developed.</a:t>
            </a:r>
            <a:endParaRPr lang="en-US" sz="1800" dirty="0"/>
          </a:p>
          <a:p>
            <a:pPr marL="0" indent="0" algn="just">
              <a:buNone/>
            </a:pPr>
            <a:r>
              <a:rPr lang="en-US" sz="1800" b="1" i="0" dirty="0" err="1">
                <a:solidFill>
                  <a:srgbClr val="000000"/>
                </a:solidFill>
                <a:effectLst/>
                <a:latin typeface="-apple-system"/>
              </a:rPr>
              <a:t>Personalised</a:t>
            </a:r>
            <a:r>
              <a:rPr lang="en-US" sz="1800" b="1" i="0" dirty="0">
                <a:solidFill>
                  <a:srgbClr val="000000"/>
                </a:solidFill>
                <a:effectLst/>
                <a:latin typeface="-apple-system"/>
              </a:rPr>
              <a:t> medicine</a:t>
            </a:r>
            <a:endParaRPr lang="en-US" sz="1800" b="0" i="0" dirty="0">
              <a:solidFill>
                <a:srgbClr val="000000"/>
              </a:solidFill>
              <a:effectLst/>
              <a:latin typeface="-apple-system"/>
            </a:endParaRPr>
          </a:p>
          <a:p>
            <a:pPr marL="0" indent="0" algn="just">
              <a:buNone/>
            </a:pPr>
            <a:r>
              <a:rPr lang="en-US" sz="1800" b="0" i="0" dirty="0">
                <a:solidFill>
                  <a:srgbClr val="000000"/>
                </a:solidFill>
                <a:effectLst/>
                <a:latin typeface="-apple-system"/>
              </a:rPr>
              <a:t>Clinical medicine will become more </a:t>
            </a:r>
            <a:r>
              <a:rPr lang="en-US" sz="1800" b="0" i="0" dirty="0" err="1">
                <a:solidFill>
                  <a:srgbClr val="000000"/>
                </a:solidFill>
                <a:effectLst/>
                <a:latin typeface="-apple-system"/>
              </a:rPr>
              <a:t>personalised</a:t>
            </a:r>
            <a:r>
              <a:rPr lang="en-US" sz="1800" b="0" i="0" dirty="0">
                <a:solidFill>
                  <a:srgbClr val="000000"/>
                </a:solidFill>
                <a:effectLst/>
                <a:latin typeface="-apple-system"/>
              </a:rPr>
              <a:t> with the development of the field of pharmacogenomics.</a:t>
            </a:r>
          </a:p>
          <a:p>
            <a:pPr marL="0" indent="0" algn="just">
              <a:buNone/>
            </a:pPr>
            <a:r>
              <a:rPr lang="en-US" sz="1800" b="0" i="0" dirty="0">
                <a:solidFill>
                  <a:srgbClr val="000000"/>
                </a:solidFill>
                <a:effectLst/>
                <a:latin typeface="-apple-system"/>
              </a:rPr>
              <a:t>This is the study of how an individual’s genetic </a:t>
            </a:r>
            <a:r>
              <a:rPr lang="en-US" sz="1800" b="0" i="0" dirty="0" err="1">
                <a:solidFill>
                  <a:srgbClr val="000000"/>
                </a:solidFill>
                <a:effectLst/>
                <a:latin typeface="-apple-system"/>
              </a:rPr>
              <a:t>inheritence</a:t>
            </a:r>
            <a:r>
              <a:rPr lang="en-US" sz="1800" b="0" i="0" dirty="0">
                <a:solidFill>
                  <a:srgbClr val="000000"/>
                </a:solidFill>
                <a:effectLst/>
                <a:latin typeface="-apple-system"/>
              </a:rPr>
              <a:t> affects the body’s response to drugs.</a:t>
            </a:r>
          </a:p>
          <a:p>
            <a:pPr marL="0" indent="0" algn="just">
              <a:buNone/>
            </a:pPr>
            <a:r>
              <a:rPr lang="en-US" sz="1800" b="0" i="0" dirty="0">
                <a:solidFill>
                  <a:srgbClr val="000000"/>
                </a:solidFill>
                <a:effectLst/>
                <a:latin typeface="-apple-system"/>
              </a:rPr>
              <a:t>Today, doctors have to use trial and error to find the best drug to treat a particular patient as those with the same clinical symptoms can show a wide range of responses to the same treatment.</a:t>
            </a:r>
          </a:p>
          <a:p>
            <a:pPr marL="0" indent="0" algn="just">
              <a:buNone/>
            </a:pPr>
            <a:r>
              <a:rPr lang="en-US" sz="1800" b="0" i="0" dirty="0">
                <a:solidFill>
                  <a:srgbClr val="000000"/>
                </a:solidFill>
                <a:effectLst/>
                <a:latin typeface="-apple-system"/>
              </a:rPr>
              <a:t>In the future, doctors will be able to </a:t>
            </a:r>
            <a:r>
              <a:rPr lang="en-US" sz="1800" b="0" i="0" dirty="0" err="1">
                <a:solidFill>
                  <a:srgbClr val="000000"/>
                </a:solidFill>
                <a:effectLst/>
                <a:latin typeface="-apple-system"/>
              </a:rPr>
              <a:t>analyse</a:t>
            </a:r>
            <a:r>
              <a:rPr lang="en-US" sz="1800" b="0" i="0" dirty="0">
                <a:solidFill>
                  <a:srgbClr val="000000"/>
                </a:solidFill>
                <a:effectLst/>
                <a:latin typeface="-apple-system"/>
              </a:rPr>
              <a:t> a patient’s genetic profile and prescribe the best available drug therapy and dosage from the beginning.</a:t>
            </a:r>
          </a:p>
          <a:p>
            <a:pPr marL="0" indent="0" algn="just">
              <a:buNone/>
            </a:pPr>
            <a:r>
              <a:rPr lang="en-US" sz="1800" dirty="0"/>
              <a:t> </a:t>
            </a:r>
            <a:r>
              <a:rPr lang="en-US" sz="1800" b="1" dirty="0"/>
              <a:t>Preventive medicine</a:t>
            </a:r>
          </a:p>
          <a:p>
            <a:pPr marL="0" indent="0" algn="just">
              <a:buNone/>
            </a:pPr>
            <a:r>
              <a:rPr lang="en-US" sz="1800" dirty="0"/>
              <a:t>Preventive medicine consist of measures taken to </a:t>
            </a:r>
            <a:r>
              <a:rPr lang="en-US" sz="1800" dirty="0">
                <a:highlight>
                  <a:srgbClr val="FFFF00"/>
                </a:highlight>
              </a:rPr>
              <a:t>prevent disease rather than curing them </a:t>
            </a:r>
            <a:r>
              <a:rPr lang="en-US" sz="1800" dirty="0"/>
              <a:t>to treating their symptoms.</a:t>
            </a:r>
            <a:endParaRPr lang="en-IN" sz="1800" dirty="0"/>
          </a:p>
        </p:txBody>
      </p:sp>
    </p:spTree>
    <p:extLst>
      <p:ext uri="{BB962C8B-B14F-4D97-AF65-F5344CB8AC3E}">
        <p14:creationId xmlns:p14="http://schemas.microsoft.com/office/powerpoint/2010/main" val="739947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314EC2-950D-49F0-8327-AEC4859565AE}"/>
              </a:ext>
            </a:extLst>
          </p:cNvPr>
          <p:cNvSpPr>
            <a:spLocks noGrp="1"/>
          </p:cNvSpPr>
          <p:nvPr>
            <p:ph idx="1"/>
          </p:nvPr>
        </p:nvSpPr>
        <p:spPr>
          <a:xfrm>
            <a:off x="838200" y="661851"/>
            <a:ext cx="10515600" cy="5515112"/>
          </a:xfrm>
        </p:spPr>
        <p:txBody>
          <a:bodyPr>
            <a:normAutofit/>
          </a:bodyPr>
          <a:lstStyle/>
          <a:p>
            <a:pPr marL="0" indent="0" algn="just">
              <a:buNone/>
            </a:pPr>
            <a:r>
              <a:rPr lang="en-US" dirty="0"/>
              <a:t>Drug discovery- </a:t>
            </a:r>
          </a:p>
          <a:p>
            <a:pPr marL="0" indent="0" algn="just">
              <a:buNone/>
            </a:pPr>
            <a:r>
              <a:rPr lang="en-IN" sz="2800" dirty="0">
                <a:effectLst/>
                <a:latin typeface="Lato"/>
                <a:ea typeface="Times New Roman" panose="02020603050405020304" pitchFamily="18" charset="0"/>
              </a:rPr>
              <a:t>Drug discovery is one of the main applications of Bioinformatics. </a:t>
            </a:r>
            <a:r>
              <a:rPr lang="en-IN" sz="2800" strike="noStrike" dirty="0">
                <a:effectLst/>
                <a:latin typeface="Lato"/>
                <a:ea typeface="Times New Roman" panose="02020603050405020304" pitchFamily="18" charset="0"/>
              </a:rPr>
              <a:t>Computational biology </a:t>
            </a:r>
            <a:r>
              <a:rPr lang="en-IN" sz="2800" dirty="0">
                <a:effectLst/>
                <a:latin typeface="Lato"/>
                <a:ea typeface="Times New Roman" panose="02020603050405020304" pitchFamily="18" charset="0"/>
              </a:rPr>
              <a:t>an essential element of bioinformatics help scientists to analyse the disease mechanism process and validate new and cost-effective drugs. </a:t>
            </a:r>
            <a:endParaRPr lang="en-US" b="0" i="0" dirty="0">
              <a:effectLst/>
              <a:latin typeface="-apple-system"/>
            </a:endParaRPr>
          </a:p>
          <a:p>
            <a:pPr marL="0" indent="0" algn="just">
              <a:buNone/>
            </a:pPr>
            <a:r>
              <a:rPr lang="en-US" dirty="0"/>
              <a:t>The idea of using X-ray crystallography in drug discovery emerged more than 30 years ago, when the first 3D structure of protein was determined. Protein structure can influence drug discovery at every stage in design process. The Bioinformatics help us to detect Protein structure.</a:t>
            </a:r>
          </a:p>
          <a:p>
            <a:pPr marL="0" indent="0" algn="just">
              <a:buNone/>
            </a:pPr>
            <a:r>
              <a:rPr lang="en-US" b="0" i="0" dirty="0">
                <a:effectLst/>
                <a:latin typeface="-apple-system"/>
              </a:rPr>
              <a:t>These highly specific drugs promise to have fewer side effects than many of today’s medicines.</a:t>
            </a:r>
          </a:p>
          <a:p>
            <a:pPr algn="just"/>
            <a:endParaRPr lang="en-US" dirty="0"/>
          </a:p>
          <a:p>
            <a:pPr algn="just"/>
            <a:endParaRPr lang="en-IN" dirty="0"/>
          </a:p>
        </p:txBody>
      </p:sp>
    </p:spTree>
    <p:extLst>
      <p:ext uri="{BB962C8B-B14F-4D97-AF65-F5344CB8AC3E}">
        <p14:creationId xmlns:p14="http://schemas.microsoft.com/office/powerpoint/2010/main" val="3972779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A5F75C-7007-467C-9D2C-3034B77BB691}"/>
              </a:ext>
            </a:extLst>
          </p:cNvPr>
          <p:cNvSpPr>
            <a:spLocks noGrp="1"/>
          </p:cNvSpPr>
          <p:nvPr>
            <p:ph idx="1"/>
          </p:nvPr>
        </p:nvSpPr>
        <p:spPr>
          <a:xfrm>
            <a:off x="838200" y="522514"/>
            <a:ext cx="10515600" cy="5654449"/>
          </a:xfrm>
        </p:spPr>
        <p:txBody>
          <a:bodyPr>
            <a:normAutofit/>
          </a:bodyPr>
          <a:lstStyle/>
          <a:p>
            <a:pPr marL="0" indent="0" algn="just">
              <a:buNone/>
            </a:pPr>
            <a:r>
              <a:rPr lang="en-US" sz="2400" dirty="0"/>
              <a:t> Gene therapy:</a:t>
            </a:r>
          </a:p>
          <a:p>
            <a:pPr marL="0" indent="0" algn="just">
              <a:buNone/>
            </a:pPr>
            <a:r>
              <a:rPr lang="en-IN" sz="2400" dirty="0">
                <a:solidFill>
                  <a:srgbClr val="121416"/>
                </a:solidFill>
                <a:effectLst/>
                <a:latin typeface="Lato"/>
                <a:ea typeface="Times New Roman" panose="02020603050405020304" pitchFamily="18" charset="0"/>
              </a:rPr>
              <a:t>Gene Therapy is a process through which genetic materials are incorporated into unhealthy cells in order to treat, cure as well as prevent diseases. </a:t>
            </a:r>
            <a:endParaRPr lang="en-US" sz="2400" dirty="0"/>
          </a:p>
          <a:p>
            <a:pPr marL="0" indent="0" algn="just">
              <a:buNone/>
            </a:pPr>
            <a:r>
              <a:rPr lang="en-US" sz="2400" dirty="0"/>
              <a:t> Gene therapy is a novel form of drug delivery that enlists the synthetic, machinery of the patient’s cell to produce a therapeutic agents. It involves the efficient introduction of functional genes into the appropriates cells of the patients in order to produce sufficient amount of the protein encoded by transferred gene. Strategies are-gene addition, Removal of harmful gene, Control of gene expression.</a:t>
            </a:r>
          </a:p>
          <a:p>
            <a:pPr marL="0" indent="0" algn="just">
              <a:buNone/>
            </a:pPr>
            <a:r>
              <a:rPr lang="en-US" sz="2400" b="0" i="0" dirty="0">
                <a:solidFill>
                  <a:srgbClr val="000000"/>
                </a:solidFill>
                <a:effectLst/>
                <a:latin typeface="-apple-system"/>
              </a:rPr>
              <a:t>In the not too distant future with the use of bioinformatics tool, the potential for using genes themselves to treat disease may become a reality.</a:t>
            </a:r>
          </a:p>
          <a:p>
            <a:pPr marL="0" indent="0" algn="just">
              <a:buNone/>
            </a:pPr>
            <a:endParaRPr lang="en-IN" sz="2400" dirty="0"/>
          </a:p>
        </p:txBody>
      </p:sp>
    </p:spTree>
    <p:extLst>
      <p:ext uri="{BB962C8B-B14F-4D97-AF65-F5344CB8AC3E}">
        <p14:creationId xmlns:p14="http://schemas.microsoft.com/office/powerpoint/2010/main" val="2966894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1778</Words>
  <Application>Microsoft Office PowerPoint</Application>
  <PresentationFormat>Widescreen</PresentationFormat>
  <Paragraphs>70</Paragraphs>
  <Slides>17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-apple-system</vt:lpstr>
      <vt:lpstr>Arial</vt:lpstr>
      <vt:lpstr>Calibri</vt:lpstr>
      <vt:lpstr>Calibri Light</vt:lpstr>
      <vt:lpstr>Lato</vt:lpstr>
      <vt:lpstr>Poppins</vt:lpstr>
      <vt:lpstr>Roboto</vt:lpstr>
      <vt:lpstr>Segoe UI</vt:lpstr>
      <vt:lpstr>Times</vt:lpstr>
      <vt:lpstr>Times New Roman</vt:lpstr>
      <vt:lpstr>Office Theme</vt:lpstr>
      <vt:lpstr>BIOINFORMATICS </vt:lpstr>
      <vt:lpstr>PowerPoint Presentation</vt:lpstr>
      <vt:lpstr>PowerPoint Presentation</vt:lpstr>
      <vt:lpstr>Scope of Bioinformatics: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Bioinformatics </dc:title>
  <dc:creator>Pinaki Rabha</dc:creator>
  <cp:lastModifiedBy>Pinaki Rabha</cp:lastModifiedBy>
  <cp:revision>10</cp:revision>
  <dcterms:created xsi:type="dcterms:W3CDTF">2021-08-10T11:51:25Z</dcterms:created>
  <dcterms:modified xsi:type="dcterms:W3CDTF">2021-08-11T11:44:16Z</dcterms:modified>
</cp:coreProperties>
</file>