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456"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C7554AD-BA8F-47B7-9328-FBBFA876D2E5}"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93932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7554AD-BA8F-47B7-9328-FBBFA876D2E5}"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23904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7554AD-BA8F-47B7-9328-FBBFA876D2E5}"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346026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C7554AD-BA8F-47B7-9328-FBBFA876D2E5}"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32461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554AD-BA8F-47B7-9328-FBBFA876D2E5}"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76485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C7554AD-BA8F-47B7-9328-FBBFA876D2E5}"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203674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C7554AD-BA8F-47B7-9328-FBBFA876D2E5}" type="datetimeFigureOut">
              <a:rPr lang="en-IN" smtClean="0"/>
              <a:t>14-06-2021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272052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C7554AD-BA8F-47B7-9328-FBBFA876D2E5}" type="datetimeFigureOut">
              <a:rPr lang="en-IN" smtClean="0"/>
              <a:t>14-06-2021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14549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554AD-BA8F-47B7-9328-FBBFA876D2E5}" type="datetimeFigureOut">
              <a:rPr lang="en-IN" smtClean="0"/>
              <a:t>14-06-2021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64586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554AD-BA8F-47B7-9328-FBBFA876D2E5}"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3744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554AD-BA8F-47B7-9328-FBBFA876D2E5}"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8F0AD3-FB12-43CC-8B1A-92E2D242CD38}" type="slidenum">
              <a:rPr lang="en-IN" smtClean="0"/>
              <a:t>‹#›</a:t>
            </a:fld>
            <a:endParaRPr lang="en-IN"/>
          </a:p>
        </p:txBody>
      </p:sp>
    </p:spTree>
    <p:extLst>
      <p:ext uri="{BB962C8B-B14F-4D97-AF65-F5344CB8AC3E}">
        <p14:creationId xmlns:p14="http://schemas.microsoft.com/office/powerpoint/2010/main" val="155506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554AD-BA8F-47B7-9328-FBBFA876D2E5}" type="datetimeFigureOut">
              <a:rPr lang="en-IN" smtClean="0"/>
              <a:t>14-06-2021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F0AD3-FB12-43CC-8B1A-92E2D242CD38}" type="slidenum">
              <a:rPr lang="en-IN" smtClean="0"/>
              <a:t>‹#›</a:t>
            </a:fld>
            <a:endParaRPr lang="en-IN"/>
          </a:p>
        </p:txBody>
      </p:sp>
    </p:spTree>
    <p:extLst>
      <p:ext uri="{BB962C8B-B14F-4D97-AF65-F5344CB8AC3E}">
        <p14:creationId xmlns:p14="http://schemas.microsoft.com/office/powerpoint/2010/main" val="1115342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5089" y="596349"/>
            <a:ext cx="9080389" cy="1789042"/>
          </a:xfrm>
        </p:spPr>
        <p:txBody>
          <a:bodyPr>
            <a:normAutofit/>
          </a:bodyPr>
          <a:lstStyle/>
          <a:p>
            <a:r>
              <a:rPr lang="en-GB" sz="3600" b="1" dirty="0" smtClean="0">
                <a:solidFill>
                  <a:srgbClr val="002060"/>
                </a:solidFill>
              </a:rPr>
              <a:t>Interference of light</a:t>
            </a:r>
            <a:br>
              <a:rPr lang="en-GB" sz="3600" b="1" dirty="0" smtClean="0">
                <a:solidFill>
                  <a:srgbClr val="002060"/>
                </a:solidFill>
              </a:rPr>
            </a:br>
            <a:r>
              <a:rPr lang="en-GB" sz="2400" b="1" dirty="0" smtClean="0">
                <a:solidFill>
                  <a:srgbClr val="002060"/>
                </a:solidFill>
              </a:rPr>
              <a:t>Lecture 4</a:t>
            </a:r>
            <a:endParaRPr lang="en-IN" sz="2400" b="1" dirty="0">
              <a:solidFill>
                <a:srgbClr val="002060"/>
              </a:solidFill>
            </a:endParaRPr>
          </a:p>
        </p:txBody>
      </p:sp>
      <p:sp>
        <p:nvSpPr>
          <p:cNvPr id="3" name="Subtitle 2"/>
          <p:cNvSpPr>
            <a:spLocks noGrp="1"/>
          </p:cNvSpPr>
          <p:nvPr>
            <p:ph type="subTitle" idx="1"/>
          </p:nvPr>
        </p:nvSpPr>
        <p:spPr/>
        <p:txBody>
          <a:bodyPr/>
          <a:lstStyle/>
          <a:p>
            <a:r>
              <a:rPr lang="en-GB" dirty="0" err="1" smtClean="0">
                <a:solidFill>
                  <a:srgbClr val="002060"/>
                </a:solidFill>
              </a:rPr>
              <a:t>Minati</a:t>
            </a:r>
            <a:r>
              <a:rPr lang="en-GB" dirty="0" smtClean="0">
                <a:solidFill>
                  <a:srgbClr val="002060"/>
                </a:solidFill>
              </a:rPr>
              <a:t> Barman</a:t>
            </a:r>
          </a:p>
          <a:p>
            <a:r>
              <a:rPr lang="en-GB" dirty="0" smtClean="0">
                <a:solidFill>
                  <a:srgbClr val="002060"/>
                </a:solidFill>
              </a:rPr>
              <a:t>Head, Department of Physics</a:t>
            </a:r>
          </a:p>
          <a:p>
            <a:r>
              <a:rPr lang="en-GB" dirty="0" smtClean="0">
                <a:solidFill>
                  <a:srgbClr val="002060"/>
                </a:solidFill>
              </a:rPr>
              <a:t>J N </a:t>
            </a:r>
            <a:r>
              <a:rPr lang="en-GB" dirty="0" err="1" smtClean="0">
                <a:solidFill>
                  <a:srgbClr val="002060"/>
                </a:solidFill>
              </a:rPr>
              <a:t>College,Boko</a:t>
            </a:r>
            <a:endParaRPr lang="en-IN" dirty="0">
              <a:solidFill>
                <a:srgbClr val="002060"/>
              </a:solidFill>
            </a:endParaRPr>
          </a:p>
        </p:txBody>
      </p:sp>
    </p:spTree>
    <p:extLst>
      <p:ext uri="{BB962C8B-B14F-4D97-AF65-F5344CB8AC3E}">
        <p14:creationId xmlns:p14="http://schemas.microsoft.com/office/powerpoint/2010/main" val="42849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7767" y="628153"/>
            <a:ext cx="10185622" cy="5262979"/>
          </a:xfrm>
          <a:prstGeom prst="rect">
            <a:avLst/>
          </a:prstGeom>
          <a:noFill/>
        </p:spPr>
        <p:txBody>
          <a:bodyPr wrap="square" rtlCol="0">
            <a:spAutoFit/>
          </a:bodyPr>
          <a:lstStyle/>
          <a:p>
            <a:pPr algn="just"/>
            <a:r>
              <a:rPr lang="en-GB" sz="2400" b="1" dirty="0" smtClean="0"/>
              <a:t>Contents:</a:t>
            </a:r>
          </a:p>
          <a:p>
            <a:pPr marL="400050" indent="-400050" algn="just">
              <a:buAutoNum type="romanLcPeriod"/>
            </a:pPr>
            <a:r>
              <a:rPr lang="en-GB" sz="2400" dirty="0" smtClean="0"/>
              <a:t>Conditions of observable interference</a:t>
            </a:r>
          </a:p>
          <a:p>
            <a:pPr marL="400050" indent="-400050" algn="just">
              <a:buAutoNum type="romanLcPeriod"/>
            </a:pPr>
            <a:r>
              <a:rPr lang="en-GB" sz="2400" dirty="0" smtClean="0"/>
              <a:t>Fresnel’s biprism Experiment</a:t>
            </a:r>
          </a:p>
          <a:p>
            <a:pPr algn="just"/>
            <a:endParaRPr lang="en-GB" sz="2400" dirty="0">
              <a:solidFill>
                <a:srgbClr val="002060"/>
              </a:solidFill>
            </a:endParaRPr>
          </a:p>
          <a:p>
            <a:pPr algn="just"/>
            <a:r>
              <a:rPr lang="en-IN" sz="2400" b="1" dirty="0" smtClean="0">
                <a:solidFill>
                  <a:srgbClr val="002060"/>
                </a:solidFill>
              </a:rPr>
              <a:t>Conditions of observable interference:</a:t>
            </a:r>
          </a:p>
          <a:p>
            <a:pPr algn="just"/>
            <a:r>
              <a:rPr lang="en-GB" sz="2400" dirty="0" smtClean="0">
                <a:solidFill>
                  <a:srgbClr val="002060"/>
                </a:solidFill>
              </a:rPr>
              <a:t>To obtain well-defined interference fringes following conditions must be satisfied-</a:t>
            </a:r>
          </a:p>
          <a:p>
            <a:pPr marL="514350" indent="-514350" algn="just">
              <a:buAutoNum type="romanLcPeriod"/>
            </a:pPr>
            <a:r>
              <a:rPr lang="en-GB" sz="2400" dirty="0" smtClean="0">
                <a:solidFill>
                  <a:srgbClr val="002060"/>
                </a:solidFill>
              </a:rPr>
              <a:t>When the phase difference between two sources remain constant then the sources are called as coherent sources</a:t>
            </a:r>
            <a:r>
              <a:rPr lang="en-GB" sz="2400" dirty="0">
                <a:solidFill>
                  <a:srgbClr val="002060"/>
                </a:solidFill>
              </a:rPr>
              <a:t>. </a:t>
            </a:r>
            <a:r>
              <a:rPr lang="en-GB" sz="2400" dirty="0" smtClean="0">
                <a:solidFill>
                  <a:srgbClr val="002060"/>
                </a:solidFill>
              </a:rPr>
              <a:t>To get observable interference pattern the two interfering </a:t>
            </a:r>
            <a:r>
              <a:rPr lang="en-GB" sz="2400" dirty="0">
                <a:solidFill>
                  <a:srgbClr val="002060"/>
                </a:solidFill>
              </a:rPr>
              <a:t>light beams must be coherent. </a:t>
            </a:r>
            <a:endParaRPr lang="en-GB" sz="2400" dirty="0" smtClean="0">
              <a:solidFill>
                <a:srgbClr val="002060"/>
              </a:solidFill>
            </a:endParaRPr>
          </a:p>
          <a:p>
            <a:pPr marL="514350" indent="-514350" algn="just">
              <a:buAutoNum type="romanLcPeriod"/>
            </a:pPr>
            <a:r>
              <a:rPr lang="en-GB" sz="2400" dirty="0" smtClean="0">
                <a:solidFill>
                  <a:srgbClr val="002060"/>
                </a:solidFill>
              </a:rPr>
              <a:t>The frequency of the interfering wave must be same.</a:t>
            </a:r>
          </a:p>
          <a:p>
            <a:pPr marL="514350" indent="-514350" algn="just">
              <a:buAutoNum type="romanLcPeriod"/>
            </a:pPr>
            <a:r>
              <a:rPr lang="en-GB" sz="2400" dirty="0" smtClean="0">
                <a:solidFill>
                  <a:srgbClr val="002060"/>
                </a:solidFill>
              </a:rPr>
              <a:t>The original source must be monochromatic.</a:t>
            </a:r>
          </a:p>
          <a:p>
            <a:pPr marL="514350" indent="-514350" algn="just">
              <a:buAutoNum type="romanLcPeriod"/>
            </a:pPr>
            <a:r>
              <a:rPr lang="en-GB" sz="2400" dirty="0" smtClean="0">
                <a:solidFill>
                  <a:srgbClr val="002060"/>
                </a:solidFill>
              </a:rPr>
              <a:t>The two interfering waves must propagate along the same direction or must intersect at a very small angle.</a:t>
            </a:r>
            <a:endParaRPr lang="en-IN" sz="2400" dirty="0">
              <a:solidFill>
                <a:srgbClr val="002060"/>
              </a:solidFill>
            </a:endParaRPr>
          </a:p>
        </p:txBody>
      </p:sp>
    </p:spTree>
    <p:extLst>
      <p:ext uri="{BB962C8B-B14F-4D97-AF65-F5344CB8AC3E}">
        <p14:creationId xmlns:p14="http://schemas.microsoft.com/office/powerpoint/2010/main" val="920865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161" y="471055"/>
            <a:ext cx="9757294" cy="3785652"/>
          </a:xfrm>
          <a:prstGeom prst="rect">
            <a:avLst/>
          </a:prstGeom>
          <a:noFill/>
        </p:spPr>
        <p:txBody>
          <a:bodyPr wrap="square" rtlCol="0">
            <a:spAutoFit/>
          </a:bodyPr>
          <a:lstStyle/>
          <a:p>
            <a:pPr algn="just"/>
            <a:r>
              <a:rPr lang="en-GB" sz="2400" dirty="0" smtClean="0"/>
              <a:t>Biprism Experiment: A biprism is consisted of two right angled prisms with very small refracting angles (   ̴ </a:t>
            </a:r>
            <a:r>
              <a:rPr lang="en-GB" sz="2400" dirty="0" smtClean="0"/>
              <a:t>1/2</a:t>
            </a:r>
            <a:r>
              <a:rPr lang="en-GB" sz="2400" dirty="0" smtClean="0"/>
              <a:t> </a:t>
            </a:r>
            <a:r>
              <a:rPr lang="en-GB" sz="2400" dirty="0" smtClean="0"/>
              <a:t>ͦ) placed base to base</a:t>
            </a:r>
            <a:r>
              <a:rPr lang="en-GB" sz="2400" dirty="0"/>
              <a:t>. Suppose </a:t>
            </a:r>
            <a:r>
              <a:rPr lang="en-GB" sz="2400" dirty="0" smtClean="0"/>
              <a:t>the </a:t>
            </a:r>
            <a:r>
              <a:rPr lang="en-GB" sz="2400" dirty="0"/>
              <a:t>monochromatic light from a slit S, perpendicular to the plane of the </a:t>
            </a:r>
            <a:r>
              <a:rPr lang="en-GB" sz="2400" dirty="0" smtClean="0"/>
              <a:t>paper, falls </a:t>
            </a:r>
            <a:r>
              <a:rPr lang="en-GB" sz="2400" dirty="0"/>
              <a:t>symmetrically on the biprism, the refracting edge of which is perpendicular to the </a:t>
            </a:r>
            <a:r>
              <a:rPr lang="en-GB" sz="2400" dirty="0" smtClean="0"/>
              <a:t>paper. </a:t>
            </a:r>
          </a:p>
          <a:p>
            <a:pPr algn="just"/>
            <a:r>
              <a:rPr lang="en-GB" sz="2400" dirty="0" smtClean="0">
                <a:solidFill>
                  <a:srgbClr val="0070C0"/>
                </a:solidFill>
              </a:rPr>
              <a:t>The </a:t>
            </a:r>
            <a:r>
              <a:rPr lang="en-GB" sz="2400" dirty="0">
                <a:solidFill>
                  <a:srgbClr val="0070C0"/>
                </a:solidFill>
              </a:rPr>
              <a:t>edge B of the biprism divides the incident wave-front into two </a:t>
            </a:r>
            <a:r>
              <a:rPr lang="en-GB" sz="2400" dirty="0" smtClean="0">
                <a:solidFill>
                  <a:srgbClr val="0070C0"/>
                </a:solidFill>
              </a:rPr>
              <a:t>parts and hence appear </a:t>
            </a:r>
            <a:r>
              <a:rPr lang="en-GB" sz="2400" dirty="0">
                <a:solidFill>
                  <a:srgbClr val="0070C0"/>
                </a:solidFill>
              </a:rPr>
              <a:t>to diverge from </a:t>
            </a:r>
            <a:r>
              <a:rPr lang="en-GB" sz="2400" dirty="0" smtClean="0">
                <a:solidFill>
                  <a:srgbClr val="0070C0"/>
                </a:solidFill>
              </a:rPr>
              <a:t>two virtual images </a:t>
            </a:r>
            <a:r>
              <a:rPr lang="en-GB" sz="2400" dirty="0">
                <a:solidFill>
                  <a:srgbClr val="0070C0"/>
                </a:solidFill>
              </a:rPr>
              <a:t>S1 and S2. These two images now serve as the two coherent sources . Consequently, interference </a:t>
            </a:r>
            <a:r>
              <a:rPr lang="en-GB" sz="2400" dirty="0" smtClean="0">
                <a:solidFill>
                  <a:srgbClr val="0070C0"/>
                </a:solidFill>
              </a:rPr>
              <a:t>fringes are </a:t>
            </a:r>
            <a:r>
              <a:rPr lang="en-GB" sz="2400" dirty="0">
                <a:solidFill>
                  <a:srgbClr val="0070C0"/>
                </a:solidFill>
              </a:rPr>
              <a:t>observed on the overlapping region of the two emergent beams of </a:t>
            </a:r>
            <a:r>
              <a:rPr lang="en-GB" sz="2400" dirty="0" smtClean="0">
                <a:solidFill>
                  <a:srgbClr val="0070C0"/>
                </a:solidFill>
              </a:rPr>
              <a:t>light.</a:t>
            </a:r>
            <a:endParaRPr lang="en-IN" sz="2400" dirty="0">
              <a:solidFill>
                <a:srgbClr val="0070C0"/>
              </a:solidFill>
            </a:endParaRPr>
          </a:p>
        </p:txBody>
      </p:sp>
      <p:grpSp>
        <p:nvGrpSpPr>
          <p:cNvPr id="5" name="Group 4"/>
          <p:cNvGrpSpPr>
            <a:grpSpLocks noChangeAspect="1"/>
          </p:cNvGrpSpPr>
          <p:nvPr/>
        </p:nvGrpSpPr>
        <p:grpSpPr bwMode="auto">
          <a:xfrm>
            <a:off x="3260985" y="4256707"/>
            <a:ext cx="5475873" cy="2139042"/>
            <a:chOff x="2100" y="2396"/>
            <a:chExt cx="3559" cy="1589"/>
          </a:xfrm>
        </p:grpSpPr>
        <p:sp>
          <p:nvSpPr>
            <p:cNvPr id="6" name="AutoShape 3"/>
            <p:cNvSpPr>
              <a:spLocks noChangeAspect="1" noTextEdit="1"/>
            </p:cNvSpPr>
            <p:nvPr/>
          </p:nvSpPr>
          <p:spPr bwMode="auto">
            <a:xfrm>
              <a:off x="2100" y="2396"/>
              <a:ext cx="3559" cy="1589"/>
            </a:xfrm>
            <a:prstGeom prst="rect">
              <a:avLst/>
            </a:prstGeom>
            <a:solidFill>
              <a:srgbClr val="0070C0"/>
            </a:solidFill>
            <a:ln w="9525" cap="flat" cmpd="sng" algn="ctr">
              <a:solidFill>
                <a:srgbClr val="5B9BD5"/>
              </a:solidFill>
              <a:prstDash val="solid"/>
              <a:miter lim="800000"/>
              <a:headEnd type="none" w="med" len="med"/>
              <a:tailEnd type="none" w="med" len="med"/>
            </a:ln>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0" y="2396"/>
              <a:ext cx="3563" cy="1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46004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1373" y="1361209"/>
            <a:ext cx="8572500" cy="3785653"/>
          </a:xfrm>
          <a:prstGeom prst="rect">
            <a:avLst/>
          </a:prstGeom>
          <a:noFill/>
        </p:spPr>
        <p:txBody>
          <a:bodyPr wrap="square" rtlCol="0">
            <a:spAutoFit/>
          </a:bodyPr>
          <a:lstStyle/>
          <a:p>
            <a:r>
              <a:rPr lang="en-GB" sz="2400" dirty="0" smtClean="0">
                <a:solidFill>
                  <a:srgbClr val="0070C0"/>
                </a:solidFill>
              </a:rPr>
              <a:t>The fringe width</a:t>
            </a:r>
            <a:r>
              <a:rPr lang="el-GR" sz="2400" dirty="0">
                <a:solidFill>
                  <a:srgbClr val="0070C0"/>
                </a:solidFill>
              </a:rPr>
              <a:t> β </a:t>
            </a:r>
            <a:r>
              <a:rPr lang="en-GB" sz="2400" dirty="0" smtClean="0">
                <a:solidFill>
                  <a:srgbClr val="0070C0"/>
                </a:solidFill>
              </a:rPr>
              <a:t>of monochromatic light is given by                   </a:t>
            </a:r>
          </a:p>
          <a:p>
            <a:r>
              <a:rPr lang="en-GB" sz="2400" dirty="0" smtClean="0">
                <a:solidFill>
                  <a:srgbClr val="0070C0"/>
                </a:solidFill>
              </a:rPr>
              <a:t>                                                                    </a:t>
            </a:r>
            <a:r>
              <a:rPr lang="el-GR" sz="2400" dirty="0" smtClean="0">
                <a:solidFill>
                  <a:srgbClr val="0070C0"/>
                </a:solidFill>
              </a:rPr>
              <a:t>β</a:t>
            </a:r>
            <a:r>
              <a:rPr lang="en-GB" sz="2400" dirty="0" smtClean="0">
                <a:solidFill>
                  <a:srgbClr val="0070C0"/>
                </a:solidFill>
              </a:rPr>
              <a:t>=</a:t>
            </a:r>
            <a:r>
              <a:rPr lang="el-GR" sz="2400" dirty="0" smtClean="0">
                <a:solidFill>
                  <a:srgbClr val="0070C0"/>
                </a:solidFill>
              </a:rPr>
              <a:t>λ</a:t>
            </a:r>
            <a:r>
              <a:rPr lang="en-GB" sz="2400" dirty="0" smtClean="0">
                <a:solidFill>
                  <a:srgbClr val="0070C0"/>
                </a:solidFill>
              </a:rPr>
              <a:t>D/d .</a:t>
            </a:r>
          </a:p>
          <a:p>
            <a:r>
              <a:rPr lang="en-GB" sz="2400" dirty="0" smtClean="0">
                <a:solidFill>
                  <a:srgbClr val="0070C0"/>
                </a:solidFill>
              </a:rPr>
              <a:t>So The </a:t>
            </a:r>
            <a:r>
              <a:rPr lang="en-GB" sz="2400" dirty="0">
                <a:solidFill>
                  <a:srgbClr val="0070C0"/>
                </a:solidFill>
              </a:rPr>
              <a:t>wavelength of monochromatic source of light can be calculated by the </a:t>
            </a:r>
            <a:r>
              <a:rPr lang="en-GB" sz="2400" dirty="0" smtClean="0">
                <a:solidFill>
                  <a:srgbClr val="0070C0"/>
                </a:solidFill>
              </a:rPr>
              <a:t>formula                                                     </a:t>
            </a:r>
          </a:p>
          <a:p>
            <a:r>
              <a:rPr lang="en-GB" sz="2400" dirty="0">
                <a:solidFill>
                  <a:srgbClr val="0070C0"/>
                </a:solidFill>
              </a:rPr>
              <a:t> </a:t>
            </a:r>
            <a:r>
              <a:rPr lang="en-GB" sz="2400" dirty="0" smtClean="0">
                <a:solidFill>
                  <a:srgbClr val="0070C0"/>
                </a:solidFill>
              </a:rPr>
              <a:t>                                                                 λ</a:t>
            </a:r>
            <a:r>
              <a:rPr lang="en-GB" sz="2400" dirty="0">
                <a:solidFill>
                  <a:srgbClr val="0070C0"/>
                </a:solidFill>
              </a:rPr>
              <a:t>= </a:t>
            </a:r>
            <a:r>
              <a:rPr lang="en-GB" sz="2400" dirty="0" smtClean="0">
                <a:solidFill>
                  <a:srgbClr val="0070C0"/>
                </a:solidFill>
              </a:rPr>
              <a:t>βd/D </a:t>
            </a:r>
            <a:r>
              <a:rPr lang="en-GB" sz="2400" dirty="0">
                <a:solidFill>
                  <a:srgbClr val="0070C0"/>
                </a:solidFill>
              </a:rPr>
              <a:t>.</a:t>
            </a:r>
          </a:p>
          <a:p>
            <a:pPr marL="1611313" indent="-1611313" algn="just"/>
            <a:r>
              <a:rPr lang="en-GB" sz="2400" dirty="0">
                <a:solidFill>
                  <a:srgbClr val="0070C0"/>
                </a:solidFill>
              </a:rPr>
              <a:t>where β = fringe width i.e., the distance between two successive </a:t>
            </a:r>
            <a:r>
              <a:rPr lang="en-GB" sz="2400" dirty="0" smtClean="0">
                <a:solidFill>
                  <a:srgbClr val="0070C0"/>
                </a:solidFill>
              </a:rPr>
              <a:t>    maxima </a:t>
            </a:r>
            <a:r>
              <a:rPr lang="en-GB" sz="2400" dirty="0">
                <a:solidFill>
                  <a:srgbClr val="0070C0"/>
                </a:solidFill>
              </a:rPr>
              <a:t>or minima of </a:t>
            </a:r>
            <a:r>
              <a:rPr lang="en-GB" sz="2400" dirty="0" smtClean="0">
                <a:solidFill>
                  <a:srgbClr val="0070C0"/>
                </a:solidFill>
              </a:rPr>
              <a:t>the fringes</a:t>
            </a:r>
          </a:p>
          <a:p>
            <a:pPr algn="just"/>
            <a:r>
              <a:rPr lang="en-GB" sz="2400" dirty="0" smtClean="0">
                <a:solidFill>
                  <a:srgbClr val="0070C0"/>
                </a:solidFill>
              </a:rPr>
              <a:t>d </a:t>
            </a:r>
            <a:r>
              <a:rPr lang="en-GB" sz="2400" dirty="0">
                <a:solidFill>
                  <a:srgbClr val="0070C0"/>
                </a:solidFill>
              </a:rPr>
              <a:t>= distance between the two virtual sources </a:t>
            </a:r>
            <a:r>
              <a:rPr lang="en-GB" sz="2400" dirty="0" smtClean="0">
                <a:solidFill>
                  <a:srgbClr val="0070C0"/>
                </a:solidFill>
              </a:rPr>
              <a:t>S1 &amp;S2</a:t>
            </a:r>
          </a:p>
          <a:p>
            <a:pPr marL="539750" indent="-539750" algn="just"/>
            <a:r>
              <a:rPr lang="en-GB" sz="2400" dirty="0" smtClean="0">
                <a:solidFill>
                  <a:srgbClr val="0070C0"/>
                </a:solidFill>
              </a:rPr>
              <a:t>D </a:t>
            </a:r>
            <a:r>
              <a:rPr lang="en-GB" sz="2400" dirty="0">
                <a:solidFill>
                  <a:srgbClr val="0070C0"/>
                </a:solidFill>
              </a:rPr>
              <a:t>= distance between the </a:t>
            </a:r>
            <a:r>
              <a:rPr lang="en-GB" sz="2400" dirty="0" smtClean="0">
                <a:solidFill>
                  <a:srgbClr val="0070C0"/>
                </a:solidFill>
              </a:rPr>
              <a:t>slit and </a:t>
            </a:r>
            <a:r>
              <a:rPr lang="en-GB" sz="2400" dirty="0">
                <a:solidFill>
                  <a:srgbClr val="0070C0"/>
                </a:solidFill>
              </a:rPr>
              <a:t>screen or eye-piece where the </a:t>
            </a:r>
            <a:r>
              <a:rPr lang="en-GB" sz="2400" dirty="0" smtClean="0">
                <a:solidFill>
                  <a:srgbClr val="0070C0"/>
                </a:solidFill>
              </a:rPr>
              <a:t>fringe are </a:t>
            </a:r>
            <a:r>
              <a:rPr lang="en-GB" sz="2400" dirty="0">
                <a:solidFill>
                  <a:srgbClr val="0070C0"/>
                </a:solidFill>
              </a:rPr>
              <a:t>observed and measured. </a:t>
            </a:r>
            <a:endParaRPr lang="en-GB" sz="2400" dirty="0" smtClean="0">
              <a:solidFill>
                <a:srgbClr val="0070C0"/>
              </a:solidFill>
            </a:endParaRPr>
          </a:p>
        </p:txBody>
      </p:sp>
    </p:spTree>
    <p:extLst>
      <p:ext uri="{BB962C8B-B14F-4D97-AF65-F5344CB8AC3E}">
        <p14:creationId xmlns:p14="http://schemas.microsoft.com/office/powerpoint/2010/main" val="160780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091" y="685800"/>
            <a:ext cx="9892146" cy="5632311"/>
          </a:xfrm>
          <a:prstGeom prst="rect">
            <a:avLst/>
          </a:prstGeom>
          <a:noFill/>
        </p:spPr>
        <p:txBody>
          <a:bodyPr wrap="square" rtlCol="0">
            <a:spAutoFit/>
          </a:bodyPr>
          <a:lstStyle/>
          <a:p>
            <a:pPr algn="just"/>
            <a:r>
              <a:rPr lang="en-GB" sz="2400" dirty="0"/>
              <a:t>Experiment:</a:t>
            </a:r>
          </a:p>
          <a:p>
            <a:pPr algn="just"/>
            <a:r>
              <a:rPr lang="en-GB" sz="2400" dirty="0">
                <a:solidFill>
                  <a:srgbClr val="0070C0"/>
                </a:solidFill>
              </a:rPr>
              <a:t>The optical bench is levelled by a sprit level and the levelling screws. Light source and slit is arranged in order to get the maximum light incident on the slit. The centre of slit, biprism and eye piece is arranged at same height and made vertical. </a:t>
            </a:r>
          </a:p>
          <a:p>
            <a:pPr algn="just"/>
            <a:r>
              <a:rPr lang="en-GB" sz="2400" dirty="0" smtClean="0"/>
              <a:t>To get </a:t>
            </a:r>
            <a:r>
              <a:rPr lang="en-GB" sz="2400" dirty="0"/>
              <a:t>clear fringe pattern </a:t>
            </a:r>
            <a:r>
              <a:rPr lang="en-GB" sz="2400" dirty="0" smtClean="0"/>
              <a:t>the </a:t>
            </a:r>
            <a:r>
              <a:rPr lang="en-GB" sz="2400" dirty="0"/>
              <a:t>edge of biprism </a:t>
            </a:r>
            <a:r>
              <a:rPr lang="en-GB" sz="2400" dirty="0" smtClean="0"/>
              <a:t>is adjusted by </a:t>
            </a:r>
            <a:r>
              <a:rPr lang="en-GB" sz="2400" dirty="0"/>
              <a:t>rotating screw. </a:t>
            </a:r>
          </a:p>
          <a:p>
            <a:pPr algn="just"/>
            <a:r>
              <a:rPr lang="en-GB" sz="2400" dirty="0" smtClean="0"/>
              <a:t>If </a:t>
            </a:r>
            <a:r>
              <a:rPr lang="en-GB" sz="2400" dirty="0"/>
              <a:t>the line joining the slit and the central edge of the biprism is not parallel to the length of the bench, fringes would shift laterally as the eye-piece is moved. To remove lateral shift, the biprism is moved a small distance transversely to the bench in a direction opposite to the direction of the shift till this lateral shift </a:t>
            </a:r>
            <a:r>
              <a:rPr lang="en-GB" sz="2400" dirty="0" smtClean="0"/>
              <a:t>vanishes.</a:t>
            </a:r>
          </a:p>
          <a:p>
            <a:pPr algn="just"/>
            <a:r>
              <a:rPr lang="en-GB" sz="2400" dirty="0" smtClean="0">
                <a:solidFill>
                  <a:srgbClr val="0070C0"/>
                </a:solidFill>
              </a:rPr>
              <a:t>Measurement of fringe width</a:t>
            </a:r>
            <a:r>
              <a:rPr lang="el-GR" sz="2400" dirty="0" smtClean="0">
                <a:solidFill>
                  <a:srgbClr val="0070C0"/>
                </a:solidFill>
              </a:rPr>
              <a:t>β</a:t>
            </a:r>
            <a:r>
              <a:rPr lang="en-GB" sz="2400" dirty="0" smtClean="0">
                <a:solidFill>
                  <a:srgbClr val="0070C0"/>
                </a:solidFill>
              </a:rPr>
              <a:t> and D:</a:t>
            </a:r>
          </a:p>
          <a:p>
            <a:pPr algn="just"/>
            <a:r>
              <a:rPr lang="en-GB" sz="2400" dirty="0" smtClean="0">
                <a:solidFill>
                  <a:srgbClr val="0070C0"/>
                </a:solidFill>
              </a:rPr>
              <a:t>The </a:t>
            </a:r>
            <a:r>
              <a:rPr lang="en-GB" sz="2400" dirty="0">
                <a:solidFill>
                  <a:srgbClr val="0070C0"/>
                </a:solidFill>
              </a:rPr>
              <a:t>fringe width  β is measured by putting the cross wire at successive bright or dark  fringes. </a:t>
            </a:r>
            <a:r>
              <a:rPr lang="en-GB" sz="2400" dirty="0" smtClean="0">
                <a:solidFill>
                  <a:srgbClr val="0070C0"/>
                </a:solidFill>
              </a:rPr>
              <a:t>The distance D is measured directly from the bench scale which is the distance between the slit and the eyepiece.</a:t>
            </a:r>
          </a:p>
        </p:txBody>
      </p:sp>
    </p:spTree>
    <p:extLst>
      <p:ext uri="{BB962C8B-B14F-4D97-AF65-F5344CB8AC3E}">
        <p14:creationId xmlns:p14="http://schemas.microsoft.com/office/powerpoint/2010/main" val="2918252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2807" y="484663"/>
            <a:ext cx="9154391" cy="4154984"/>
          </a:xfrm>
          <a:prstGeom prst="rect">
            <a:avLst/>
          </a:prstGeom>
          <a:noFill/>
        </p:spPr>
        <p:txBody>
          <a:bodyPr wrap="square" rtlCol="0">
            <a:spAutoFit/>
          </a:bodyPr>
          <a:lstStyle/>
          <a:p>
            <a:pPr algn="just"/>
            <a:r>
              <a:rPr lang="en-GB" sz="2400" b="1" dirty="0" smtClean="0"/>
              <a:t>Measurement </a:t>
            </a:r>
            <a:r>
              <a:rPr lang="en-GB" sz="2400" b="1" dirty="0"/>
              <a:t>of </a:t>
            </a:r>
            <a:r>
              <a:rPr lang="en-GB" sz="2400" b="1" dirty="0" smtClean="0"/>
              <a:t>d</a:t>
            </a:r>
            <a:r>
              <a:rPr lang="en-GB" sz="2400" dirty="0" smtClean="0"/>
              <a:t>:  For </a:t>
            </a:r>
            <a:r>
              <a:rPr lang="en-GB" sz="2400" dirty="0"/>
              <a:t>measurement of d, a lens of short focal length is inserted between the slit and the eye-piece. The eye-piece is moved away from the </a:t>
            </a:r>
            <a:r>
              <a:rPr lang="en-GB" sz="2400" dirty="0" smtClean="0"/>
              <a:t>slit, </a:t>
            </a:r>
            <a:r>
              <a:rPr lang="en-GB" sz="2400" dirty="0"/>
              <a:t>so that the distance between the slit and the eye-piece is greater than four times the focal length of the convex lens used . </a:t>
            </a:r>
            <a:endParaRPr lang="en-GB" sz="2400" dirty="0" smtClean="0"/>
          </a:p>
          <a:p>
            <a:pPr algn="just"/>
            <a:r>
              <a:rPr lang="en-GB" sz="2400" dirty="0" smtClean="0">
                <a:solidFill>
                  <a:srgbClr val="0070C0"/>
                </a:solidFill>
              </a:rPr>
              <a:t>Without </a:t>
            </a:r>
            <a:r>
              <a:rPr lang="en-GB" sz="2400" dirty="0">
                <a:solidFill>
                  <a:srgbClr val="0070C0"/>
                </a:solidFill>
              </a:rPr>
              <a:t>changing the position of the </a:t>
            </a:r>
            <a:r>
              <a:rPr lang="en-GB" sz="2400" dirty="0" smtClean="0">
                <a:solidFill>
                  <a:srgbClr val="0070C0"/>
                </a:solidFill>
              </a:rPr>
              <a:t>slit and biprism; </a:t>
            </a:r>
            <a:r>
              <a:rPr lang="en-GB" sz="2400" dirty="0">
                <a:solidFill>
                  <a:srgbClr val="0070C0"/>
                </a:solidFill>
              </a:rPr>
              <a:t>a convex lens is </a:t>
            </a:r>
            <a:r>
              <a:rPr lang="en-GB" sz="2400" dirty="0" smtClean="0">
                <a:solidFill>
                  <a:srgbClr val="0070C0"/>
                </a:solidFill>
              </a:rPr>
              <a:t>mounted on </a:t>
            </a:r>
            <a:r>
              <a:rPr lang="en-GB" sz="2400" dirty="0">
                <a:solidFill>
                  <a:srgbClr val="0070C0"/>
                </a:solidFill>
              </a:rPr>
              <a:t>the optical bench </a:t>
            </a:r>
            <a:r>
              <a:rPr lang="en-GB" sz="2400" dirty="0" smtClean="0">
                <a:solidFill>
                  <a:srgbClr val="0070C0"/>
                </a:solidFill>
              </a:rPr>
              <a:t>between the biprism and eyepiece. For two positions of the lens on the optical bench we get two clear images of the slit. The </a:t>
            </a:r>
            <a:r>
              <a:rPr lang="en-GB" sz="2400" dirty="0">
                <a:solidFill>
                  <a:srgbClr val="0070C0"/>
                </a:solidFill>
              </a:rPr>
              <a:t>distances d1 and d2 between the </a:t>
            </a:r>
            <a:r>
              <a:rPr lang="en-GB" sz="2400" dirty="0" smtClean="0">
                <a:solidFill>
                  <a:srgbClr val="0070C0"/>
                </a:solidFill>
              </a:rPr>
              <a:t>two well-defined images for </a:t>
            </a:r>
            <a:r>
              <a:rPr lang="en-GB" sz="2400" dirty="0">
                <a:solidFill>
                  <a:srgbClr val="0070C0"/>
                </a:solidFill>
              </a:rPr>
              <a:t>the two positions of the lens are measured with the </a:t>
            </a:r>
            <a:r>
              <a:rPr lang="en-GB" sz="2400" dirty="0" smtClean="0">
                <a:solidFill>
                  <a:srgbClr val="0070C0"/>
                </a:solidFill>
              </a:rPr>
              <a:t>micrometre screw. Now geometrically it can be shown that the distance   between the two slits   d </a:t>
            </a:r>
            <a:r>
              <a:rPr lang="en-GB" sz="2400" dirty="0">
                <a:solidFill>
                  <a:srgbClr val="0070C0"/>
                </a:solidFill>
              </a:rPr>
              <a:t>= </a:t>
            </a:r>
            <a:r>
              <a:rPr lang="en-GB" sz="2400" dirty="0" smtClean="0">
                <a:solidFill>
                  <a:srgbClr val="0070C0"/>
                </a:solidFill>
              </a:rPr>
              <a:t>√(d₁d₂)</a:t>
            </a:r>
            <a:endParaRPr lang="en-GB" sz="2400" dirty="0">
              <a:solidFill>
                <a:srgbClr val="0070C0"/>
              </a:solidFill>
            </a:endParaRPr>
          </a:p>
        </p:txBody>
      </p:sp>
      <p:pic>
        <p:nvPicPr>
          <p:cNvPr id="3" name="Picture 2"/>
          <p:cNvPicPr>
            <a:picLocks noChangeAspect="1"/>
          </p:cNvPicPr>
          <p:nvPr/>
        </p:nvPicPr>
        <p:blipFill>
          <a:blip r:embed="rId2">
            <a:duotone>
              <a:prstClr val="black"/>
              <a:schemeClr val="accent2">
                <a:tint val="45000"/>
                <a:satMod val="400000"/>
              </a:schemeClr>
            </a:duotone>
          </a:blip>
          <a:stretch>
            <a:fillRect/>
          </a:stretch>
        </p:blipFill>
        <p:spPr>
          <a:xfrm>
            <a:off x="3125864" y="4639647"/>
            <a:ext cx="5557389" cy="1963028"/>
          </a:xfrm>
          <a:prstGeom prst="rect">
            <a:avLst/>
          </a:prstGeom>
          <a:ln>
            <a:solidFill>
              <a:schemeClr val="accent1"/>
            </a:solidFill>
          </a:ln>
        </p:spPr>
      </p:pic>
    </p:spTree>
    <p:extLst>
      <p:ext uri="{BB962C8B-B14F-4D97-AF65-F5344CB8AC3E}">
        <p14:creationId xmlns:p14="http://schemas.microsoft.com/office/powerpoint/2010/main" val="297207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871" y="803563"/>
            <a:ext cx="9476509" cy="4893647"/>
          </a:xfrm>
          <a:prstGeom prst="rect">
            <a:avLst/>
          </a:prstGeom>
          <a:noFill/>
        </p:spPr>
        <p:txBody>
          <a:bodyPr wrap="square" rtlCol="0">
            <a:spAutoFit/>
          </a:bodyPr>
          <a:lstStyle/>
          <a:p>
            <a:pPr algn="just"/>
            <a:r>
              <a:rPr lang="en-GB" sz="2400" b="1" dirty="0" smtClean="0"/>
              <a:t>Measurement of the acute angle of the biprism:</a:t>
            </a:r>
          </a:p>
          <a:p>
            <a:pPr algn="just"/>
            <a:r>
              <a:rPr lang="en-GB" sz="2400" dirty="0" smtClean="0">
                <a:solidFill>
                  <a:srgbClr val="0070C0"/>
                </a:solidFill>
              </a:rPr>
              <a:t>If ∂ be the angular deviation of </a:t>
            </a:r>
            <a:r>
              <a:rPr lang="en-GB" sz="2400" dirty="0" smtClean="0">
                <a:solidFill>
                  <a:srgbClr val="0070C0"/>
                </a:solidFill>
              </a:rPr>
              <a:t>the rays coming </a:t>
            </a:r>
            <a:r>
              <a:rPr lang="en-GB" sz="2400" dirty="0" smtClean="0">
                <a:solidFill>
                  <a:srgbClr val="0070C0"/>
                </a:solidFill>
              </a:rPr>
              <a:t>from  the </a:t>
            </a:r>
            <a:r>
              <a:rPr lang="en-GB" sz="2400" dirty="0" smtClean="0">
                <a:solidFill>
                  <a:srgbClr val="0070C0"/>
                </a:solidFill>
              </a:rPr>
              <a:t> </a:t>
            </a:r>
            <a:r>
              <a:rPr lang="en-GB" sz="2400" dirty="0" smtClean="0">
                <a:solidFill>
                  <a:srgbClr val="0070C0"/>
                </a:solidFill>
              </a:rPr>
              <a:t>coherent </a:t>
            </a:r>
            <a:r>
              <a:rPr lang="en-GB" sz="2400" dirty="0" smtClean="0">
                <a:solidFill>
                  <a:srgbClr val="0070C0"/>
                </a:solidFill>
              </a:rPr>
              <a:t>sources </a:t>
            </a:r>
            <a:r>
              <a:rPr lang="en-GB" sz="2400" dirty="0" smtClean="0">
                <a:solidFill>
                  <a:srgbClr val="0070C0"/>
                </a:solidFill>
              </a:rPr>
              <a:t>passing through the two prisms, then angular separation of the two coherent sources is 2∂. </a:t>
            </a:r>
          </a:p>
          <a:p>
            <a:pPr algn="just"/>
            <a:r>
              <a:rPr lang="en-GB" sz="2400" dirty="0" smtClean="0">
                <a:solidFill>
                  <a:srgbClr val="0070C0"/>
                </a:solidFill>
              </a:rPr>
              <a:t>But we </a:t>
            </a:r>
            <a:r>
              <a:rPr lang="en-GB" sz="2400" dirty="0">
                <a:solidFill>
                  <a:srgbClr val="0070C0"/>
                </a:solidFill>
              </a:rPr>
              <a:t>know </a:t>
            </a:r>
            <a:r>
              <a:rPr lang="en-GB" sz="2400" dirty="0" smtClean="0">
                <a:solidFill>
                  <a:srgbClr val="0070C0"/>
                </a:solidFill>
              </a:rPr>
              <a:t>that ∂ = (n-1)</a:t>
            </a:r>
            <a:r>
              <a:rPr lang="el-GR" sz="2400" dirty="0" smtClean="0">
                <a:solidFill>
                  <a:srgbClr val="0070C0"/>
                </a:solidFill>
              </a:rPr>
              <a:t>α </a:t>
            </a:r>
            <a:r>
              <a:rPr lang="en-GB" sz="2400" dirty="0" smtClean="0">
                <a:solidFill>
                  <a:srgbClr val="0070C0"/>
                </a:solidFill>
              </a:rPr>
              <a:t>where </a:t>
            </a:r>
            <a:r>
              <a:rPr lang="el-GR" sz="2400" dirty="0" smtClean="0">
                <a:solidFill>
                  <a:srgbClr val="0070C0"/>
                </a:solidFill>
              </a:rPr>
              <a:t>α</a:t>
            </a:r>
            <a:r>
              <a:rPr lang="en-GB" sz="2400" dirty="0" smtClean="0">
                <a:solidFill>
                  <a:srgbClr val="0070C0"/>
                </a:solidFill>
              </a:rPr>
              <a:t> is an acute angle. If a be the distance of separation  between the source and the biprism, </a:t>
            </a:r>
            <a:r>
              <a:rPr lang="en-GB" sz="2400" dirty="0">
                <a:solidFill>
                  <a:srgbClr val="0070C0"/>
                </a:solidFill>
              </a:rPr>
              <a:t>then 2</a:t>
            </a:r>
            <a:r>
              <a:rPr lang="en-GB" sz="2400" dirty="0" smtClean="0">
                <a:solidFill>
                  <a:srgbClr val="0070C0"/>
                </a:solidFill>
              </a:rPr>
              <a:t>∂=d/a here d is distance of separation between the two coherent sources which is very small.</a:t>
            </a:r>
          </a:p>
          <a:p>
            <a:pPr algn="just"/>
            <a:r>
              <a:rPr lang="en-GB" sz="2400" dirty="0" smtClean="0">
                <a:solidFill>
                  <a:srgbClr val="0070C0"/>
                </a:solidFill>
              </a:rPr>
              <a:t>Therefore                                   </a:t>
            </a:r>
          </a:p>
          <a:p>
            <a:pPr algn="just"/>
            <a:r>
              <a:rPr lang="en-GB" sz="2400" dirty="0">
                <a:solidFill>
                  <a:srgbClr val="0070C0"/>
                </a:solidFill>
              </a:rPr>
              <a:t> </a:t>
            </a:r>
            <a:r>
              <a:rPr lang="en-GB" sz="2400" dirty="0" smtClean="0">
                <a:solidFill>
                  <a:srgbClr val="0070C0"/>
                </a:solidFill>
              </a:rPr>
              <a:t>                                           2(n-1)</a:t>
            </a:r>
            <a:r>
              <a:rPr lang="el-GR" sz="2400" dirty="0">
                <a:solidFill>
                  <a:srgbClr val="0070C0"/>
                </a:solidFill>
              </a:rPr>
              <a:t>α </a:t>
            </a:r>
            <a:r>
              <a:rPr lang="en-GB" sz="2400" dirty="0" smtClean="0">
                <a:solidFill>
                  <a:srgbClr val="0070C0"/>
                </a:solidFill>
              </a:rPr>
              <a:t>=d/a</a:t>
            </a:r>
          </a:p>
          <a:p>
            <a:pPr algn="just"/>
            <a:r>
              <a:rPr lang="en-GB" sz="2400" dirty="0">
                <a:solidFill>
                  <a:srgbClr val="0070C0"/>
                </a:solidFill>
              </a:rPr>
              <a:t> </a:t>
            </a:r>
            <a:r>
              <a:rPr lang="en-GB" sz="2400" dirty="0" smtClean="0">
                <a:solidFill>
                  <a:srgbClr val="0070C0"/>
                </a:solidFill>
              </a:rPr>
              <a:t>                                                 </a:t>
            </a:r>
            <a:r>
              <a:rPr lang="en-GB" sz="2400" dirty="0">
                <a:solidFill>
                  <a:srgbClr val="0070C0"/>
                </a:solidFill>
              </a:rPr>
              <a:t>or </a:t>
            </a:r>
            <a:r>
              <a:rPr lang="en-GB" sz="2400" dirty="0" smtClean="0">
                <a:solidFill>
                  <a:srgbClr val="0070C0"/>
                </a:solidFill>
              </a:rPr>
              <a:t>d=  2a(n-1)</a:t>
            </a:r>
            <a:r>
              <a:rPr lang="el-GR" sz="2400" dirty="0">
                <a:solidFill>
                  <a:srgbClr val="0070C0"/>
                </a:solidFill>
              </a:rPr>
              <a:t>α </a:t>
            </a:r>
            <a:endParaRPr lang="en-GB" sz="2400" dirty="0" smtClean="0">
              <a:solidFill>
                <a:srgbClr val="0070C0"/>
              </a:solidFill>
            </a:endParaRPr>
          </a:p>
          <a:p>
            <a:pPr algn="just"/>
            <a:r>
              <a:rPr lang="en-GB" sz="2400" dirty="0" smtClean="0">
                <a:solidFill>
                  <a:srgbClr val="0070C0"/>
                </a:solidFill>
              </a:rPr>
              <a:t>Measuring a and d and knowing n, the refractive index of the medium we can find acute angle </a:t>
            </a:r>
            <a:r>
              <a:rPr lang="el-GR" sz="2400" dirty="0" smtClean="0">
                <a:solidFill>
                  <a:srgbClr val="0070C0"/>
                </a:solidFill>
              </a:rPr>
              <a:t>α</a:t>
            </a:r>
            <a:r>
              <a:rPr lang="en-GB" sz="2400" dirty="0" smtClean="0">
                <a:solidFill>
                  <a:srgbClr val="0070C0"/>
                </a:solidFill>
              </a:rPr>
              <a:t>.</a:t>
            </a:r>
            <a:endParaRPr lang="en-IN" sz="2400" dirty="0">
              <a:solidFill>
                <a:srgbClr val="0070C0"/>
              </a:solidFill>
            </a:endParaRPr>
          </a:p>
        </p:txBody>
      </p:sp>
      <p:pic>
        <p:nvPicPr>
          <p:cNvPr id="5" name="Picture 4"/>
          <p:cNvPicPr>
            <a:picLocks noChangeAspect="1"/>
          </p:cNvPicPr>
          <p:nvPr/>
        </p:nvPicPr>
        <p:blipFill>
          <a:blip r:embed="rId2"/>
          <a:stretch>
            <a:fillRect/>
          </a:stretch>
        </p:blipFill>
        <p:spPr>
          <a:xfrm>
            <a:off x="8072582" y="3592946"/>
            <a:ext cx="2641600" cy="1209964"/>
          </a:xfrm>
          <a:prstGeom prst="rect">
            <a:avLst/>
          </a:prstGeom>
        </p:spPr>
      </p:pic>
    </p:spTree>
    <p:extLst>
      <p:ext uri="{BB962C8B-B14F-4D97-AF65-F5344CB8AC3E}">
        <p14:creationId xmlns:p14="http://schemas.microsoft.com/office/powerpoint/2010/main" val="2420405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26691" y="4036292"/>
            <a:ext cx="4710545" cy="2604654"/>
          </a:xfrm>
          <a:prstGeom prst="rect">
            <a:avLst/>
          </a:prstGeom>
        </p:spPr>
      </p:pic>
      <p:sp>
        <p:nvSpPr>
          <p:cNvPr id="6" name="TextBox 5"/>
          <p:cNvSpPr txBox="1"/>
          <p:nvPr/>
        </p:nvSpPr>
        <p:spPr>
          <a:xfrm>
            <a:off x="1071418" y="771311"/>
            <a:ext cx="9827491" cy="3046988"/>
          </a:xfrm>
          <a:prstGeom prst="rect">
            <a:avLst/>
          </a:prstGeom>
          <a:noFill/>
        </p:spPr>
        <p:txBody>
          <a:bodyPr wrap="square" rtlCol="0">
            <a:spAutoFit/>
          </a:bodyPr>
          <a:lstStyle/>
          <a:p>
            <a:r>
              <a:rPr lang="en-GB" sz="2400" b="1" dirty="0" smtClean="0"/>
              <a:t>Measurement of thickness of a thin film :</a:t>
            </a:r>
            <a:endParaRPr lang="en-IN" sz="2400" b="1" dirty="0"/>
          </a:p>
          <a:p>
            <a:r>
              <a:rPr lang="en-GB" sz="2400" dirty="0" smtClean="0">
                <a:solidFill>
                  <a:srgbClr val="0070C0"/>
                </a:solidFill>
              </a:rPr>
              <a:t>If we place a thin film of thickness t on the path of the wave coming from the coherent source as shown in the figure, then the position of the central fringe will be shifted from C to P so that the optical path S₁P and  S₂P become equal. Thus</a:t>
            </a:r>
          </a:p>
          <a:p>
            <a:r>
              <a:rPr lang="en-GB" sz="2400" dirty="0">
                <a:solidFill>
                  <a:srgbClr val="0070C0"/>
                </a:solidFill>
              </a:rPr>
              <a:t> </a:t>
            </a:r>
            <a:r>
              <a:rPr lang="en-GB" sz="2400" dirty="0" smtClean="0">
                <a:solidFill>
                  <a:srgbClr val="0070C0"/>
                </a:solidFill>
              </a:rPr>
              <a:t>                                       S₂P/c=(S₁P-t)/c   + t/v     </a:t>
            </a:r>
          </a:p>
          <a:p>
            <a:r>
              <a:rPr lang="en-GB" sz="2400" dirty="0">
                <a:solidFill>
                  <a:srgbClr val="0070C0"/>
                </a:solidFill>
              </a:rPr>
              <a:t> </a:t>
            </a:r>
            <a:r>
              <a:rPr lang="en-GB" sz="2400" dirty="0" smtClean="0">
                <a:solidFill>
                  <a:srgbClr val="0070C0"/>
                </a:solidFill>
              </a:rPr>
              <a:t>                                                           here v is the velocity of light in film.</a:t>
            </a:r>
          </a:p>
          <a:p>
            <a:r>
              <a:rPr lang="en-GB" sz="2400" dirty="0">
                <a:solidFill>
                  <a:srgbClr val="0070C0"/>
                </a:solidFill>
              </a:rPr>
              <a:t>         </a:t>
            </a:r>
            <a:r>
              <a:rPr lang="en-GB" sz="2400" dirty="0" smtClean="0">
                <a:solidFill>
                  <a:srgbClr val="0070C0"/>
                </a:solidFill>
              </a:rPr>
              <a:t>                               </a:t>
            </a:r>
            <a:r>
              <a:rPr lang="en-GB" sz="2400" dirty="0">
                <a:solidFill>
                  <a:srgbClr val="0070C0"/>
                </a:solidFill>
              </a:rPr>
              <a:t>S₂</a:t>
            </a:r>
            <a:r>
              <a:rPr lang="en-GB" sz="2400" dirty="0" smtClean="0">
                <a:solidFill>
                  <a:srgbClr val="0070C0"/>
                </a:solidFill>
              </a:rPr>
              <a:t>P-S</a:t>
            </a:r>
            <a:r>
              <a:rPr lang="en-GB" sz="2400" dirty="0">
                <a:solidFill>
                  <a:srgbClr val="0070C0"/>
                </a:solidFill>
              </a:rPr>
              <a:t>₁</a:t>
            </a:r>
            <a:r>
              <a:rPr lang="en-GB" sz="2400" dirty="0" smtClean="0">
                <a:solidFill>
                  <a:srgbClr val="0070C0"/>
                </a:solidFill>
              </a:rPr>
              <a:t>P = (n-1)t</a:t>
            </a:r>
            <a:endParaRPr lang="en-IN" sz="2400" dirty="0">
              <a:solidFill>
                <a:srgbClr val="0070C0"/>
              </a:solidFill>
            </a:endParaRPr>
          </a:p>
        </p:txBody>
      </p:sp>
    </p:spTree>
    <p:extLst>
      <p:ext uri="{BB962C8B-B14F-4D97-AF65-F5344CB8AC3E}">
        <p14:creationId xmlns:p14="http://schemas.microsoft.com/office/powerpoint/2010/main" val="3249765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228436" y="1228436"/>
                <a:ext cx="10049163" cy="7171579"/>
              </a:xfrm>
              <a:prstGeom prst="rect">
                <a:avLst/>
              </a:prstGeom>
              <a:noFill/>
            </p:spPr>
            <p:txBody>
              <a:bodyPr wrap="square" rtlCol="0">
                <a:spAutoFit/>
              </a:bodyPr>
              <a:lstStyle/>
              <a:p>
                <a:r>
                  <a:rPr lang="en-GB" sz="2400" dirty="0" smtClean="0">
                    <a:solidFill>
                      <a:srgbClr val="0070C0"/>
                    </a:solidFill>
                  </a:rPr>
                  <a:t>If P be the position of the </a:t>
                </a:r>
                <a:r>
                  <a:rPr lang="en-GB" sz="2400" dirty="0" err="1" smtClean="0">
                    <a:solidFill>
                      <a:srgbClr val="0070C0"/>
                    </a:solidFill>
                  </a:rPr>
                  <a:t>mth</a:t>
                </a:r>
                <a:r>
                  <a:rPr lang="en-GB" sz="2400" dirty="0" smtClean="0">
                    <a:solidFill>
                      <a:srgbClr val="0070C0"/>
                    </a:solidFill>
                  </a:rPr>
                  <a:t> order bright fringe </a:t>
                </a:r>
                <a:r>
                  <a:rPr lang="en-GB" sz="2400" dirty="0">
                    <a:solidFill>
                      <a:srgbClr val="0070C0"/>
                    </a:solidFill>
                  </a:rPr>
                  <a:t>originally then </a:t>
                </a:r>
                <a:endParaRPr lang="en-GB" sz="2400" dirty="0" smtClean="0">
                  <a:solidFill>
                    <a:srgbClr val="0070C0"/>
                  </a:solidFill>
                </a:endParaRPr>
              </a:p>
              <a:p>
                <a:r>
                  <a:rPr lang="en-GB" sz="2400" dirty="0">
                    <a:solidFill>
                      <a:srgbClr val="0070C0"/>
                    </a:solidFill>
                  </a:rPr>
                  <a:t> </a:t>
                </a:r>
                <a:r>
                  <a:rPr lang="en-GB" sz="2400" dirty="0" smtClean="0">
                    <a:solidFill>
                      <a:srgbClr val="0070C0"/>
                    </a:solidFill>
                  </a:rPr>
                  <a:t>                                     S</a:t>
                </a:r>
                <a:r>
                  <a:rPr lang="en-GB" sz="2400" dirty="0">
                    <a:solidFill>
                      <a:srgbClr val="0070C0"/>
                    </a:solidFill>
                  </a:rPr>
                  <a:t>₂P-S₁P = </a:t>
                </a:r>
                <a:r>
                  <a:rPr lang="en-GB" sz="2400" dirty="0" smtClean="0">
                    <a:solidFill>
                      <a:srgbClr val="0070C0"/>
                    </a:solidFill>
                  </a:rPr>
                  <a:t>m</a:t>
                </a:r>
                <a:r>
                  <a:rPr lang="el-GR" sz="2400" dirty="0">
                    <a:solidFill>
                      <a:srgbClr val="0070C0"/>
                    </a:solidFill>
                  </a:rPr>
                  <a:t>λ</a:t>
                </a:r>
                <a:endParaRPr lang="en-GB" sz="2400" dirty="0" smtClean="0">
                  <a:solidFill>
                    <a:srgbClr val="0070C0"/>
                  </a:solidFill>
                </a:endParaRPr>
              </a:p>
              <a:p>
                <a:r>
                  <a:rPr lang="en-GB" sz="2400" dirty="0" smtClean="0">
                    <a:solidFill>
                      <a:srgbClr val="0070C0"/>
                    </a:solidFill>
                  </a:rPr>
                  <a:t>                                       </a:t>
                </a:r>
                <a:r>
                  <a:rPr lang="en-IN" sz="2400" dirty="0" smtClean="0">
                    <a:solidFill>
                      <a:srgbClr val="0070C0"/>
                    </a:solidFill>
                  </a:rPr>
                  <a:t>(</a:t>
                </a:r>
                <a:r>
                  <a:rPr lang="en-IN" sz="2400" dirty="0">
                    <a:solidFill>
                      <a:srgbClr val="0070C0"/>
                    </a:solidFill>
                  </a:rPr>
                  <a:t>n-1)t =m</a:t>
                </a:r>
                <a:r>
                  <a:rPr lang="el-GR" sz="2400" dirty="0" smtClean="0">
                    <a:solidFill>
                      <a:srgbClr val="0070C0"/>
                    </a:solidFill>
                  </a:rPr>
                  <a:t>λ</a:t>
                </a:r>
                <a:endParaRPr lang="en-GB" sz="2400" dirty="0" smtClean="0">
                  <a:solidFill>
                    <a:srgbClr val="0070C0"/>
                  </a:solidFill>
                </a:endParaRPr>
              </a:p>
              <a:p>
                <a:r>
                  <a:rPr lang="en-GB" sz="2400" dirty="0" smtClean="0">
                    <a:solidFill>
                      <a:srgbClr val="0070C0"/>
                    </a:solidFill>
                  </a:rPr>
                  <a:t>Now if </a:t>
                </a:r>
                <a:r>
                  <a:rPr lang="el-GR" sz="2400" dirty="0">
                    <a:solidFill>
                      <a:srgbClr val="0070C0"/>
                    </a:solidFill>
                  </a:rPr>
                  <a:t>β </a:t>
                </a:r>
                <a:r>
                  <a:rPr lang="en-GB" sz="2400" dirty="0" smtClean="0">
                    <a:solidFill>
                      <a:srgbClr val="0070C0"/>
                    </a:solidFill>
                  </a:rPr>
                  <a:t>be</a:t>
                </a:r>
                <a:r>
                  <a:rPr lang="el-GR" sz="2400" dirty="0" smtClean="0">
                    <a:solidFill>
                      <a:srgbClr val="0070C0"/>
                    </a:solidFill>
                  </a:rPr>
                  <a:t> </a:t>
                </a:r>
                <a:r>
                  <a:rPr lang="en-GB" sz="2400" dirty="0">
                    <a:solidFill>
                      <a:srgbClr val="0070C0"/>
                    </a:solidFill>
                  </a:rPr>
                  <a:t>fringe width </a:t>
                </a:r>
                <a:r>
                  <a:rPr lang="en-GB" sz="2400" dirty="0" smtClean="0">
                    <a:solidFill>
                      <a:srgbClr val="0070C0"/>
                    </a:solidFill>
                  </a:rPr>
                  <a:t> then </a:t>
                </a:r>
                <a:r>
                  <a:rPr lang="en-GB" sz="2400" dirty="0" err="1" smtClean="0">
                    <a:solidFill>
                      <a:srgbClr val="0070C0"/>
                    </a:solidFill>
                  </a:rPr>
                  <a:t>X</a:t>
                </a:r>
                <a:r>
                  <a:rPr lang="en-GB" sz="1200" dirty="0" err="1" smtClean="0">
                    <a:solidFill>
                      <a:srgbClr val="0070C0"/>
                    </a:solidFill>
                  </a:rPr>
                  <a:t>m</a:t>
                </a:r>
                <a:r>
                  <a:rPr lang="en-GB" sz="2400" dirty="0" smtClean="0">
                    <a:solidFill>
                      <a:srgbClr val="0070C0"/>
                    </a:solidFill>
                  </a:rPr>
                  <a:t>= </a:t>
                </a:r>
                <a:r>
                  <a:rPr lang="el-GR" sz="2400" dirty="0" smtClean="0">
                    <a:solidFill>
                      <a:srgbClr val="0070C0"/>
                    </a:solidFill>
                  </a:rPr>
                  <a:t>β</a:t>
                </a:r>
                <a:r>
                  <a:rPr lang="en-GB" sz="2400" dirty="0" smtClean="0">
                    <a:solidFill>
                      <a:srgbClr val="0070C0"/>
                    </a:solidFill>
                  </a:rPr>
                  <a:t>m         where</a:t>
                </a:r>
                <a:r>
                  <a:rPr lang="el-GR" sz="2400" dirty="0">
                    <a:solidFill>
                      <a:srgbClr val="0070C0"/>
                    </a:solidFill>
                  </a:rPr>
                  <a:t> β=λ</a:t>
                </a:r>
                <a:r>
                  <a:rPr lang="en-GB" sz="2400" dirty="0">
                    <a:solidFill>
                      <a:srgbClr val="0070C0"/>
                    </a:solidFill>
                  </a:rPr>
                  <a:t>D/d . </a:t>
                </a:r>
                <a:endParaRPr lang="en-GB" sz="2400" dirty="0" smtClean="0">
                  <a:solidFill>
                    <a:srgbClr val="0070C0"/>
                  </a:solidFill>
                </a:endParaRPr>
              </a:p>
              <a:p>
                <a:endParaRPr lang="en-GB" sz="2400" dirty="0" smtClean="0">
                  <a:solidFill>
                    <a:srgbClr val="0070C0"/>
                  </a:solidFill>
                </a:endParaRPr>
              </a:p>
              <a:p>
                <a:r>
                  <a:rPr lang="en-GB" sz="2400" dirty="0">
                    <a:solidFill>
                      <a:srgbClr val="0070C0"/>
                    </a:solidFill>
                  </a:rPr>
                  <a:t> </a:t>
                </a:r>
                <a:r>
                  <a:rPr lang="en-GB" sz="2400" dirty="0" smtClean="0">
                    <a:solidFill>
                      <a:srgbClr val="0070C0"/>
                    </a:solidFill>
                  </a:rPr>
                  <a:t>Therefore                     (n-1)t =</a:t>
                </a:r>
                <a:r>
                  <a:rPr lang="el-GR" sz="2400" dirty="0" smtClean="0">
                    <a:solidFill>
                      <a:srgbClr val="0070C0"/>
                    </a:solidFill>
                  </a:rPr>
                  <a:t> </a:t>
                </a:r>
                <a:r>
                  <a:rPr lang="en-GB" sz="2400" dirty="0" smtClean="0">
                    <a:solidFill>
                      <a:srgbClr val="0070C0"/>
                    </a:solidFill>
                  </a:rPr>
                  <a:t>(</a:t>
                </a:r>
                <a:r>
                  <a:rPr lang="en-GB" sz="2400" dirty="0" err="1" smtClean="0">
                    <a:solidFill>
                      <a:srgbClr val="0070C0"/>
                    </a:solidFill>
                  </a:rPr>
                  <a:t>X</a:t>
                </a:r>
                <a:r>
                  <a:rPr lang="en-GB" sz="1200" dirty="0" err="1" smtClean="0">
                    <a:solidFill>
                      <a:srgbClr val="0070C0"/>
                    </a:solidFill>
                  </a:rPr>
                  <a:t>m</a:t>
                </a:r>
                <a:r>
                  <a:rPr lang="en-GB" sz="2400" dirty="0" smtClean="0">
                    <a:solidFill>
                      <a:srgbClr val="0070C0"/>
                    </a:solidFill>
                  </a:rPr>
                  <a:t>/β ).</a:t>
                </a:r>
                <a:r>
                  <a:rPr lang="el-GR" sz="2400" dirty="0" smtClean="0">
                    <a:solidFill>
                      <a:srgbClr val="0070C0"/>
                    </a:solidFill>
                  </a:rPr>
                  <a:t>λ</a:t>
                </a:r>
                <a:r>
                  <a:rPr lang="en-GB" sz="2400" dirty="0" smtClean="0">
                    <a:solidFill>
                      <a:srgbClr val="0070C0"/>
                    </a:solidFill>
                  </a:rPr>
                  <a:t>       </a:t>
                </a:r>
                <a:r>
                  <a:rPr lang="en-GB" sz="2400" dirty="0">
                    <a:solidFill>
                      <a:srgbClr val="0070C0"/>
                    </a:solidFill>
                  </a:rPr>
                  <a:t>where </a:t>
                </a:r>
                <a:r>
                  <a:rPr lang="en-GB" sz="2400" dirty="0" smtClean="0">
                    <a:solidFill>
                      <a:srgbClr val="0070C0"/>
                    </a:solidFill>
                  </a:rPr>
                  <a:t> m=</a:t>
                </a:r>
                <a:r>
                  <a:rPr lang="en-GB" sz="2400" dirty="0" err="1" smtClean="0">
                    <a:solidFill>
                      <a:srgbClr val="0070C0"/>
                    </a:solidFill>
                  </a:rPr>
                  <a:t>X</a:t>
                </a:r>
                <a:r>
                  <a:rPr lang="en-GB" sz="1200" dirty="0" err="1" smtClean="0">
                    <a:solidFill>
                      <a:srgbClr val="0070C0"/>
                    </a:solidFill>
                  </a:rPr>
                  <a:t>m</a:t>
                </a:r>
                <a:r>
                  <a:rPr lang="en-GB" sz="2400" dirty="0" smtClean="0">
                    <a:solidFill>
                      <a:srgbClr val="0070C0"/>
                    </a:solidFill>
                  </a:rPr>
                  <a:t>/β. </a:t>
                </a:r>
              </a:p>
              <a:p>
                <a:endParaRPr lang="en-GB" sz="2400" dirty="0" smtClean="0">
                  <a:solidFill>
                    <a:srgbClr val="0070C0"/>
                  </a:solidFill>
                </a:endParaRPr>
              </a:p>
              <a:p>
                <a:r>
                  <a:rPr lang="en-GB" sz="2400" dirty="0" smtClean="0"/>
                  <a:t>                                                 t</a:t>
                </a:r>
                <a:r>
                  <a:rPr lang="en-GB" sz="2400" dirty="0"/>
                  <a:t>=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𝑋</m:t>
                        </m:r>
                        <m:r>
                          <a:rPr lang="en-GB" sz="2400" i="1">
                            <a:latin typeface="Cambria Math" panose="02040503050406030204" pitchFamily="18" charset="0"/>
                          </a:rPr>
                          <m:t>𝑚</m:t>
                        </m:r>
                        <m:r>
                          <a:rPr lang="en-GB" sz="2400" b="0" i="1" smtClean="0">
                            <a:latin typeface="Cambria Math" panose="02040503050406030204" pitchFamily="18" charset="0"/>
                          </a:rPr>
                          <m:t> .</m:t>
                        </m:r>
                        <m:r>
                          <a:rPr lang="el-GR" sz="2400" i="1">
                            <a:latin typeface="Cambria Math" panose="02040503050406030204" pitchFamily="18" charset="0"/>
                          </a:rPr>
                          <m:t>𝜆</m:t>
                        </m:r>
                      </m:num>
                      <m:den>
                        <m:r>
                          <a:rPr lang="el-GR" sz="2400" i="1">
                            <a:latin typeface="Cambria Math" panose="02040503050406030204" pitchFamily="18" charset="0"/>
                          </a:rPr>
                          <m:t>𝛽</m:t>
                        </m:r>
                        <m:r>
                          <a:rPr lang="el-GR" sz="2400" i="1">
                            <a:latin typeface="Cambria Math" panose="02040503050406030204" pitchFamily="18" charset="0"/>
                          </a:rPr>
                          <m:t>(</m:t>
                        </m:r>
                        <m:r>
                          <a:rPr lang="en-GB" sz="2400" i="1">
                            <a:latin typeface="Cambria Math" panose="02040503050406030204" pitchFamily="18" charset="0"/>
                          </a:rPr>
                          <m:t>𝑛</m:t>
                        </m:r>
                        <m:r>
                          <a:rPr lang="en-GB" sz="2400" i="1">
                            <a:latin typeface="Cambria Math" panose="02040503050406030204" pitchFamily="18" charset="0"/>
                          </a:rPr>
                          <m:t>−1) </m:t>
                        </m:r>
                      </m:den>
                    </m:f>
                  </m:oMath>
                </a14:m>
                <a:r>
                  <a:rPr lang="en-GB" sz="2400" dirty="0"/>
                  <a:t>                                                </a:t>
                </a:r>
                <a:r>
                  <a:rPr lang="en-GB" sz="2400" dirty="0" smtClean="0"/>
                  <a:t> </a:t>
                </a:r>
              </a:p>
              <a:p>
                <a:r>
                  <a:rPr lang="en-GB" sz="2400" dirty="0"/>
                  <a:t> </a:t>
                </a:r>
                <a:r>
                  <a:rPr lang="en-GB" sz="2400" dirty="0" smtClean="0"/>
                  <a:t>                                                 t</a:t>
                </a:r>
                <a:r>
                  <a:rPr lang="en-GB" sz="2400" dirty="0"/>
                  <a:t>= </a:t>
                </a:r>
                <a14:m>
                  <m:oMath xmlns:m="http://schemas.openxmlformats.org/officeDocument/2006/math">
                    <m:f>
                      <m:fPr>
                        <m:ctrlPr>
                          <a:rPr lang="en-GB" sz="2400" i="1" smtClean="0">
                            <a:latin typeface="Cambria Math" panose="02040503050406030204" pitchFamily="18" charset="0"/>
                          </a:rPr>
                        </m:ctrlPr>
                      </m:fPr>
                      <m:num>
                        <m:r>
                          <a:rPr lang="en-GB" sz="2400" i="1">
                            <a:latin typeface="Cambria Math" panose="02040503050406030204" pitchFamily="18" charset="0"/>
                          </a:rPr>
                          <m:t>𝑋</m:t>
                        </m:r>
                        <m:r>
                          <a:rPr lang="hy-AM" sz="2400" i="1">
                            <a:latin typeface="Cambria Math" panose="02040503050406030204" pitchFamily="18" charset="0"/>
                          </a:rPr>
                          <m:t>֋</m:t>
                        </m:r>
                        <m:r>
                          <a:rPr lang="en-GB" sz="2400" b="0" i="1" smtClean="0">
                            <a:latin typeface="Cambria Math" panose="02040503050406030204" pitchFamily="18" charset="0"/>
                          </a:rPr>
                          <m:t> </m:t>
                        </m:r>
                        <m:r>
                          <a:rPr lang="en-GB" sz="2400" i="1">
                            <a:latin typeface="Cambria Math" panose="02040503050406030204" pitchFamily="18" charset="0"/>
                          </a:rPr>
                          <m:t>𝑑</m:t>
                        </m:r>
                      </m:num>
                      <m:den>
                        <m:r>
                          <a:rPr lang="en-GB" sz="2400" i="1">
                            <a:latin typeface="Cambria Math" panose="02040503050406030204" pitchFamily="18" charset="0"/>
                          </a:rPr>
                          <m:t>(</m:t>
                        </m:r>
                        <m:r>
                          <a:rPr lang="en-GB" sz="2400" i="1">
                            <a:latin typeface="Cambria Math" panose="02040503050406030204" pitchFamily="18" charset="0"/>
                          </a:rPr>
                          <m:t>𝑛</m:t>
                        </m:r>
                        <m:r>
                          <a:rPr lang="en-GB" sz="2400" i="1">
                            <a:latin typeface="Cambria Math" panose="02040503050406030204" pitchFamily="18" charset="0"/>
                          </a:rPr>
                          <m:t>−1)</m:t>
                        </m:r>
                        <m:r>
                          <a:rPr lang="en-GB" sz="2400" i="1">
                            <a:latin typeface="Cambria Math" panose="02040503050406030204" pitchFamily="18" charset="0"/>
                          </a:rPr>
                          <m:t>𝐷</m:t>
                        </m:r>
                      </m:den>
                    </m:f>
                  </m:oMath>
                </a14:m>
                <a:endParaRPr lang="en-GB" sz="2400" dirty="0" smtClean="0"/>
              </a:p>
              <a:p>
                <a:pPr algn="just"/>
                <a:endParaRPr lang="en-GB" sz="2400" dirty="0" smtClean="0">
                  <a:solidFill>
                    <a:srgbClr val="002060"/>
                  </a:solidFill>
                </a:endParaRPr>
              </a:p>
              <a:p>
                <a:pPr algn="just"/>
                <a:r>
                  <a:rPr lang="en-GB" sz="2400" dirty="0" smtClean="0">
                    <a:solidFill>
                      <a:srgbClr val="002060"/>
                    </a:solidFill>
                  </a:rPr>
                  <a:t>This is the equation for measuring the thickness of the film. </a:t>
                </a:r>
                <a:endParaRPr lang="en-GB" sz="2400" dirty="0">
                  <a:solidFill>
                    <a:srgbClr val="002060"/>
                  </a:solidFill>
                </a:endParaRPr>
              </a:p>
              <a:p>
                <a:r>
                  <a:rPr lang="en-GB" sz="2400" dirty="0" smtClean="0">
                    <a:solidFill>
                      <a:srgbClr val="002060"/>
                    </a:solidFill>
                  </a:rPr>
                  <a:t>                                                       *********</a:t>
                </a:r>
                <a:endParaRPr lang="en-GB" sz="2400" dirty="0">
                  <a:solidFill>
                    <a:srgbClr val="002060"/>
                  </a:solidFill>
                </a:endParaRPr>
              </a:p>
              <a:p>
                <a:r>
                  <a:rPr lang="en-GB" sz="2400" dirty="0"/>
                  <a:t>                                                   </a:t>
                </a:r>
              </a:p>
              <a:p>
                <a:endParaRPr lang="en-GB" sz="2400" dirty="0" smtClean="0"/>
              </a:p>
              <a:p>
                <a:endParaRPr lang="el-GR" sz="2400" dirty="0"/>
              </a:p>
              <a:p>
                <a:endParaRPr lang="en-IN" sz="2400" dirty="0"/>
              </a:p>
              <a:p>
                <a:endParaRPr lang="en-GB" sz="2400" dirty="0" smtClean="0"/>
              </a:p>
              <a:p>
                <a:endParaRPr lang="en-IN"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228436" y="1228436"/>
                <a:ext cx="10049163" cy="7171579"/>
              </a:xfrm>
              <a:prstGeom prst="rect">
                <a:avLst/>
              </a:prstGeom>
              <a:blipFill rotWithShape="0">
                <a:blip r:embed="rId2"/>
                <a:stretch>
                  <a:fillRect l="-971" t="-680"/>
                </a:stretch>
              </a:blipFill>
            </p:spPr>
            <p:txBody>
              <a:bodyPr/>
              <a:lstStyle/>
              <a:p>
                <a:r>
                  <a:rPr lang="en-IN">
                    <a:noFill/>
                  </a:rPr>
                  <a:t> </a:t>
                </a:r>
              </a:p>
            </p:txBody>
          </p:sp>
        </mc:Fallback>
      </mc:AlternateContent>
    </p:spTree>
    <p:extLst>
      <p:ext uri="{BB962C8B-B14F-4D97-AF65-F5344CB8AC3E}">
        <p14:creationId xmlns:p14="http://schemas.microsoft.com/office/powerpoint/2010/main" val="2357853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351</TotalTime>
  <Words>908</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Interference of light Lecture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Interference of light Lecture4</dc:title>
  <dc:creator>DELL</dc:creator>
  <cp:lastModifiedBy>DELL</cp:lastModifiedBy>
  <cp:revision>43</cp:revision>
  <dcterms:created xsi:type="dcterms:W3CDTF">2021-06-11T00:38:26Z</dcterms:created>
  <dcterms:modified xsi:type="dcterms:W3CDTF">2021-06-14T16:39:03Z</dcterms:modified>
</cp:coreProperties>
</file>