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Tropic_of_Capricorn" TargetMode="External"/><Relationship Id="rId7" Type="http://schemas.openxmlformats.org/officeDocument/2006/relationships/hyperlink" Target="https://en.wikipedia.org/wiki/Latitudes" TargetMode="External"/><Relationship Id="rId2" Type="http://schemas.openxmlformats.org/officeDocument/2006/relationships/hyperlink" Target="https://en.wikipedia.org/wiki/Tropics" TargetMode="External"/><Relationship Id="rId1" Type="http://schemas.openxmlformats.org/officeDocument/2006/relationships/slideLayout" Target="../slideLayouts/slideLayout7.xml"/><Relationship Id="rId6" Type="http://schemas.openxmlformats.org/officeDocument/2006/relationships/hyperlink" Target="https://en.wikipedia.org/wiki/Antarctic_Circle" TargetMode="External"/><Relationship Id="rId5" Type="http://schemas.openxmlformats.org/officeDocument/2006/relationships/hyperlink" Target="https://en.wikipedia.org/wiki/Temperate_climate" TargetMode="External"/><Relationship Id="rId4" Type="http://schemas.openxmlformats.org/officeDocument/2006/relationships/hyperlink" Target="https://en.wikipedia.org/wiki/Tropic_of_Cance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North_Pole" TargetMode="External"/><Relationship Id="rId7" Type="http://schemas.openxmlformats.org/officeDocument/2006/relationships/hyperlink" Target="https://en.wikipedia.org/wiki/Geographical_pole" TargetMode="External"/><Relationship Id="rId2" Type="http://schemas.openxmlformats.org/officeDocument/2006/relationships/hyperlink" Target="https://en.wikipedia.org/wiki/Arctic" TargetMode="External"/><Relationship Id="rId1" Type="http://schemas.openxmlformats.org/officeDocument/2006/relationships/slideLayout" Target="../slideLayouts/slideLayout7.xml"/><Relationship Id="rId6" Type="http://schemas.openxmlformats.org/officeDocument/2006/relationships/hyperlink" Target="https://en.wikipedia.org/wiki/South_Pole" TargetMode="External"/><Relationship Id="rId5" Type="http://schemas.openxmlformats.org/officeDocument/2006/relationships/hyperlink" Target="https://en.wikipedia.org/wiki/Antarctic" TargetMode="External"/><Relationship Id="rId4" Type="http://schemas.openxmlformats.org/officeDocument/2006/relationships/hyperlink" Target="https://en.wikipedia.org/wiki/Arctic_Circl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Summer_solstice" TargetMode="External"/><Relationship Id="rId2" Type="http://schemas.openxmlformats.org/officeDocument/2006/relationships/hyperlink" Target="https://en.wikipedia.org/wiki/Sunlight" TargetMode="External"/><Relationship Id="rId1" Type="http://schemas.openxmlformats.org/officeDocument/2006/relationships/slideLayout" Target="../slideLayouts/slideLayout7.xml"/><Relationship Id="rId5" Type="http://schemas.openxmlformats.org/officeDocument/2006/relationships/hyperlink" Target="https://en.wikipedia.org/wiki/Equator" TargetMode="External"/><Relationship Id="rId4" Type="http://schemas.openxmlformats.org/officeDocument/2006/relationships/hyperlink" Target="https://en.wikipedia.org/wiki/Winter_solsti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JN COLLEGE\image\WhatsApp Image 2021-05-23 at 9.36.53 PM.jpeg"/>
          <p:cNvPicPr>
            <a:picLocks noChangeAspect="1" noChangeArrowheads="1"/>
          </p:cNvPicPr>
          <p:nvPr/>
        </p:nvPicPr>
        <p:blipFill>
          <a:blip r:embed="rId2"/>
          <a:srcRect/>
          <a:stretch>
            <a:fillRect/>
          </a:stretch>
        </p:blipFill>
        <p:spPr bwMode="auto">
          <a:xfrm>
            <a:off x="4271462" y="990600"/>
            <a:ext cx="4177214" cy="4191000"/>
          </a:xfrm>
          <a:prstGeom prst="rect">
            <a:avLst/>
          </a:prstGeom>
          <a:noFill/>
        </p:spPr>
      </p:pic>
      <p:sp>
        <p:nvSpPr>
          <p:cNvPr id="3" name="TextBox 2"/>
          <p:cNvSpPr txBox="1"/>
          <p:nvPr/>
        </p:nvSpPr>
        <p:spPr>
          <a:xfrm>
            <a:off x="457201" y="381000"/>
            <a:ext cx="3810000" cy="5539978"/>
          </a:xfrm>
          <a:prstGeom prst="rect">
            <a:avLst/>
          </a:prstGeom>
          <a:noFill/>
        </p:spPr>
        <p:txBody>
          <a:bodyPr wrap="square" rtlCol="0">
            <a:spAutoFit/>
          </a:bodyPr>
          <a:lstStyle/>
          <a:p>
            <a:endParaRPr lang="en-US" dirty="0" smtClean="0"/>
          </a:p>
          <a:p>
            <a:pPr algn="just"/>
            <a:r>
              <a:rPr lang="en-US" sz="2400" b="1" dirty="0" smtClean="0">
                <a:latin typeface="Times New Roman" pitchFamily="18" charset="0"/>
                <a:cs typeface="Times New Roman" pitchFamily="18" charset="0"/>
              </a:rPr>
              <a:t>Heat zone</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Heat zones of the earth surface are </a:t>
            </a:r>
          </a:p>
          <a:p>
            <a:pPr algn="just"/>
            <a:r>
              <a:rPr lang="en-US" sz="2400" dirty="0" smtClean="0">
                <a:latin typeface="Times New Roman" pitchFamily="18" charset="0"/>
                <a:cs typeface="Times New Roman" pitchFamily="18" charset="0"/>
              </a:rPr>
              <a:t>Broadly categorized into following </a:t>
            </a:r>
          </a:p>
          <a:p>
            <a:pPr algn="just"/>
            <a:r>
              <a:rPr lang="en-US" sz="2400" dirty="0" smtClean="0">
                <a:latin typeface="Times New Roman" pitchFamily="18" charset="0"/>
                <a:cs typeface="Times New Roman" pitchFamily="18" charset="0"/>
              </a:rPr>
              <a:t>Zones:</a:t>
            </a:r>
          </a:p>
          <a:p>
            <a:pPr algn="just"/>
            <a:endParaRPr lang="en-US" sz="2400" dirty="0" smtClean="0">
              <a:latin typeface="Times New Roman" pitchFamily="18" charset="0"/>
              <a:cs typeface="Times New Roman" pitchFamily="18" charset="0"/>
            </a:endParaRPr>
          </a:p>
          <a:p>
            <a:pPr marL="400050" indent="-400050" algn="just">
              <a:buFont typeface="+mj-lt"/>
              <a:buAutoNum type="romanUcPeriod"/>
            </a:pPr>
            <a:r>
              <a:rPr lang="en-US" sz="2400" dirty="0" smtClean="0">
                <a:latin typeface="Times New Roman" pitchFamily="18" charset="0"/>
                <a:cs typeface="Times New Roman" pitchFamily="18" charset="0"/>
              </a:rPr>
              <a:t>Torrid zone</a:t>
            </a:r>
          </a:p>
          <a:p>
            <a:pPr marL="400050" indent="-400050" algn="just">
              <a:buFont typeface="+mj-lt"/>
              <a:buAutoNum type="romanUcPeriod"/>
            </a:pPr>
            <a:endParaRPr lang="en-US" sz="2400" dirty="0" smtClean="0">
              <a:latin typeface="Times New Roman" pitchFamily="18" charset="0"/>
              <a:cs typeface="Times New Roman" pitchFamily="18" charset="0"/>
            </a:endParaRPr>
          </a:p>
          <a:p>
            <a:pPr marL="400050" indent="-400050" algn="just">
              <a:buFont typeface="+mj-lt"/>
              <a:buAutoNum type="romanUcPeriod"/>
            </a:pPr>
            <a:r>
              <a:rPr lang="en-US" sz="2400" dirty="0" smtClean="0">
                <a:latin typeface="Times New Roman" pitchFamily="18" charset="0"/>
                <a:cs typeface="Times New Roman" pitchFamily="18" charset="0"/>
              </a:rPr>
              <a:t>Temperate zone</a:t>
            </a:r>
          </a:p>
          <a:p>
            <a:pPr marL="400050" indent="-400050" algn="just">
              <a:buFont typeface="+mj-lt"/>
              <a:buAutoNum type="romanUcPeriod"/>
            </a:pPr>
            <a:endParaRPr lang="en-US" sz="2400" dirty="0" smtClean="0">
              <a:latin typeface="Times New Roman" pitchFamily="18" charset="0"/>
              <a:cs typeface="Times New Roman" pitchFamily="18" charset="0"/>
            </a:endParaRPr>
          </a:p>
          <a:p>
            <a:pPr marL="400050" indent="-400050" algn="just">
              <a:buFont typeface="+mj-lt"/>
              <a:buAutoNum type="romanUcPeriod"/>
            </a:pPr>
            <a:r>
              <a:rPr lang="en-US" sz="2400" dirty="0" smtClean="0">
                <a:latin typeface="Times New Roman" pitchFamily="18" charset="0"/>
                <a:cs typeface="Times New Roman" pitchFamily="18" charset="0"/>
              </a:rPr>
              <a:t>Frigid zone</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JN COLLEGE\image\WhatsApp Image 2021-05-23 at 9.36.53 PM (2).jpeg"/>
          <p:cNvPicPr>
            <a:picLocks noChangeAspect="1" noChangeArrowheads="1"/>
          </p:cNvPicPr>
          <p:nvPr/>
        </p:nvPicPr>
        <p:blipFill>
          <a:blip r:embed="rId2"/>
          <a:srcRect/>
          <a:stretch>
            <a:fillRect/>
          </a:stretch>
        </p:blipFill>
        <p:spPr bwMode="auto">
          <a:xfrm>
            <a:off x="1208484" y="838200"/>
            <a:ext cx="4930378" cy="476293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JN COLLEGE\image\WhatsApp Image 2021-05-23 at 9.36.53 PM (1).jpeg"/>
          <p:cNvPicPr>
            <a:picLocks noChangeAspect="1" noChangeArrowheads="1"/>
          </p:cNvPicPr>
          <p:nvPr/>
        </p:nvPicPr>
        <p:blipFill>
          <a:blip r:embed="rId2"/>
          <a:srcRect/>
          <a:stretch>
            <a:fillRect/>
          </a:stretch>
        </p:blipFill>
        <p:spPr bwMode="auto">
          <a:xfrm>
            <a:off x="152400" y="171450"/>
            <a:ext cx="8686800" cy="65151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991600" cy="710963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Torrid Zone</a:t>
            </a:r>
          </a:p>
          <a:p>
            <a:pPr lvl="0">
              <a:buFont typeface="Wingdings" pitchFamily="2" charset="2"/>
              <a:buChar char="Ø"/>
            </a:pPr>
            <a:r>
              <a:rPr lang="en-US" sz="2400" dirty="0" smtClean="0"/>
              <a:t>The </a:t>
            </a:r>
            <a:r>
              <a:rPr lang="en-US" sz="2400" u="sng" dirty="0" smtClean="0">
                <a:hlinkClick r:id="rId2" tooltip="Tropics"/>
              </a:rPr>
              <a:t>Torrid </a:t>
            </a:r>
            <a:r>
              <a:rPr lang="en-US" sz="2400" u="sng" dirty="0" smtClean="0">
                <a:hlinkClick r:id="rId2" tooltip="Tropics"/>
              </a:rPr>
              <a:t>Zone</a:t>
            </a:r>
            <a:r>
              <a:rPr lang="en-US" sz="2400" u="sng" dirty="0" smtClean="0"/>
              <a:t> is located</a:t>
            </a:r>
            <a:r>
              <a:rPr lang="en-US" sz="2400" dirty="0" smtClean="0"/>
              <a:t> </a:t>
            </a:r>
            <a:r>
              <a:rPr lang="en-US" sz="2400" dirty="0" smtClean="0"/>
              <a:t>between the Tropic of Cancer at 23</a:t>
            </a:r>
            <a:r>
              <a:rPr lang="en-US" sz="1400" dirty="0" smtClean="0"/>
              <a:t>1/2</a:t>
            </a:r>
            <a:r>
              <a:rPr lang="en-US" sz="2400" dirty="0" smtClean="0"/>
              <a:t>° </a:t>
            </a:r>
            <a:r>
              <a:rPr lang="en-US" sz="2400" dirty="0" smtClean="0"/>
              <a:t>N </a:t>
            </a:r>
            <a:r>
              <a:rPr lang="en-US" sz="2400" dirty="0" smtClean="0"/>
              <a:t>and the </a:t>
            </a:r>
            <a:r>
              <a:rPr lang="en-US" sz="2400" dirty="0" smtClean="0">
                <a:hlinkClick r:id="rId3" tooltip="Tropic of Capricorn"/>
              </a:rPr>
              <a:t>Tropic of Capricorn</a:t>
            </a:r>
            <a:r>
              <a:rPr lang="en-US" sz="2400" dirty="0" smtClean="0"/>
              <a:t> at </a:t>
            </a:r>
            <a:r>
              <a:rPr lang="en-US" sz="2400" dirty="0" smtClean="0"/>
              <a:t>23</a:t>
            </a:r>
            <a:r>
              <a:rPr lang="en-US" sz="1400" dirty="0" smtClean="0"/>
              <a:t>1/2</a:t>
            </a:r>
            <a:r>
              <a:rPr lang="en-US" sz="2400" dirty="0" smtClean="0"/>
              <a:t>°  </a:t>
            </a:r>
            <a:r>
              <a:rPr lang="en-US" sz="2400" dirty="0" smtClean="0"/>
              <a:t>S, covers 39.78% of Earth's surface</a:t>
            </a:r>
            <a:r>
              <a:rPr lang="en-US" sz="2400" dirty="0" smtClean="0"/>
              <a:t>.</a:t>
            </a:r>
          </a:p>
          <a:p>
            <a:pPr lvl="0">
              <a:buFont typeface="Wingdings" pitchFamily="2" charset="2"/>
              <a:buChar char="Ø"/>
            </a:pPr>
            <a:r>
              <a:rPr lang="en-US" sz="2400" dirty="0" smtClean="0"/>
              <a:t>This zone is bounded on the north by the </a:t>
            </a:r>
            <a:r>
              <a:rPr lang="en-US" sz="2400" dirty="0" smtClean="0">
                <a:hlinkClick r:id="rId4" tooltip="Tropic of Cancer"/>
              </a:rPr>
              <a:t>Tropic of Cancer</a:t>
            </a:r>
            <a:r>
              <a:rPr lang="en-US" sz="2400" dirty="0" smtClean="0"/>
              <a:t> and on the south by the </a:t>
            </a:r>
            <a:r>
              <a:rPr lang="en-US" sz="2400" dirty="0" smtClean="0">
                <a:hlinkClick r:id="rId3" tooltip="Tropic of Capricorn"/>
              </a:rPr>
              <a:t>Tropic of Capricorn</a:t>
            </a:r>
            <a:r>
              <a:rPr lang="en-US" sz="2400" dirty="0" smtClean="0"/>
              <a:t>; these latitudes mark the northern and southern extremes in which the sun </a:t>
            </a:r>
            <a:r>
              <a:rPr lang="en-US" sz="2400" dirty="0" smtClean="0"/>
              <a:t>passes</a:t>
            </a:r>
            <a:r>
              <a:rPr lang="en-US" sz="2400" dirty="0" smtClean="0"/>
              <a:t> directly </a:t>
            </a:r>
            <a:r>
              <a:rPr lang="en-US" sz="2400" dirty="0" smtClean="0"/>
              <a:t>overhead</a:t>
            </a:r>
          </a:p>
          <a:p>
            <a:pPr lvl="0">
              <a:buFont typeface="Wingdings" pitchFamily="2" charset="2"/>
              <a:buChar char="Ø"/>
            </a:pPr>
            <a:endParaRPr lang="en-US" sz="2400" dirty="0" smtClean="0"/>
          </a:p>
          <a:p>
            <a:r>
              <a:rPr lang="en-US" sz="2400" b="1" dirty="0" smtClean="0">
                <a:latin typeface="Times New Roman" pitchFamily="18" charset="0"/>
                <a:cs typeface="Times New Roman" pitchFamily="18" charset="0"/>
              </a:rPr>
              <a:t>Temperate Zone</a:t>
            </a:r>
          </a:p>
          <a:p>
            <a:endParaRPr lang="en-US" sz="2400" b="1" dirty="0" smtClean="0">
              <a:latin typeface="Times New Roman" pitchFamily="18" charset="0"/>
              <a:cs typeface="Times New Roman" pitchFamily="18" charset="0"/>
            </a:endParaRPr>
          </a:p>
          <a:p>
            <a:pPr>
              <a:buFont typeface="Wingdings" pitchFamily="2" charset="2"/>
              <a:buChar char="Ø"/>
            </a:pPr>
            <a:r>
              <a:rPr lang="en-US" sz="2400" dirty="0" smtClean="0"/>
              <a:t>The </a:t>
            </a:r>
            <a:r>
              <a:rPr lang="en-US" sz="2400" dirty="0" smtClean="0">
                <a:hlinkClick r:id="rId5" tooltip="Temperate climate"/>
              </a:rPr>
              <a:t>North Temperate Zone</a:t>
            </a:r>
            <a:r>
              <a:rPr lang="en-US" sz="2400" dirty="0" smtClean="0"/>
              <a:t>, between the Arctic Circle at </a:t>
            </a:r>
            <a:r>
              <a:rPr lang="en-US" sz="2400" dirty="0" smtClean="0"/>
              <a:t>66</a:t>
            </a:r>
            <a:r>
              <a:rPr lang="en-US" sz="1400" dirty="0" smtClean="0"/>
              <a:t>1/2</a:t>
            </a:r>
            <a:r>
              <a:rPr lang="en-US" sz="2400" dirty="0" smtClean="0"/>
              <a:t>° </a:t>
            </a:r>
            <a:r>
              <a:rPr lang="en-US" sz="2400" dirty="0" smtClean="0"/>
              <a:t>N </a:t>
            </a:r>
            <a:r>
              <a:rPr lang="en-US" sz="2400" dirty="0" smtClean="0"/>
              <a:t>and the </a:t>
            </a:r>
            <a:r>
              <a:rPr lang="en-US" sz="2400" dirty="0" smtClean="0">
                <a:hlinkClick r:id="rId4" tooltip="Tropic of Cancer"/>
              </a:rPr>
              <a:t>Tropic of Cancer</a:t>
            </a:r>
            <a:r>
              <a:rPr lang="en-US" sz="2400" dirty="0" smtClean="0"/>
              <a:t> at 23</a:t>
            </a:r>
            <a:r>
              <a:rPr lang="en-US" sz="1400" dirty="0" smtClean="0"/>
              <a:t>1/2</a:t>
            </a:r>
            <a:r>
              <a:rPr lang="en-US" sz="2400" dirty="0" smtClean="0"/>
              <a:t>° </a:t>
            </a:r>
            <a:r>
              <a:rPr lang="en-US" sz="2400" dirty="0" smtClean="0"/>
              <a:t>N</a:t>
            </a:r>
            <a:r>
              <a:rPr lang="en-US" sz="2400" dirty="0" smtClean="0"/>
              <a:t>, covers 25.99% of Earth's </a:t>
            </a:r>
            <a:r>
              <a:rPr lang="en-US" sz="2400" dirty="0" smtClean="0"/>
              <a:t>surface.</a:t>
            </a:r>
          </a:p>
          <a:p>
            <a:pPr lvl="0">
              <a:buFont typeface="Wingdings" pitchFamily="2" charset="2"/>
              <a:buChar char="Ø"/>
            </a:pPr>
            <a:r>
              <a:rPr lang="en-US" sz="2400" dirty="0" smtClean="0"/>
              <a:t>The </a:t>
            </a:r>
            <a:r>
              <a:rPr lang="en-US" sz="2400" dirty="0" smtClean="0">
                <a:hlinkClick r:id="rId5" tooltip="Temperate climate"/>
              </a:rPr>
              <a:t>South Temperate Zone</a:t>
            </a:r>
            <a:r>
              <a:rPr lang="en-US" sz="2400" dirty="0" smtClean="0"/>
              <a:t>, between the Tropic of Capricorn at </a:t>
            </a:r>
            <a:r>
              <a:rPr lang="en-US" sz="2400" dirty="0" smtClean="0"/>
              <a:t>23</a:t>
            </a:r>
            <a:r>
              <a:rPr lang="en-US" sz="1400" dirty="0" smtClean="0"/>
              <a:t>1/2</a:t>
            </a:r>
            <a:r>
              <a:rPr lang="en-US" sz="2400" dirty="0" smtClean="0"/>
              <a:t>° </a:t>
            </a:r>
            <a:r>
              <a:rPr lang="en-US" sz="2400" dirty="0" smtClean="0"/>
              <a:t>S and the </a:t>
            </a:r>
            <a:r>
              <a:rPr lang="en-US" sz="2400" dirty="0" smtClean="0">
                <a:hlinkClick r:id="rId6" tooltip="Antarctic Circle"/>
              </a:rPr>
              <a:t>Antarctic Circle</a:t>
            </a:r>
            <a:r>
              <a:rPr lang="en-US" sz="2400" dirty="0" smtClean="0"/>
              <a:t> at </a:t>
            </a:r>
            <a:r>
              <a:rPr lang="en-US" sz="2400" dirty="0" smtClean="0"/>
              <a:t>66</a:t>
            </a:r>
            <a:r>
              <a:rPr lang="en-US" sz="1400" dirty="0" smtClean="0"/>
              <a:t>1/2</a:t>
            </a:r>
            <a:r>
              <a:rPr lang="en-US" sz="2400" dirty="0" smtClean="0"/>
              <a:t>° </a:t>
            </a:r>
            <a:r>
              <a:rPr lang="en-US" sz="2400" dirty="0" smtClean="0"/>
              <a:t>S, covers 25.99% of Earth's surface.</a:t>
            </a:r>
          </a:p>
          <a:p>
            <a:pPr lvl="0">
              <a:buFont typeface="Wingdings" pitchFamily="2" charset="2"/>
              <a:buChar char="Ø"/>
            </a:pPr>
            <a:r>
              <a:rPr lang="en-US" sz="2400" dirty="0" smtClean="0"/>
              <a:t>In the two temperate zones, consisting of the </a:t>
            </a:r>
            <a:r>
              <a:rPr lang="en-US" sz="2400" dirty="0" smtClean="0">
                <a:hlinkClick r:id="rId5" tooltip="Temperate climate"/>
              </a:rPr>
              <a:t>tepid</a:t>
            </a:r>
            <a:r>
              <a:rPr lang="en-US" sz="2400" dirty="0" smtClean="0"/>
              <a:t> </a:t>
            </a:r>
            <a:r>
              <a:rPr lang="en-US" sz="2400" dirty="0" smtClean="0">
                <a:hlinkClick r:id="rId7" tooltip="Latitudes"/>
              </a:rPr>
              <a:t>latitudes</a:t>
            </a:r>
            <a:r>
              <a:rPr lang="en-US" sz="2400" dirty="0" smtClean="0"/>
              <a:t>, the Sun is never directly overhead, and the climate is mild, generally ranging from warm to cool.</a:t>
            </a:r>
            <a:endParaRPr lang="en-US" sz="2400" dirty="0" smtClean="0"/>
          </a:p>
          <a:p>
            <a:pPr>
              <a:buFont typeface="Wingdings" pitchFamily="2" charset="2"/>
              <a:buChar char="Ø"/>
            </a:pPr>
            <a:endParaRPr lang="en-US" sz="2400" b="1" dirty="0" smtClean="0">
              <a:latin typeface="Times New Roman" pitchFamily="18" charset="0"/>
              <a:cs typeface="Times New Roman" pitchFamily="18" charset="0"/>
            </a:endParaRPr>
          </a:p>
          <a:p>
            <a:pPr>
              <a:buFont typeface="Wingdings" pitchFamily="2" charset="2"/>
              <a:buChar char="Ø"/>
            </a:pPr>
            <a:endParaRPr lang="en-US" sz="24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915400" cy="6001643"/>
          </a:xfrm>
          <a:prstGeom prst="rect">
            <a:avLst/>
          </a:prstGeom>
        </p:spPr>
        <p:txBody>
          <a:bodyPr wrap="square">
            <a:spAutoFit/>
          </a:bodyPr>
          <a:lstStyle/>
          <a:p>
            <a:r>
              <a:rPr lang="en-US" sz="2400" b="1" dirty="0" smtClean="0">
                <a:latin typeface="Times New Roman" pitchFamily="18" charset="0"/>
                <a:cs typeface="Times New Roman" pitchFamily="18" charset="0"/>
              </a:rPr>
              <a:t>Frigid Zone</a:t>
            </a:r>
          </a:p>
          <a:p>
            <a:endParaRPr lang="en-US" sz="2400" b="1" dirty="0" smtClean="0">
              <a:latin typeface="Times New Roman" pitchFamily="18" charset="0"/>
              <a:cs typeface="Times New Roman" pitchFamily="18" charset="0"/>
            </a:endParaRPr>
          </a:p>
          <a:p>
            <a:pPr lvl="0">
              <a:buFont typeface="Wingdings" pitchFamily="2" charset="2"/>
              <a:buChar char="Ø"/>
            </a:pPr>
            <a:r>
              <a:rPr lang="en-US" sz="2400" dirty="0" smtClean="0"/>
              <a:t>The </a:t>
            </a:r>
            <a:r>
              <a:rPr lang="en-US" sz="2400" dirty="0" smtClean="0">
                <a:hlinkClick r:id="rId2" tooltip="Arctic"/>
              </a:rPr>
              <a:t>North Frigid Zone</a:t>
            </a:r>
            <a:r>
              <a:rPr lang="en-US" sz="2400" dirty="0" smtClean="0"/>
              <a:t>, between the </a:t>
            </a:r>
            <a:r>
              <a:rPr lang="en-US" sz="2400" dirty="0" smtClean="0">
                <a:hlinkClick r:id="rId3"/>
              </a:rPr>
              <a:t>North Pole</a:t>
            </a:r>
            <a:r>
              <a:rPr lang="en-US" sz="2400" dirty="0" smtClean="0"/>
              <a:t> at 90° N and the </a:t>
            </a:r>
            <a:r>
              <a:rPr lang="en-US" sz="2400" dirty="0" smtClean="0">
                <a:hlinkClick r:id="rId4" tooltip="Arctic Circle"/>
              </a:rPr>
              <a:t>Arctic Circle</a:t>
            </a:r>
            <a:r>
              <a:rPr lang="en-US" sz="2400" dirty="0" smtClean="0"/>
              <a:t> at 66</a:t>
            </a:r>
            <a:r>
              <a:rPr lang="en-US" sz="1400" dirty="0" smtClean="0"/>
              <a:t>1/2</a:t>
            </a:r>
            <a:r>
              <a:rPr lang="en-US" sz="2400" dirty="0" smtClean="0"/>
              <a:t>° </a:t>
            </a:r>
            <a:r>
              <a:rPr lang="en-US" sz="2400" dirty="0" smtClean="0"/>
              <a:t>N</a:t>
            </a:r>
            <a:r>
              <a:rPr lang="en-US" sz="2400" dirty="0" smtClean="0"/>
              <a:t>, covers 4.12% of Earth's surface</a:t>
            </a:r>
            <a:r>
              <a:rPr lang="en-US" sz="2400" dirty="0" smtClean="0"/>
              <a:t>.</a:t>
            </a:r>
          </a:p>
          <a:p>
            <a:pPr lvl="0">
              <a:buFont typeface="Wingdings" pitchFamily="2" charset="2"/>
              <a:buChar char="Ø"/>
            </a:pPr>
            <a:endParaRPr lang="en-US" sz="2400" dirty="0" smtClean="0"/>
          </a:p>
          <a:p>
            <a:pPr lvl="0">
              <a:buFont typeface="Wingdings" pitchFamily="2" charset="2"/>
              <a:buChar char="Ø"/>
            </a:pPr>
            <a:r>
              <a:rPr lang="en-US" sz="2400" dirty="0" smtClean="0"/>
              <a:t>The </a:t>
            </a:r>
            <a:r>
              <a:rPr lang="en-US" sz="2400" dirty="0" smtClean="0">
                <a:hlinkClick r:id="rId5" tooltip="Antarctic"/>
              </a:rPr>
              <a:t>South Frigid Zone</a:t>
            </a:r>
            <a:r>
              <a:rPr lang="en-US" sz="2400" dirty="0" smtClean="0"/>
              <a:t>, from the Antarctic Circle at 66</a:t>
            </a:r>
            <a:r>
              <a:rPr lang="en-US" sz="1400" dirty="0" smtClean="0"/>
              <a:t>1/2</a:t>
            </a:r>
            <a:r>
              <a:rPr lang="en-US" sz="2400" dirty="0" smtClean="0"/>
              <a:t>° </a:t>
            </a:r>
            <a:r>
              <a:rPr lang="en-US" sz="2400" dirty="0" smtClean="0"/>
              <a:t>S </a:t>
            </a:r>
            <a:r>
              <a:rPr lang="en-US" sz="2400" dirty="0" smtClean="0"/>
              <a:t>and the </a:t>
            </a:r>
            <a:r>
              <a:rPr lang="en-US" sz="2400" dirty="0" smtClean="0">
                <a:hlinkClick r:id="rId6" tooltip="South Pole"/>
              </a:rPr>
              <a:t>South Pole</a:t>
            </a:r>
            <a:r>
              <a:rPr lang="en-US" sz="2400" dirty="0" smtClean="0"/>
              <a:t> at 90° S, covers 4.12% of Earth's surface</a:t>
            </a:r>
            <a:r>
              <a:rPr lang="en-US" sz="2400" dirty="0" smtClean="0"/>
              <a:t>.</a:t>
            </a:r>
          </a:p>
          <a:p>
            <a:pPr lvl="0">
              <a:buFont typeface="Wingdings" pitchFamily="2" charset="2"/>
              <a:buChar char="Ø"/>
            </a:pPr>
            <a:endParaRPr lang="en-US" sz="2400" dirty="0" smtClean="0"/>
          </a:p>
          <a:p>
            <a:pPr lvl="0">
              <a:buFont typeface="Wingdings" pitchFamily="2" charset="2"/>
              <a:buChar char="Ø"/>
            </a:pPr>
            <a:r>
              <a:rPr lang="en-US" sz="2400" dirty="0" smtClean="0"/>
              <a:t>In the center of the zone (the </a:t>
            </a:r>
            <a:r>
              <a:rPr lang="en-US" sz="2400" dirty="0" smtClean="0">
                <a:hlinkClick r:id="rId7" tooltip="Geographical pole"/>
              </a:rPr>
              <a:t>pole</a:t>
            </a:r>
            <a:r>
              <a:rPr lang="en-US" sz="2400" dirty="0" smtClean="0"/>
              <a:t>) the day is one year long with six months of daylight and six months of night. The frigid zones are the coldest regions of Earth and are generally covered in ice and snow. It receives slanting rays of the sun as this region lies farthest from the equator</a:t>
            </a:r>
          </a:p>
          <a:p>
            <a:pPr>
              <a:buFont typeface="Wingdings" pitchFamily="2" charset="2"/>
              <a:buChar char="Ø"/>
            </a:pPr>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JN COLLEGE\image\WhatsApp Image 2021-05-23 at 9.37.26 PM.jpeg"/>
          <p:cNvPicPr>
            <a:picLocks noChangeAspect="1" noChangeArrowheads="1"/>
          </p:cNvPicPr>
          <p:nvPr/>
        </p:nvPicPr>
        <p:blipFill>
          <a:blip r:embed="rId2"/>
          <a:srcRect/>
          <a:stretch>
            <a:fillRect/>
          </a:stretch>
        </p:blipFill>
        <p:spPr bwMode="auto">
          <a:xfrm>
            <a:off x="0" y="1298488"/>
            <a:ext cx="9150627" cy="4264112"/>
          </a:xfrm>
          <a:prstGeom prst="rect">
            <a:avLst/>
          </a:prstGeom>
          <a:noFill/>
        </p:spPr>
      </p:pic>
      <p:sp>
        <p:nvSpPr>
          <p:cNvPr id="3" name="TextBox 2"/>
          <p:cNvSpPr txBox="1"/>
          <p:nvPr/>
        </p:nvSpPr>
        <p:spPr>
          <a:xfrm>
            <a:off x="457200" y="304800"/>
            <a:ext cx="6934200" cy="523220"/>
          </a:xfrm>
          <a:prstGeom prst="rect">
            <a:avLst/>
          </a:prstGeom>
          <a:noFill/>
        </p:spPr>
        <p:txBody>
          <a:bodyPr wrap="square" rtlCol="0">
            <a:spAutoFit/>
          </a:bodyPr>
          <a:lstStyle/>
          <a:p>
            <a:r>
              <a:rPr lang="en-US" sz="2800" b="1" dirty="0" err="1" smtClean="0">
                <a:latin typeface="Times New Roman" pitchFamily="18" charset="0"/>
                <a:cs typeface="Times New Roman" pitchFamily="18" charset="0"/>
              </a:rPr>
              <a:t>Perihilion</a:t>
            </a:r>
            <a:r>
              <a:rPr lang="en-US" sz="2800" b="1" dirty="0" smtClean="0">
                <a:latin typeface="Times New Roman" pitchFamily="18" charset="0"/>
                <a:cs typeface="Times New Roman" pitchFamily="18" charset="0"/>
              </a:rPr>
              <a:t>, Aphelion, </a:t>
            </a:r>
            <a:r>
              <a:rPr lang="en-US" sz="2800" b="1" dirty="0" err="1" smtClean="0">
                <a:latin typeface="Times New Roman" pitchFamily="18" charset="0"/>
                <a:cs typeface="Times New Roman" pitchFamily="18" charset="0"/>
              </a:rPr>
              <a:t>Solastice</a:t>
            </a:r>
            <a:r>
              <a:rPr lang="en-US" sz="2800" b="1" dirty="0" smtClean="0">
                <a:latin typeface="Times New Roman" pitchFamily="18" charset="0"/>
                <a:cs typeface="Times New Roman" pitchFamily="18" charset="0"/>
              </a:rPr>
              <a:t> and Equinox</a:t>
            </a:r>
            <a:endParaRPr lang="en-US" sz="2800" b="1" dirty="0">
              <a:latin typeface="Times New Roman" pitchFamily="18" charset="0"/>
              <a:cs typeface="Times New Roman" pitchFamily="18" charset="0"/>
            </a:endParaRPr>
          </a:p>
        </p:txBody>
      </p:sp>
      <p:sp>
        <p:nvSpPr>
          <p:cNvPr id="4" name="TextBox 3"/>
          <p:cNvSpPr txBox="1"/>
          <p:nvPr/>
        </p:nvSpPr>
        <p:spPr>
          <a:xfrm>
            <a:off x="0" y="3733800"/>
            <a:ext cx="838691" cy="369332"/>
          </a:xfrm>
          <a:prstGeom prst="rect">
            <a:avLst/>
          </a:prstGeom>
          <a:solidFill>
            <a:schemeClr val="bg1"/>
          </a:solidFill>
          <a:ln>
            <a:solidFill>
              <a:schemeClr val="tx1">
                <a:lumMod val="50000"/>
                <a:lumOff val="50000"/>
              </a:schemeClr>
            </a:solidFill>
          </a:ln>
        </p:spPr>
        <p:txBody>
          <a:bodyPr wrap="square" rtlCol="0">
            <a:spAutoFit/>
          </a:bodyPr>
          <a:lstStyle/>
          <a:p>
            <a:r>
              <a:rPr lang="en-US" dirty="0" smtClean="0"/>
              <a:t>4</a:t>
            </a:r>
            <a:r>
              <a:rPr lang="en-US" baseline="30000" dirty="0" smtClean="0"/>
              <a:t>th</a:t>
            </a:r>
            <a:r>
              <a:rPr lang="en-US" dirty="0" smtClean="0"/>
              <a:t> July</a:t>
            </a:r>
            <a:endParaRPr lang="en-US" dirty="0"/>
          </a:p>
        </p:txBody>
      </p:sp>
      <p:sp>
        <p:nvSpPr>
          <p:cNvPr id="5" name="TextBox 4"/>
          <p:cNvSpPr txBox="1"/>
          <p:nvPr/>
        </p:nvSpPr>
        <p:spPr>
          <a:xfrm>
            <a:off x="8153400" y="3124200"/>
            <a:ext cx="990600" cy="646331"/>
          </a:xfrm>
          <a:prstGeom prst="rect">
            <a:avLst/>
          </a:prstGeom>
          <a:solidFill>
            <a:schemeClr val="bg1"/>
          </a:solidFill>
        </p:spPr>
        <p:txBody>
          <a:bodyPr wrap="square" rtlCol="0">
            <a:spAutoFit/>
          </a:bodyPr>
          <a:lstStyle/>
          <a:p>
            <a:r>
              <a:rPr lang="en-US" dirty="0" smtClean="0"/>
              <a:t>3</a:t>
            </a:r>
            <a:r>
              <a:rPr lang="en-US" baseline="30000" dirty="0" smtClean="0"/>
              <a:t>rd</a:t>
            </a:r>
            <a:r>
              <a:rPr lang="en-US" dirty="0" smtClean="0"/>
              <a:t> January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6553200" cy="3139321"/>
          </a:xfrm>
          <a:prstGeom prst="rect">
            <a:avLst/>
          </a:prstGeom>
        </p:spPr>
        <p:txBody>
          <a:bodyPr wrap="square">
            <a:spAutoFit/>
          </a:bodyPr>
          <a:lstStyle/>
          <a:p>
            <a:pPr>
              <a:buFont typeface="Wingdings" pitchFamily="2" charset="2"/>
              <a:buChar char="Ø"/>
            </a:pPr>
            <a:r>
              <a:rPr lang="en-US" b="1" dirty="0" smtClean="0"/>
              <a:t>Aphelion</a:t>
            </a:r>
            <a:r>
              <a:rPr lang="en-US" dirty="0" smtClean="0"/>
              <a:t> is the point of the Earth’s orbit that is </a:t>
            </a:r>
            <a:r>
              <a:rPr lang="en-US" i="1" dirty="0" smtClean="0"/>
              <a:t>farthest</a:t>
            </a:r>
            <a:r>
              <a:rPr lang="en-US" dirty="0" smtClean="0"/>
              <a:t> away from the Sun</a:t>
            </a:r>
            <a:r>
              <a:rPr lang="en-US" dirty="0" smtClean="0"/>
              <a:t>.</a:t>
            </a:r>
            <a:r>
              <a:rPr lang="en-US" dirty="0" smtClean="0"/>
              <a:t> Each year on </a:t>
            </a:r>
            <a:r>
              <a:rPr lang="en-US" dirty="0" smtClean="0"/>
              <a:t>July 4</a:t>
            </a:r>
            <a:r>
              <a:rPr lang="en-US" baseline="30000" dirty="0" smtClean="0"/>
              <a:t>th</a:t>
            </a:r>
            <a:r>
              <a:rPr lang="en-US" dirty="0" smtClean="0"/>
              <a:t> the </a:t>
            </a:r>
            <a:r>
              <a:rPr lang="en-US" dirty="0" smtClean="0"/>
              <a:t>earth </a:t>
            </a:r>
            <a:r>
              <a:rPr lang="en-US" dirty="0" smtClean="0"/>
              <a:t>little </a:t>
            </a:r>
            <a:r>
              <a:rPr lang="en-US" dirty="0" err="1" smtClean="0"/>
              <a:t>furthe</a:t>
            </a:r>
            <a:r>
              <a:rPr lang="en-US" dirty="0" smtClean="0"/>
              <a:t> from the </a:t>
            </a:r>
            <a:r>
              <a:rPr lang="en-US" dirty="0" smtClean="0"/>
              <a:t>sun at distance </a:t>
            </a:r>
            <a:r>
              <a:rPr lang="en-US" dirty="0" smtClean="0"/>
              <a:t>152 </a:t>
            </a:r>
            <a:r>
              <a:rPr lang="en-US" dirty="0" smtClean="0"/>
              <a:t>million km.</a:t>
            </a:r>
          </a:p>
          <a:p>
            <a:endParaRPr lang="en-US" dirty="0" smtClean="0"/>
          </a:p>
          <a:p>
            <a:pPr>
              <a:buFont typeface="Wingdings" pitchFamily="2" charset="2"/>
              <a:buChar char="Ø"/>
            </a:pPr>
            <a:r>
              <a:rPr lang="en-US" b="1" dirty="0" smtClean="0"/>
              <a:t>Perihelion</a:t>
            </a:r>
            <a:r>
              <a:rPr lang="en-US" dirty="0" smtClean="0"/>
              <a:t> is the point of the Earth’s orbit that is </a:t>
            </a:r>
            <a:r>
              <a:rPr lang="en-US" i="1" dirty="0" smtClean="0"/>
              <a:t>nearest</a:t>
            </a:r>
            <a:r>
              <a:rPr lang="en-US" dirty="0" smtClean="0"/>
              <a:t> to the Sun</a:t>
            </a:r>
            <a:r>
              <a:rPr lang="en-US" dirty="0" smtClean="0"/>
              <a:t>. Each year on January 3</a:t>
            </a:r>
            <a:r>
              <a:rPr lang="en-US" baseline="30000" dirty="0" smtClean="0"/>
              <a:t>rd</a:t>
            </a:r>
            <a:r>
              <a:rPr lang="en-US" dirty="0" smtClean="0"/>
              <a:t> the earth come close to the sun at distance 147 million km.</a:t>
            </a:r>
          </a:p>
          <a:p>
            <a:pPr>
              <a:buFont typeface="Wingdings" pitchFamily="2" charset="2"/>
              <a:buChar char="Ø"/>
            </a:pPr>
            <a:r>
              <a:rPr lang="en-US" dirty="0" smtClean="0"/>
              <a:t>The day of a solstice in either hemisphere has either the most </a:t>
            </a:r>
            <a:r>
              <a:rPr lang="en-US" dirty="0" smtClean="0">
                <a:hlinkClick r:id="rId2"/>
              </a:rPr>
              <a:t>sunlight</a:t>
            </a:r>
            <a:r>
              <a:rPr lang="en-US" dirty="0" smtClean="0"/>
              <a:t> of the year (</a:t>
            </a:r>
            <a:r>
              <a:rPr lang="en-US" dirty="0" smtClean="0">
                <a:hlinkClick r:id="rId3" tooltip="Summer solstice"/>
              </a:rPr>
              <a:t>summer solstice</a:t>
            </a:r>
            <a:r>
              <a:rPr lang="en-US" dirty="0" smtClean="0"/>
              <a:t>) or the least sunlight of the year (</a:t>
            </a:r>
            <a:r>
              <a:rPr lang="en-US" dirty="0" smtClean="0">
                <a:hlinkClick r:id="rId4" tooltip="Winter solstice"/>
              </a:rPr>
              <a:t>winter solstice</a:t>
            </a:r>
            <a:r>
              <a:rPr lang="en-US" dirty="0" smtClean="0"/>
              <a:t>) for any place other than the </a:t>
            </a:r>
            <a:r>
              <a:rPr lang="en-US" dirty="0" smtClean="0">
                <a:hlinkClick r:id="rId5" tooltip="Equator"/>
              </a:rPr>
              <a:t>Equator</a:t>
            </a:r>
            <a:r>
              <a:rPr lang="en-US" dirty="0" smtClean="0"/>
              <a:t>.</a:t>
            </a:r>
            <a:endParaRPr lang="en-US" dirty="0" smtClean="0"/>
          </a:p>
          <a:p>
            <a:pPr>
              <a:buFont typeface="Wingdings" pitchFamily="2" charset="2"/>
              <a:buChar char="Ø"/>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39</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cp:revision>
  <dcterms:created xsi:type="dcterms:W3CDTF">2006-08-16T00:00:00Z</dcterms:created>
  <dcterms:modified xsi:type="dcterms:W3CDTF">2021-05-24T06:36:28Z</dcterms:modified>
</cp:coreProperties>
</file>