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2286000"/>
          </a:xfrm>
        </p:spPr>
        <p:txBody>
          <a:bodyPr>
            <a:normAutofit fontScale="90000"/>
          </a:bodyPr>
          <a:lstStyle/>
          <a:p>
            <a:r>
              <a:rPr lang="en-US" sz="8000" dirty="0" smtClean="0">
                <a:latin typeface="Times New Roman" pitchFamily="18" charset="0"/>
                <a:cs typeface="Times New Roman" pitchFamily="18" charset="0"/>
              </a:rPr>
              <a:t>CLIMATOLOGY</a:t>
            </a:r>
            <a:br>
              <a:rPr lang="en-US" sz="8000" dirty="0" smtClean="0">
                <a:latin typeface="Times New Roman" pitchFamily="18" charset="0"/>
                <a:cs typeface="Times New Roman" pitchFamily="18" charset="0"/>
              </a:rPr>
            </a:br>
            <a:r>
              <a:rPr lang="en-US" sz="8000" dirty="0" smtClean="0">
                <a:latin typeface="Times New Roman" pitchFamily="18" charset="0"/>
                <a:cs typeface="Times New Roman" pitchFamily="18" charset="0"/>
              </a:rPr>
              <a:t>(</a:t>
            </a:r>
            <a:r>
              <a:rPr lang="en-US" sz="4900" dirty="0" smtClean="0">
                <a:solidFill>
                  <a:srgbClr val="FF0000"/>
                </a:solidFill>
                <a:latin typeface="Times New Roman" pitchFamily="18" charset="0"/>
                <a:cs typeface="Times New Roman" pitchFamily="18" charset="0"/>
              </a:rPr>
              <a:t>STRUCTURE OFATMOSPHERE</a:t>
            </a:r>
            <a:r>
              <a:rPr lang="en-US" sz="8000" dirty="0" smtClean="0">
                <a:latin typeface="Times New Roman" pitchFamily="18" charset="0"/>
                <a:cs typeface="Times New Roman" pitchFamily="18" charset="0"/>
              </a:rPr>
              <a:t>)</a:t>
            </a:r>
            <a:endParaRPr lang="en-US" sz="80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2895600"/>
            <a:ext cx="7620000" cy="3230563"/>
          </a:xfrm>
        </p:spPr>
        <p:txBody>
          <a:bodyPr>
            <a:normAutofit lnSpcReduction="10000"/>
          </a:bodyPr>
          <a:lstStyle/>
          <a:p>
            <a:pPr algn="ctr">
              <a:buNone/>
            </a:pPr>
            <a:r>
              <a:rPr lang="en-US" i="1" dirty="0" smtClean="0">
                <a:solidFill>
                  <a:srgbClr val="FF0000"/>
                </a:solidFill>
                <a:latin typeface="Times New Roman" pitchFamily="18" charset="0"/>
                <a:cs typeface="Times New Roman" pitchFamily="18" charset="0"/>
              </a:rPr>
              <a:t>Presented By</a:t>
            </a:r>
          </a:p>
          <a:p>
            <a:pPr algn="ctr">
              <a:buNone/>
            </a:pPr>
            <a:r>
              <a:rPr lang="en-US" dirty="0" smtClean="0">
                <a:solidFill>
                  <a:srgbClr val="0070C0"/>
                </a:solidFill>
                <a:latin typeface="Times New Roman" pitchFamily="18" charset="0"/>
                <a:cs typeface="Times New Roman" pitchFamily="18" charset="0"/>
              </a:rPr>
              <a:t>Dr. </a:t>
            </a:r>
            <a:r>
              <a:rPr lang="en-US" dirty="0" err="1" smtClean="0">
                <a:solidFill>
                  <a:srgbClr val="0070C0"/>
                </a:solidFill>
                <a:latin typeface="Times New Roman" pitchFamily="18" charset="0"/>
                <a:cs typeface="Times New Roman" pitchFamily="18" charset="0"/>
              </a:rPr>
              <a:t>Banashree</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Saikia</a:t>
            </a:r>
            <a:endParaRPr lang="en-US" dirty="0" smtClean="0">
              <a:solidFill>
                <a:srgbClr val="0070C0"/>
              </a:solidFill>
              <a:latin typeface="Times New Roman" pitchFamily="18" charset="0"/>
              <a:cs typeface="Times New Roman" pitchFamily="18" charset="0"/>
            </a:endParaRPr>
          </a:p>
          <a:p>
            <a:pPr algn="ctr">
              <a:buNone/>
            </a:pPr>
            <a:r>
              <a:rPr lang="en-US" dirty="0" smtClean="0">
                <a:solidFill>
                  <a:srgbClr val="0070C0"/>
                </a:solidFill>
                <a:latin typeface="Times New Roman" pitchFamily="18" charset="0"/>
                <a:cs typeface="Times New Roman" pitchFamily="18" charset="0"/>
              </a:rPr>
              <a:t>Assistant Professor</a:t>
            </a:r>
          </a:p>
          <a:p>
            <a:pPr algn="ctr">
              <a:buNone/>
            </a:pPr>
            <a:r>
              <a:rPr lang="en-US" dirty="0" smtClean="0">
                <a:solidFill>
                  <a:srgbClr val="0070C0"/>
                </a:solidFill>
                <a:latin typeface="Times New Roman" pitchFamily="18" charset="0"/>
                <a:cs typeface="Times New Roman" pitchFamily="18" charset="0"/>
              </a:rPr>
              <a:t>Department of Geography</a:t>
            </a:r>
          </a:p>
          <a:p>
            <a:pPr algn="ctr">
              <a:buNone/>
            </a:pPr>
            <a:r>
              <a:rPr lang="en-US" dirty="0" smtClean="0">
                <a:solidFill>
                  <a:srgbClr val="0070C0"/>
                </a:solidFill>
                <a:latin typeface="Times New Roman" pitchFamily="18" charset="0"/>
                <a:cs typeface="Times New Roman" pitchFamily="18" charset="0"/>
              </a:rPr>
              <a:t>JN College,</a:t>
            </a:r>
          </a:p>
          <a:p>
            <a:pPr algn="ctr">
              <a:buNone/>
            </a:pP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Boko</a:t>
            </a:r>
            <a:endParaRPr lang="en-US"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0" cy="685800"/>
          </a:xfrm>
        </p:spPr>
        <p:txBody>
          <a:bodyPr>
            <a:normAutofit/>
          </a:bodyPr>
          <a:lstStyle/>
          <a:p>
            <a:pPr algn="l"/>
            <a:r>
              <a:rPr lang="en-US" sz="3200" b="1" dirty="0" smtClean="0">
                <a:latin typeface="Times New Roman" pitchFamily="18" charset="0"/>
                <a:cs typeface="Times New Roman" pitchFamily="18" charset="0"/>
              </a:rPr>
              <a:t>Structure of the Atmosphere </a:t>
            </a:r>
            <a:endParaRPr lang="en-US" sz="3200" b="1" dirty="0">
              <a:latin typeface="Times New Roman" pitchFamily="18" charset="0"/>
              <a:cs typeface="Times New Roman" pitchFamily="18" charset="0"/>
            </a:endParaRPr>
          </a:p>
        </p:txBody>
      </p:sp>
      <p:sp>
        <p:nvSpPr>
          <p:cNvPr id="5" name="TextBox 4"/>
          <p:cNvSpPr txBox="1"/>
          <p:nvPr/>
        </p:nvSpPr>
        <p:spPr>
          <a:xfrm>
            <a:off x="0" y="914400"/>
            <a:ext cx="3810000" cy="5262979"/>
          </a:xfrm>
          <a:prstGeom prst="rect">
            <a:avLst/>
          </a:prstGeom>
          <a:noFill/>
        </p:spPr>
        <p:txBody>
          <a:bodyPr wrap="square" rtlCol="0">
            <a:spAutoFit/>
          </a:bodyPr>
          <a:lstStyle/>
          <a:p>
            <a:pPr algn="just">
              <a:buFont typeface="Wingdings" pitchFamily="2" charset="2"/>
              <a:buChar char="v"/>
            </a:pPr>
            <a:r>
              <a:rPr lang="en-US" sz="2400" dirty="0" smtClean="0">
                <a:latin typeface="Times New Roman" pitchFamily="18" charset="0"/>
                <a:cs typeface="Times New Roman" pitchFamily="18" charset="0"/>
              </a:rPr>
              <a:t>On the basis of the characteristics of  temperature and air pressure there are four distinctive layers from the earth  surface upward </a:t>
            </a:r>
            <a:r>
              <a:rPr lang="en-US" sz="2400" dirty="0" err="1" smtClean="0">
                <a:latin typeface="Times New Roman" pitchFamily="18" charset="0"/>
                <a:cs typeface="Times New Roman" pitchFamily="18" charset="0"/>
              </a:rPr>
              <a:t>e.g</a:t>
            </a:r>
            <a:endParaRPr lang="en-US" sz="2400" dirty="0" smtClean="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Troposphere</a:t>
            </a:r>
          </a:p>
          <a:p>
            <a:pPr marL="514350" indent="-514350">
              <a:buFont typeface="+mj-lt"/>
              <a:buAutoNum type="romanUcPeriod"/>
            </a:pPr>
            <a:endParaRPr lang="en-US" sz="24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Stratosphere</a:t>
            </a:r>
          </a:p>
          <a:p>
            <a:pPr marL="514350" indent="-514350">
              <a:buFont typeface="+mj-lt"/>
              <a:buAutoNum type="romanUcPeriod"/>
            </a:pPr>
            <a:endParaRPr lang="en-US" sz="24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Mesosphere</a:t>
            </a:r>
          </a:p>
          <a:p>
            <a:pPr marL="514350" indent="-514350">
              <a:buFont typeface="+mj-lt"/>
              <a:buAutoNum type="romanUcPeriod"/>
            </a:pPr>
            <a:endParaRPr lang="en-US" sz="24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Thermosphere</a:t>
            </a:r>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962400" y="1140428"/>
            <a:ext cx="5036707" cy="495171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marL="514350" indent="-514350">
              <a:buFont typeface="+mj-lt"/>
              <a:buAutoNum type="romanUcPeriod"/>
            </a:pPr>
            <a:r>
              <a:rPr lang="en-US" sz="2800" b="1" dirty="0" smtClean="0">
                <a:latin typeface="Times New Roman" pitchFamily="18" charset="0"/>
                <a:cs typeface="Times New Roman" pitchFamily="18" charset="0"/>
              </a:rPr>
              <a:t>Troposphere</a:t>
            </a:r>
          </a:p>
          <a:p>
            <a:pPr marL="514350" indent="-514350"/>
            <a:endParaRPr lang="en-US" sz="2800" b="1" dirty="0" smtClean="0">
              <a:latin typeface="Times New Roman" pitchFamily="18" charset="0"/>
              <a:cs typeface="Times New Roman" pitchFamily="18" charset="0"/>
            </a:endParaRPr>
          </a:p>
          <a:p>
            <a:pPr marL="514350" indent="-514350" algn="just">
              <a:buFont typeface="Wingdings" pitchFamily="2" charset="2"/>
              <a:buChar char="Ø"/>
            </a:pPr>
            <a:r>
              <a:rPr lang="en-US" sz="2400" dirty="0" smtClean="0">
                <a:latin typeface="Times New Roman" pitchFamily="18" charset="0"/>
                <a:cs typeface="Times New Roman" pitchFamily="18" charset="0"/>
              </a:rPr>
              <a:t>The lowermost layer of the atmosphere is known as troposphere.</a:t>
            </a:r>
          </a:p>
          <a:p>
            <a:pPr marL="514350" indent="-514350" algn="just">
              <a:buFont typeface="Wingdings" pitchFamily="2" charset="2"/>
              <a:buChar char="Ø"/>
            </a:pPr>
            <a:r>
              <a:rPr lang="en-US" sz="2400" dirty="0" smtClean="0">
                <a:latin typeface="Times New Roman" pitchFamily="18" charset="0"/>
                <a:cs typeface="Times New Roman" pitchFamily="18" charset="0"/>
              </a:rPr>
              <a:t>All the weather phenomena (e.g. </a:t>
            </a:r>
            <a:r>
              <a:rPr lang="en-US" sz="2400" dirty="0" smtClean="0">
                <a:solidFill>
                  <a:srgbClr val="0070C0"/>
                </a:solidFill>
                <a:latin typeface="Times New Roman" pitchFamily="18" charset="0"/>
                <a:cs typeface="Times New Roman" pitchFamily="18" charset="0"/>
              </a:rPr>
              <a:t>fog cloud dew, frost, rainfall, hailstorm, storm, lightening</a:t>
            </a:r>
            <a:r>
              <a:rPr lang="en-US" sz="2400" dirty="0" smtClean="0">
                <a:latin typeface="Times New Roman" pitchFamily="18" charset="0"/>
                <a:cs typeface="Times New Roman" pitchFamily="18" charset="0"/>
              </a:rPr>
              <a:t>) are </a:t>
            </a:r>
            <a:r>
              <a:rPr lang="en-US" sz="2400" dirty="0" err="1" smtClean="0">
                <a:latin typeface="Times New Roman" pitchFamily="18" charset="0"/>
                <a:cs typeface="Times New Roman" pitchFamily="18" charset="0"/>
              </a:rPr>
              <a:t>occured</a:t>
            </a:r>
            <a:r>
              <a:rPr lang="en-US" sz="2400" dirty="0" smtClean="0">
                <a:latin typeface="Times New Roman" pitchFamily="18" charset="0"/>
                <a:cs typeface="Times New Roman" pitchFamily="18" charset="0"/>
              </a:rPr>
              <a:t> in this layer</a:t>
            </a:r>
            <a:r>
              <a:rPr lang="en-US" sz="2400" dirty="0" smtClean="0">
                <a:latin typeface="Times New Roman" pitchFamily="18" charset="0"/>
                <a:cs typeface="Times New Roman" pitchFamily="18" charset="0"/>
              </a:rPr>
              <a:t>.</a:t>
            </a:r>
          </a:p>
          <a:p>
            <a:pPr marL="514350" indent="-514350" algn="just">
              <a:buFont typeface="Wingdings" pitchFamily="2" charset="2"/>
              <a:buChar char="Ø"/>
            </a:pPr>
            <a:r>
              <a:rPr lang="en-US" sz="2400" dirty="0" smtClean="0">
                <a:latin typeface="Times New Roman" pitchFamily="18" charset="0"/>
                <a:cs typeface="Times New Roman" pitchFamily="18" charset="0"/>
              </a:rPr>
              <a:t>All the life forms including human being are exist in lower part of  troposphere.</a:t>
            </a:r>
          </a:p>
          <a:p>
            <a:pPr marL="514350" indent="-514350" algn="just">
              <a:buFont typeface="Wingdings" pitchFamily="2" charset="2"/>
              <a:buChar char="Ø"/>
            </a:pPr>
            <a:r>
              <a:rPr lang="en-US" sz="2400" dirty="0" smtClean="0">
                <a:latin typeface="Times New Roman" pitchFamily="18" charset="0"/>
                <a:cs typeface="Times New Roman" pitchFamily="18" charset="0"/>
              </a:rPr>
              <a:t>In this layer the temperature decreases with increasing height at the rate of 6.5</a:t>
            </a:r>
            <a:r>
              <a:rPr lang="en-US" sz="2400" b="1" baseline="30000" dirty="0" smtClean="0"/>
              <a:t>o</a:t>
            </a:r>
            <a:r>
              <a:rPr lang="en-US" sz="2400" b="1" dirty="0" smtClean="0"/>
              <a:t> </a:t>
            </a:r>
            <a:r>
              <a:rPr lang="en-US" sz="2400" dirty="0" smtClean="0">
                <a:latin typeface="Times New Roman" pitchFamily="18" charset="0"/>
                <a:cs typeface="Times New Roman" pitchFamily="18" charset="0"/>
              </a:rPr>
              <a:t>C per 1000m.This rate of decrease of temperature is called </a:t>
            </a:r>
            <a:r>
              <a:rPr lang="en-US" sz="2400" b="1" dirty="0" smtClean="0">
                <a:latin typeface="Times New Roman" pitchFamily="18" charset="0"/>
                <a:cs typeface="Times New Roman" pitchFamily="18" charset="0"/>
              </a:rPr>
              <a:t>normal lapse rate</a:t>
            </a:r>
            <a:r>
              <a:rPr lang="en-US" sz="2400" dirty="0" smtClean="0">
                <a:latin typeface="Times New Roman" pitchFamily="18" charset="0"/>
                <a:cs typeface="Times New Roman" pitchFamily="18" charset="0"/>
              </a:rPr>
              <a:t>.</a:t>
            </a:r>
          </a:p>
          <a:p>
            <a:pPr marL="514350" indent="-514350" algn="just">
              <a:buFont typeface="Wingdings" pitchFamily="2" charset="2"/>
              <a:buChar char="Ø"/>
            </a:pPr>
            <a:r>
              <a:rPr lang="en-US" sz="2400" dirty="0" smtClean="0">
                <a:latin typeface="Times New Roman" pitchFamily="18" charset="0"/>
                <a:cs typeface="Times New Roman" pitchFamily="18" charset="0"/>
              </a:rPr>
              <a:t>The average height of the troposphere is about 16 km over the equator and 6 km over the poles.</a:t>
            </a:r>
          </a:p>
          <a:p>
            <a:pPr marL="514350" indent="-514350" algn="just">
              <a:buFont typeface="Wingdings" pitchFamily="2" charset="2"/>
              <a:buChar char="Ø"/>
            </a:pPr>
            <a:r>
              <a:rPr lang="en-US" sz="2400" dirty="0" smtClean="0">
                <a:latin typeface="Times New Roman" pitchFamily="18" charset="0"/>
                <a:cs typeface="Times New Roman" pitchFamily="18" charset="0"/>
              </a:rPr>
              <a:t>The upper limit of troposphere is called </a:t>
            </a:r>
            <a:r>
              <a:rPr lang="en-US" sz="2400" dirty="0" err="1" smtClean="0">
                <a:latin typeface="Times New Roman" pitchFamily="18" charset="0"/>
                <a:cs typeface="Times New Roman" pitchFamily="18" charset="0"/>
              </a:rPr>
              <a:t>tropopause</a:t>
            </a:r>
            <a:r>
              <a:rPr lang="en-US" sz="2400" dirty="0" smtClean="0">
                <a:latin typeface="Times New Roman" pitchFamily="18" charset="0"/>
                <a:cs typeface="Times New Roman" pitchFamily="18" charset="0"/>
              </a:rPr>
              <a:t> which is about 1.5 km thick.</a:t>
            </a:r>
          </a:p>
          <a:p>
            <a:pPr marL="514350" indent="-514350" algn="just">
              <a:buFont typeface="Wingdings" pitchFamily="2" charset="2"/>
              <a:buChar char="Ø"/>
            </a:pPr>
            <a:r>
              <a:rPr lang="en-US" sz="2400" dirty="0" smtClean="0">
                <a:latin typeface="Times New Roman" pitchFamily="18" charset="0"/>
                <a:cs typeface="Times New Roman" pitchFamily="18" charset="0"/>
              </a:rPr>
              <a:t>The height of </a:t>
            </a:r>
            <a:r>
              <a:rPr lang="en-US" sz="2400" dirty="0" err="1" smtClean="0">
                <a:latin typeface="Times New Roman" pitchFamily="18" charset="0"/>
                <a:cs typeface="Times New Roman" pitchFamily="18" charset="0"/>
              </a:rPr>
              <a:t>tropopause</a:t>
            </a:r>
            <a:r>
              <a:rPr lang="en-US" sz="2400" dirty="0" smtClean="0">
                <a:latin typeface="Times New Roman" pitchFamily="18" charset="0"/>
                <a:cs typeface="Times New Roman" pitchFamily="18" charset="0"/>
              </a:rPr>
              <a:t> is 17 km over equator and 9-10 km over poles.</a:t>
            </a:r>
          </a:p>
          <a:p>
            <a:pPr marL="514350" indent="-514350" algn="just">
              <a:buFont typeface="Wingdings" pitchFamily="2" charset="2"/>
              <a:buChar char="Ø"/>
            </a:pPr>
            <a:r>
              <a:rPr lang="en-US" sz="2400" dirty="0" smtClean="0">
                <a:latin typeface="Times New Roman" pitchFamily="18" charset="0"/>
                <a:cs typeface="Times New Roman" pitchFamily="18" charset="0"/>
              </a:rPr>
              <a:t>The word troposphere denotes as zones or region of mixing where as the </a:t>
            </a:r>
            <a:r>
              <a:rPr lang="en-US" sz="2400" dirty="0" err="1" smtClean="0">
                <a:latin typeface="Times New Roman" pitchFamily="18" charset="0"/>
                <a:cs typeface="Times New Roman" pitchFamily="18" charset="0"/>
              </a:rPr>
              <a:t>tropopause</a:t>
            </a:r>
            <a:r>
              <a:rPr lang="en-US" sz="2400" dirty="0" smtClean="0">
                <a:latin typeface="Times New Roman" pitchFamily="18" charset="0"/>
                <a:cs typeface="Times New Roman" pitchFamily="18" charset="0"/>
              </a:rPr>
              <a:t> means where the mixing stops.</a:t>
            </a:r>
            <a:endParaRPr lang="en-US"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p:spPr>
        <p:txBody>
          <a:bodyPr wrap="square">
            <a:spAutoFit/>
          </a:bodyPr>
          <a:lstStyle/>
          <a:p>
            <a:pPr marL="514350" indent="-514350"/>
            <a:r>
              <a:rPr lang="en-US" sz="2400" b="1" dirty="0" smtClean="0">
                <a:latin typeface="Times New Roman" pitchFamily="18" charset="0"/>
                <a:cs typeface="Times New Roman" pitchFamily="18" charset="0"/>
              </a:rPr>
              <a:t>II .Stratosphere</a:t>
            </a:r>
          </a:p>
          <a:p>
            <a:pPr marL="514350" indent="-514350"/>
            <a:endParaRPr lang="en-US" sz="2400" b="1"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The layer just above troposphere is called stratosphere and it extends upward from the </a:t>
            </a:r>
            <a:r>
              <a:rPr lang="en-US" sz="2400" dirty="0" err="1" smtClean="0">
                <a:latin typeface="Times New Roman" pitchFamily="18" charset="0"/>
                <a:cs typeface="Times New Roman" pitchFamily="18" charset="0"/>
              </a:rPr>
              <a:t>tropopuse</a:t>
            </a:r>
            <a:r>
              <a:rPr lang="en-US" sz="2400" dirty="0" smtClean="0">
                <a:latin typeface="Times New Roman" pitchFamily="18" charset="0"/>
                <a:cs typeface="Times New Roman" pitchFamily="18" charset="0"/>
              </a:rPr>
              <a:t> to about 50 km.</a:t>
            </a:r>
            <a:endParaRPr lang="en-US" sz="2400" dirty="0" smtClean="0">
              <a:latin typeface="Times New Roman" pitchFamily="18" charset="0"/>
              <a:cs typeface="Times New Roman" pitchFamily="18" charset="0"/>
            </a:endParaRP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The upper limit of stratosphere is known as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stratopouse</a:t>
            </a:r>
            <a:r>
              <a:rPr lang="en-US" sz="2400" dirty="0" smtClean="0">
                <a:latin typeface="Times New Roman" pitchFamily="18" charset="0"/>
                <a:cs typeface="Times New Roman" pitchFamily="18" charset="0"/>
              </a:rPr>
              <a:t>.</a:t>
            </a:r>
          </a:p>
          <a:p>
            <a:pPr marL="514350" indent="-514350">
              <a:buFont typeface="Wingdings" pitchFamily="2" charset="2"/>
              <a:buChar char="Ø"/>
            </a:pPr>
            <a:endParaRPr lang="en-US" sz="2400" dirty="0" smtClean="0">
              <a:latin typeface="Times New Roman" pitchFamily="18" charset="0"/>
              <a:cs typeface="Times New Roman" pitchFamily="18" charset="0"/>
            </a:endParaRP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In this layer temperature gradually increases with increasing height.</a:t>
            </a: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This layer is more or less free from major weather phenomena but there is circulation of </a:t>
            </a:r>
            <a:r>
              <a:rPr lang="en-US" sz="2400" dirty="0" err="1" smtClean="0">
                <a:latin typeface="Times New Roman" pitchFamily="18" charset="0"/>
                <a:cs typeface="Times New Roman" pitchFamily="18" charset="0"/>
              </a:rPr>
              <a:t>feable</a:t>
            </a:r>
            <a:r>
              <a:rPr lang="en-US" sz="2400" dirty="0" smtClean="0">
                <a:latin typeface="Times New Roman" pitchFamily="18" charset="0"/>
                <a:cs typeface="Times New Roman" pitchFamily="18" charset="0"/>
              </a:rPr>
              <a:t> winds and cirrus cloud.</a:t>
            </a:r>
          </a:p>
          <a:p>
            <a:pPr marL="514350" indent="-514350">
              <a:buFont typeface="Wingdings" pitchFamily="2" charset="2"/>
              <a:buChar char="Ø"/>
            </a:pPr>
            <a:endParaRPr lang="en-US" sz="2400" dirty="0" smtClean="0">
              <a:latin typeface="Times New Roman" pitchFamily="18" charset="0"/>
              <a:cs typeface="Times New Roman" pitchFamily="18" charset="0"/>
            </a:endParaRP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The lower part of stratosphere is characterized by concentration of ozone between the height of  15- 35 km is called as </a:t>
            </a:r>
            <a:r>
              <a:rPr lang="en-US" sz="2400" b="1" dirty="0" smtClean="0">
                <a:latin typeface="Times New Roman" pitchFamily="18" charset="0"/>
                <a:cs typeface="Times New Roman" pitchFamily="18" charset="0"/>
              </a:rPr>
              <a:t>ozonosphere</a:t>
            </a:r>
            <a:r>
              <a:rPr lang="en-US" sz="2400" dirty="0" smtClean="0">
                <a:latin typeface="Times New Roman" pitchFamily="18" charset="0"/>
                <a:cs typeface="Times New Roman" pitchFamily="18" charset="0"/>
              </a:rPr>
              <a:t> though ozone has been discovered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the height of  80km.</a:t>
            </a:r>
          </a:p>
          <a:p>
            <a:pPr marL="514350" indent="-514350">
              <a:buFont typeface="Wingdings" pitchFamily="2" charset="2"/>
              <a:buChar char="Ø"/>
            </a:pPr>
            <a:endParaRPr lang="en-US" sz="2400" dirty="0" smtClean="0">
              <a:latin typeface="Times New Roman" pitchFamily="18" charset="0"/>
              <a:cs typeface="Times New Roman" pitchFamily="18" charset="0"/>
            </a:endParaRPr>
          </a:p>
          <a:p>
            <a:pPr marL="514350" indent="-514350">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153400" cy="4524315"/>
          </a:xfrm>
          <a:prstGeom prst="rect">
            <a:avLst/>
          </a:prstGeom>
        </p:spPr>
        <p:txBody>
          <a:bodyPr wrap="square">
            <a:spAutoFit/>
          </a:bodyPr>
          <a:lstStyle/>
          <a:p>
            <a:pPr marL="514350" indent="-514350">
              <a:buFont typeface="Wingdings" pitchFamily="2" charset="2"/>
              <a:buChar char="Ø"/>
            </a:pPr>
            <a:r>
              <a:rPr lang="en-US" sz="2400" dirty="0" smtClean="0">
                <a:latin typeface="Times New Roman" pitchFamily="18" charset="0"/>
                <a:cs typeface="Times New Roman" pitchFamily="18" charset="0"/>
              </a:rPr>
              <a:t>Ozone acts as a protective cover for the biological communities in the biosphere because  it absorbs almost all the ultra violet rays of solar radiation  and thus protects the earth’s surface from becoming too hot</a:t>
            </a:r>
            <a:r>
              <a:rPr lang="en-US" sz="2400" dirty="0" smtClean="0">
                <a:latin typeface="Times New Roman" pitchFamily="18" charset="0"/>
                <a:cs typeface="Times New Roman" pitchFamily="18" charset="0"/>
              </a:rPr>
              <a:t>.</a:t>
            </a:r>
          </a:p>
          <a:p>
            <a:pPr marL="514350" indent="-514350"/>
            <a:endParaRPr lang="en-US" sz="2400" dirty="0" smtClean="0">
              <a:latin typeface="Times New Roman" pitchFamily="18" charset="0"/>
              <a:cs typeface="Times New Roman" pitchFamily="18" charset="0"/>
            </a:endParaRP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But there is gradual depletion of ozone gas in the atmosphere due to human activities</a:t>
            </a:r>
            <a:r>
              <a:rPr lang="en-US" sz="2400" dirty="0" smtClean="0">
                <a:latin typeface="Times New Roman" pitchFamily="18" charset="0"/>
                <a:cs typeface="Times New Roman" pitchFamily="18" charset="0"/>
              </a:rPr>
              <a:t>.</a:t>
            </a: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Chlorofluorocarbons, </a:t>
            </a:r>
            <a:r>
              <a:rPr lang="en-US" sz="2400" dirty="0" err="1" smtClean="0">
                <a:latin typeface="Times New Roman" pitchFamily="18" charset="0"/>
                <a:cs typeface="Times New Roman" pitchFamily="18" charset="0"/>
              </a:rPr>
              <a:t>halons</a:t>
            </a:r>
            <a:r>
              <a:rPr lang="en-US" sz="2400" dirty="0" smtClean="0">
                <a:latin typeface="Times New Roman" pitchFamily="18" charset="0"/>
                <a:cs typeface="Times New Roman" pitchFamily="18" charset="0"/>
              </a:rPr>
              <a:t> and nitrogen oxides are the main responsible gases of ozone </a:t>
            </a:r>
            <a:r>
              <a:rPr lang="en-US" sz="2400" dirty="0" smtClean="0">
                <a:latin typeface="Times New Roman" pitchFamily="18" charset="0"/>
                <a:cs typeface="Times New Roman" pitchFamily="18" charset="0"/>
              </a:rPr>
              <a:t>depletion</a:t>
            </a:r>
          </a:p>
          <a:p>
            <a:pPr marL="514350" indent="-514350"/>
            <a:endParaRPr lang="en-US" sz="24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740307"/>
          </a:xfrm>
          <a:prstGeom prst="rect">
            <a:avLst/>
          </a:prstGeom>
        </p:spPr>
        <p:txBody>
          <a:bodyPr wrap="square">
            <a:spAutoFit/>
          </a:bodyPr>
          <a:lstStyle/>
          <a:p>
            <a:pPr marL="514350" indent="-514350">
              <a:buAutoNum type="romanUcPeriod" startAt="3"/>
            </a:pPr>
            <a:r>
              <a:rPr lang="en-US" sz="2400" b="1" dirty="0" smtClean="0">
                <a:latin typeface="Times New Roman" pitchFamily="18" charset="0"/>
                <a:cs typeface="Times New Roman" pitchFamily="18" charset="0"/>
              </a:rPr>
              <a:t>Mesosphere</a:t>
            </a:r>
          </a:p>
          <a:p>
            <a:pPr marL="514350" indent="-514350"/>
            <a:endParaRPr lang="en-US" sz="2400" b="1"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It extends between 50 km to 80 km.</a:t>
            </a:r>
          </a:p>
          <a:p>
            <a:pPr marL="514350" indent="-514350">
              <a:buFont typeface="Wingdings" pitchFamily="2" charset="2"/>
              <a:buChar char="Ø"/>
            </a:pPr>
            <a:r>
              <a:rPr lang="en-US" sz="2400" dirty="0" smtClean="0">
                <a:latin typeface="Times New Roman" pitchFamily="18" charset="0"/>
                <a:cs typeface="Times New Roman" pitchFamily="18" charset="0"/>
              </a:rPr>
              <a:t>Here, temperature again  starts decreasing with the increase in height.</a:t>
            </a:r>
          </a:p>
          <a:p>
            <a:pPr marL="514350" indent="-514350">
              <a:buFont typeface="Wingdings" pitchFamily="2" charset="2"/>
              <a:buChar char="Ø"/>
            </a:pPr>
            <a:r>
              <a:rPr lang="en-US" sz="2400" dirty="0" smtClean="0">
                <a:latin typeface="Times New Roman" pitchFamily="18" charset="0"/>
                <a:cs typeface="Times New Roman" pitchFamily="18" charset="0"/>
              </a:rPr>
              <a:t>At the uppermost limit of mesosphere (80km) temperature becomes -80</a:t>
            </a:r>
            <a:r>
              <a:rPr lang="en-US" sz="2400" b="1" baseline="30000" dirty="0" smtClean="0"/>
              <a:t>o</a:t>
            </a:r>
            <a:r>
              <a:rPr lang="en-US" sz="2400" b="1" dirty="0" smtClean="0"/>
              <a:t> </a:t>
            </a:r>
            <a:r>
              <a:rPr lang="en-US" sz="2400" dirty="0" smtClean="0">
                <a:latin typeface="Times New Roman" pitchFamily="18" charset="0"/>
                <a:cs typeface="Times New Roman" pitchFamily="18" charset="0"/>
              </a:rPr>
              <a:t>C. This limit is called </a:t>
            </a:r>
            <a:r>
              <a:rPr lang="en-US" sz="2400" dirty="0" err="1" smtClean="0">
                <a:latin typeface="Times New Roman" pitchFamily="18" charset="0"/>
                <a:cs typeface="Times New Roman" pitchFamily="18" charset="0"/>
              </a:rPr>
              <a:t>mesopause</a:t>
            </a:r>
            <a:r>
              <a:rPr lang="en-US" sz="2400" dirty="0" smtClean="0">
                <a:latin typeface="Times New Roman" pitchFamily="18" charset="0"/>
                <a:cs typeface="Times New Roman" pitchFamily="18" charset="0"/>
              </a:rPr>
              <a:t>.</a:t>
            </a:r>
          </a:p>
          <a:p>
            <a:pPr marL="514350" indent="-514350">
              <a:buFont typeface="Wingdings" pitchFamily="2" charset="2"/>
              <a:buChar char="Ø"/>
            </a:pPr>
            <a:r>
              <a:rPr lang="en-US" sz="2400" dirty="0" smtClean="0">
                <a:latin typeface="Times New Roman" pitchFamily="18" charset="0"/>
                <a:cs typeface="Times New Roman" pitchFamily="18" charset="0"/>
              </a:rPr>
              <a:t>Above </a:t>
            </a:r>
            <a:r>
              <a:rPr lang="en-US" sz="2400" dirty="0" err="1" smtClean="0">
                <a:latin typeface="Times New Roman" pitchFamily="18" charset="0"/>
                <a:cs typeface="Times New Roman" pitchFamily="18" charset="0"/>
              </a:rPr>
              <a:t>mesopause</a:t>
            </a:r>
            <a:r>
              <a:rPr lang="en-US" sz="2400" dirty="0" smtClean="0">
                <a:latin typeface="Times New Roman" pitchFamily="18" charset="0"/>
                <a:cs typeface="Times New Roman" pitchFamily="18" charset="0"/>
              </a:rPr>
              <a:t>, temperature again starts increasing with the increase in height.</a:t>
            </a:r>
          </a:p>
          <a:p>
            <a:pPr marL="514350" indent="-514350">
              <a:buFont typeface="Wingdings" pitchFamily="2" charset="2"/>
              <a:buChar char="Ø"/>
            </a:pPr>
            <a:endParaRPr lang="en-US" sz="2400" dirty="0" smtClean="0">
              <a:latin typeface="Times New Roman" pitchFamily="18" charset="0"/>
              <a:cs typeface="Times New Roman" pitchFamily="18" charset="0"/>
            </a:endParaRPr>
          </a:p>
          <a:p>
            <a:pPr marL="514350" indent="-514350">
              <a:buAutoNum type="romanUcPeriod" startAt="4"/>
            </a:pPr>
            <a:r>
              <a:rPr lang="en-US" sz="2400" b="1" dirty="0" smtClean="0">
                <a:latin typeface="Times New Roman" pitchFamily="18" charset="0"/>
                <a:cs typeface="Times New Roman" pitchFamily="18" charset="0"/>
              </a:rPr>
              <a:t>Thermosphere</a:t>
            </a:r>
          </a:p>
          <a:p>
            <a:pPr marL="514350" indent="-514350">
              <a:buAutoNum type="romanUcPeriod" startAt="4"/>
            </a:pPr>
            <a:endParaRPr lang="en-US" sz="2400" b="1"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The part of atmosphere beyond </a:t>
            </a:r>
            <a:r>
              <a:rPr lang="en-US" sz="2400" dirty="0" err="1" smtClean="0">
                <a:latin typeface="Times New Roman" pitchFamily="18" charset="0"/>
                <a:cs typeface="Times New Roman" pitchFamily="18" charset="0"/>
              </a:rPr>
              <a:t>mesopause</a:t>
            </a:r>
            <a:r>
              <a:rPr lang="en-US" sz="2400" dirty="0" smtClean="0">
                <a:latin typeface="Times New Roman" pitchFamily="18" charset="0"/>
                <a:cs typeface="Times New Roman" pitchFamily="18" charset="0"/>
              </a:rPr>
              <a:t> is known as thermosphere.</a:t>
            </a:r>
          </a:p>
          <a:p>
            <a:pPr marL="514350" indent="-514350"/>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Here the temperature increases rapidly with the increase of height.</a:t>
            </a:r>
          </a:p>
          <a:p>
            <a:pPr marL="514350" indent="-514350">
              <a:buFont typeface="Wingdings" pitchFamily="2" charset="2"/>
              <a:buChar char="Ø"/>
            </a:pPr>
            <a:endParaRPr lang="en-US" sz="2400" dirty="0" smtClean="0">
              <a:latin typeface="Times New Roman" pitchFamily="18" charset="0"/>
              <a:cs typeface="Times New Roman" pitchFamily="18" charset="0"/>
            </a:endParaRPr>
          </a:p>
          <a:p>
            <a:pPr marL="514350" indent="-514350"/>
            <a:endParaRPr lang="en-US"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839200" cy="6001643"/>
          </a:xfrm>
          <a:prstGeom prst="rect">
            <a:avLst/>
          </a:prstGeom>
          <a:noFill/>
        </p:spPr>
        <p:txBody>
          <a:bodyPr wrap="square" rtlCol="0">
            <a:spAutoFit/>
          </a:bodyPr>
          <a:lstStyle/>
          <a:p>
            <a:pPr>
              <a:buFont typeface="Wingdings" pitchFamily="2" charset="2"/>
              <a:buChar char="Ø"/>
            </a:pPr>
            <a:r>
              <a:rPr lang="en-US" sz="2400" dirty="0" smtClean="0">
                <a:latin typeface="Times New Roman" pitchFamily="18" charset="0"/>
                <a:cs typeface="Times New Roman" pitchFamily="18" charset="0"/>
              </a:rPr>
              <a:t>It is estimated that the temperature of its upper limit becomes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1700</a:t>
            </a:r>
            <a:r>
              <a:rPr lang="en-US" sz="2400" b="1" baseline="30000" dirty="0" smtClean="0"/>
              <a:t>o</a:t>
            </a:r>
            <a:r>
              <a:rPr lang="en-US" sz="2400" b="1" dirty="0" smtClean="0"/>
              <a:t> </a:t>
            </a:r>
            <a:r>
              <a:rPr lang="en-US" sz="2400" dirty="0" smtClean="0">
                <a:latin typeface="Times New Roman" pitchFamily="18" charset="0"/>
                <a:cs typeface="Times New Roman" pitchFamily="18" charset="0"/>
              </a:rPr>
              <a:t>C.</a:t>
            </a:r>
          </a:p>
          <a:p>
            <a:pPr>
              <a:buFont typeface="Wingdings" pitchFamily="2" charset="2"/>
              <a:buChar char="Ø"/>
            </a:pPr>
            <a:r>
              <a:rPr lang="en-US" sz="2400" dirty="0" smtClean="0">
                <a:latin typeface="Times New Roman" pitchFamily="18" charset="0"/>
                <a:cs typeface="Times New Roman" pitchFamily="18" charset="0"/>
              </a:rPr>
              <a:t>In this layer, the atmospheric density are extremely low that’s why one does not feel warm.</a:t>
            </a:r>
          </a:p>
          <a:p>
            <a:pPr>
              <a:buFont typeface="Wingdings" pitchFamily="2" charset="2"/>
              <a:buChar char="Ø"/>
            </a:pPr>
            <a:r>
              <a:rPr lang="en-US" sz="2400" dirty="0" smtClean="0">
                <a:latin typeface="Times New Roman" pitchFamily="18" charset="0"/>
                <a:cs typeface="Times New Roman" pitchFamily="18" charset="0"/>
              </a:rPr>
              <a:t>Thermosphere is divided into two layers  (</a:t>
            </a:r>
            <a:r>
              <a:rPr lang="en-US" sz="24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)ionosphere and (B) exosphere.</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Ionosphere</a:t>
            </a:r>
            <a:r>
              <a:rPr lang="en-US" sz="2400" dirty="0" smtClean="0">
                <a:latin typeface="Times New Roman" pitchFamily="18" charset="0"/>
                <a:cs typeface="Times New Roman" pitchFamily="18" charset="0"/>
              </a:rPr>
              <a:t> extends from 80 km to 640 km. </a:t>
            </a:r>
          </a:p>
          <a:p>
            <a:pPr>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Ionosphere, there are number of  ionic layers with increasing heights, e.g. D layer, E layer, F layer and G layer.</a:t>
            </a:r>
          </a:p>
          <a:p>
            <a:pPr>
              <a:buFont typeface="Wingdings" pitchFamily="2" charset="2"/>
              <a:buChar char="Ø"/>
            </a:pPr>
            <a:r>
              <a:rPr lang="en-US" sz="2400" dirty="0" smtClean="0">
                <a:latin typeface="Times New Roman" pitchFamily="18" charset="0"/>
                <a:cs typeface="Times New Roman" pitchFamily="18" charset="0"/>
              </a:rPr>
              <a:t>D layer exists between the height of 60- 99 km which reflects the signals of  low frequency radio waves and absorbs the medium and high frequency waves. This layer disappear with sunset.</a:t>
            </a:r>
          </a:p>
          <a:p>
            <a:pPr>
              <a:buFont typeface="Wingdings" pitchFamily="2" charset="2"/>
              <a:buChar char="Ø"/>
            </a:pPr>
            <a:r>
              <a:rPr lang="en-US" sz="2400" dirty="0" smtClean="0">
                <a:latin typeface="Times New Roman" pitchFamily="18" charset="0"/>
                <a:cs typeface="Times New Roman" pitchFamily="18" charset="0"/>
              </a:rPr>
              <a:t>E layer is confined between 99- 130 km and it reflects the medium and high frequency radio waves. E</a:t>
            </a:r>
            <a:r>
              <a:rPr lang="en-US" sz="2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layer is found at the height of 150 km which reflects very high frequency radio waves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82000" cy="6370975"/>
          </a:xfrm>
          <a:prstGeom prst="rect">
            <a:avLst/>
          </a:prstGeom>
        </p:spPr>
        <p:txBody>
          <a:bodyPr wrap="square">
            <a:spAutoFit/>
          </a:bodyPr>
          <a:lstStyle/>
          <a:p>
            <a:pPr>
              <a:buFont typeface="Wingdings" pitchFamily="2" charset="2"/>
              <a:buChar char="Ø"/>
            </a:pPr>
            <a:r>
              <a:rPr lang="en-US" sz="2400" dirty="0" smtClean="0">
                <a:latin typeface="Times New Roman" pitchFamily="18" charset="0"/>
                <a:cs typeface="Times New Roman" pitchFamily="18" charset="0"/>
              </a:rPr>
              <a:t>F layer </a:t>
            </a:r>
            <a:r>
              <a:rPr lang="en-US" sz="2400" dirty="0" smtClean="0">
                <a:latin typeface="Times New Roman" pitchFamily="18" charset="0"/>
                <a:cs typeface="Times New Roman" pitchFamily="18" charset="0"/>
              </a:rPr>
              <a:t>exists between </a:t>
            </a:r>
            <a:r>
              <a:rPr lang="en-US" sz="2400" dirty="0" smtClean="0">
                <a:latin typeface="Times New Roman" pitchFamily="18" charset="0"/>
                <a:cs typeface="Times New Roman" pitchFamily="18" charset="0"/>
              </a:rPr>
              <a:t>150- 380 km. These layers reflect medium and high frequency radio waves.</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G layer is found about 400 km and above persists through out the day.</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(B) </a:t>
            </a:r>
            <a:r>
              <a:rPr lang="en-US" sz="2400" b="1" dirty="0" smtClean="0">
                <a:latin typeface="Times New Roman" pitchFamily="18" charset="0"/>
                <a:cs typeface="Times New Roman" pitchFamily="18" charset="0"/>
              </a:rPr>
              <a:t>Exosphere</a:t>
            </a:r>
          </a:p>
          <a:p>
            <a:pPr>
              <a:buFont typeface="Wingdings" pitchFamily="2" charset="2"/>
              <a:buChar char="Ø"/>
            </a:pPr>
            <a:endParaRPr lang="en-US" sz="2400" b="1"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It represents the uppermost layer of atmosphere.</a:t>
            </a:r>
          </a:p>
          <a:p>
            <a:pPr>
              <a:buFont typeface="Wingdings" pitchFamily="2" charset="2"/>
              <a:buChar char="Ø"/>
            </a:pPr>
            <a:r>
              <a:rPr lang="en-US" sz="2400" dirty="0" smtClean="0">
                <a:latin typeface="Times New Roman" pitchFamily="18" charset="0"/>
                <a:cs typeface="Times New Roman" pitchFamily="18" charset="0"/>
              </a:rPr>
              <a:t>It extends beyond 640 km from sea level.</a:t>
            </a:r>
          </a:p>
          <a:p>
            <a:pPr>
              <a:buFont typeface="Wingdings" pitchFamily="2" charset="2"/>
              <a:buChar char="Ø"/>
            </a:pPr>
            <a:r>
              <a:rPr lang="en-US" sz="2400" dirty="0" smtClean="0">
                <a:latin typeface="Times New Roman" pitchFamily="18" charset="0"/>
                <a:cs typeface="Times New Roman" pitchFamily="18" charset="0"/>
              </a:rPr>
              <a:t>Here the density becomes low.</a:t>
            </a:r>
          </a:p>
          <a:p>
            <a:pPr>
              <a:buFont typeface="Wingdings" pitchFamily="2" charset="2"/>
              <a:buChar char="Ø"/>
            </a:pPr>
            <a:r>
              <a:rPr lang="en-US" sz="2400" dirty="0" smtClean="0">
                <a:latin typeface="Times New Roman" pitchFamily="18" charset="0"/>
                <a:cs typeface="Times New Roman" pitchFamily="18" charset="0"/>
              </a:rPr>
              <a:t>The temperature becomes 5568</a:t>
            </a:r>
            <a:r>
              <a:rPr lang="en-US" sz="2400" b="1" baseline="30000" dirty="0" smtClean="0"/>
              <a:t>o</a:t>
            </a:r>
            <a:r>
              <a:rPr lang="en-US" sz="2400" b="1" dirty="0" smtClean="0"/>
              <a:t> </a:t>
            </a:r>
            <a:r>
              <a:rPr lang="en-US" sz="2400" dirty="0" smtClean="0">
                <a:latin typeface="Times New Roman" pitchFamily="18" charset="0"/>
                <a:cs typeface="Times New Roman" pitchFamily="18" charset="0"/>
              </a:rPr>
              <a:t>C at its outer limit which is completely different from the air temperature of earth surface.</a:t>
            </a:r>
          </a:p>
          <a:p>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Though atmosphere has no real upper boundary but becomes progressively and rapidly less dense before it finally merged with outer space.</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698</Words>
  <Application>Microsoft Office PowerPoint</Application>
  <PresentationFormat>On-screen Show (4:3)</PresentationFormat>
  <Paragraphs>78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CLIMATOLOGY (STRUCTURE OFATMOSPHERE)</vt:lpstr>
      <vt:lpstr>Structure of the Atmosphere </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the Atmosphere </dc:title>
  <dc:creator>User</dc:creator>
  <cp:lastModifiedBy>User</cp:lastModifiedBy>
  <cp:revision>40</cp:revision>
  <dcterms:created xsi:type="dcterms:W3CDTF">2006-08-16T00:00:00Z</dcterms:created>
  <dcterms:modified xsi:type="dcterms:W3CDTF">2021-05-18T12:32:18Z</dcterms:modified>
</cp:coreProperties>
</file>