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59" r:id="rId6"/>
    <p:sldId id="265" r:id="rId7"/>
    <p:sldId id="260" r:id="rId8"/>
    <p:sldId id="261" r:id="rId9"/>
    <p:sldId id="262"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0801987-C3D2-4C08-AE29-1F63194F1FB7}" type="datetimeFigureOut">
              <a:rPr lang="en-IN" smtClean="0"/>
              <a:t>23-05-2021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D459573-C3BF-4BDA-96D5-234B1341C932}" type="slidenum">
              <a:rPr lang="en-IN" smtClean="0"/>
              <a:t>‹#›</a:t>
            </a:fld>
            <a:endParaRPr lang="en-IN"/>
          </a:p>
        </p:txBody>
      </p:sp>
    </p:spTree>
    <p:extLst>
      <p:ext uri="{BB962C8B-B14F-4D97-AF65-F5344CB8AC3E}">
        <p14:creationId xmlns:p14="http://schemas.microsoft.com/office/powerpoint/2010/main" val="2309149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0801987-C3D2-4C08-AE29-1F63194F1FB7}" type="datetimeFigureOut">
              <a:rPr lang="en-IN" smtClean="0"/>
              <a:t>23-05-2021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D459573-C3BF-4BDA-96D5-234B1341C932}" type="slidenum">
              <a:rPr lang="en-IN" smtClean="0"/>
              <a:t>‹#›</a:t>
            </a:fld>
            <a:endParaRPr lang="en-IN"/>
          </a:p>
        </p:txBody>
      </p:sp>
    </p:spTree>
    <p:extLst>
      <p:ext uri="{BB962C8B-B14F-4D97-AF65-F5344CB8AC3E}">
        <p14:creationId xmlns:p14="http://schemas.microsoft.com/office/powerpoint/2010/main" val="3060245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0801987-C3D2-4C08-AE29-1F63194F1FB7}" type="datetimeFigureOut">
              <a:rPr lang="en-IN" smtClean="0"/>
              <a:t>23-05-2021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D459573-C3BF-4BDA-96D5-234B1341C932}" type="slidenum">
              <a:rPr lang="en-IN" smtClean="0"/>
              <a:t>‹#›</a:t>
            </a:fld>
            <a:endParaRPr lang="en-IN"/>
          </a:p>
        </p:txBody>
      </p:sp>
    </p:spTree>
    <p:extLst>
      <p:ext uri="{BB962C8B-B14F-4D97-AF65-F5344CB8AC3E}">
        <p14:creationId xmlns:p14="http://schemas.microsoft.com/office/powerpoint/2010/main" val="3623569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0801987-C3D2-4C08-AE29-1F63194F1FB7}" type="datetimeFigureOut">
              <a:rPr lang="en-IN" smtClean="0"/>
              <a:t>23-05-2021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D459573-C3BF-4BDA-96D5-234B1341C932}" type="slidenum">
              <a:rPr lang="en-IN" smtClean="0"/>
              <a:t>‹#›</a:t>
            </a:fld>
            <a:endParaRPr lang="en-IN"/>
          </a:p>
        </p:txBody>
      </p:sp>
    </p:spTree>
    <p:extLst>
      <p:ext uri="{BB962C8B-B14F-4D97-AF65-F5344CB8AC3E}">
        <p14:creationId xmlns:p14="http://schemas.microsoft.com/office/powerpoint/2010/main" val="3514071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0801987-C3D2-4C08-AE29-1F63194F1FB7}" type="datetimeFigureOut">
              <a:rPr lang="en-IN" smtClean="0"/>
              <a:t>23-05-2021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D459573-C3BF-4BDA-96D5-234B1341C932}" type="slidenum">
              <a:rPr lang="en-IN" smtClean="0"/>
              <a:t>‹#›</a:t>
            </a:fld>
            <a:endParaRPr lang="en-IN"/>
          </a:p>
        </p:txBody>
      </p:sp>
    </p:spTree>
    <p:extLst>
      <p:ext uri="{BB962C8B-B14F-4D97-AF65-F5344CB8AC3E}">
        <p14:creationId xmlns:p14="http://schemas.microsoft.com/office/powerpoint/2010/main" val="1931079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0801987-C3D2-4C08-AE29-1F63194F1FB7}" type="datetimeFigureOut">
              <a:rPr lang="en-IN" smtClean="0"/>
              <a:t>23-05-2021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D459573-C3BF-4BDA-96D5-234B1341C932}" type="slidenum">
              <a:rPr lang="en-IN" smtClean="0"/>
              <a:t>‹#›</a:t>
            </a:fld>
            <a:endParaRPr lang="en-IN"/>
          </a:p>
        </p:txBody>
      </p:sp>
    </p:spTree>
    <p:extLst>
      <p:ext uri="{BB962C8B-B14F-4D97-AF65-F5344CB8AC3E}">
        <p14:creationId xmlns:p14="http://schemas.microsoft.com/office/powerpoint/2010/main" val="1021097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0801987-C3D2-4C08-AE29-1F63194F1FB7}" type="datetimeFigureOut">
              <a:rPr lang="en-IN" smtClean="0"/>
              <a:t>23-05-2021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D459573-C3BF-4BDA-96D5-234B1341C932}" type="slidenum">
              <a:rPr lang="en-IN" smtClean="0"/>
              <a:t>‹#›</a:t>
            </a:fld>
            <a:endParaRPr lang="en-IN"/>
          </a:p>
        </p:txBody>
      </p:sp>
    </p:spTree>
    <p:extLst>
      <p:ext uri="{BB962C8B-B14F-4D97-AF65-F5344CB8AC3E}">
        <p14:creationId xmlns:p14="http://schemas.microsoft.com/office/powerpoint/2010/main" val="301715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0801987-C3D2-4C08-AE29-1F63194F1FB7}" type="datetimeFigureOut">
              <a:rPr lang="en-IN" smtClean="0"/>
              <a:t>23-05-2021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D459573-C3BF-4BDA-96D5-234B1341C932}" type="slidenum">
              <a:rPr lang="en-IN" smtClean="0"/>
              <a:t>‹#›</a:t>
            </a:fld>
            <a:endParaRPr lang="en-IN"/>
          </a:p>
        </p:txBody>
      </p:sp>
    </p:spTree>
    <p:extLst>
      <p:ext uri="{BB962C8B-B14F-4D97-AF65-F5344CB8AC3E}">
        <p14:creationId xmlns:p14="http://schemas.microsoft.com/office/powerpoint/2010/main" val="832194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801987-C3D2-4C08-AE29-1F63194F1FB7}" type="datetimeFigureOut">
              <a:rPr lang="en-IN" smtClean="0"/>
              <a:t>23-05-2021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D459573-C3BF-4BDA-96D5-234B1341C932}" type="slidenum">
              <a:rPr lang="en-IN" smtClean="0"/>
              <a:t>‹#›</a:t>
            </a:fld>
            <a:endParaRPr lang="en-IN"/>
          </a:p>
        </p:txBody>
      </p:sp>
    </p:spTree>
    <p:extLst>
      <p:ext uri="{BB962C8B-B14F-4D97-AF65-F5344CB8AC3E}">
        <p14:creationId xmlns:p14="http://schemas.microsoft.com/office/powerpoint/2010/main" val="3795372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0801987-C3D2-4C08-AE29-1F63194F1FB7}" type="datetimeFigureOut">
              <a:rPr lang="en-IN" smtClean="0"/>
              <a:t>23-05-2021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D459573-C3BF-4BDA-96D5-234B1341C932}" type="slidenum">
              <a:rPr lang="en-IN" smtClean="0"/>
              <a:t>‹#›</a:t>
            </a:fld>
            <a:endParaRPr lang="en-IN"/>
          </a:p>
        </p:txBody>
      </p:sp>
    </p:spTree>
    <p:extLst>
      <p:ext uri="{BB962C8B-B14F-4D97-AF65-F5344CB8AC3E}">
        <p14:creationId xmlns:p14="http://schemas.microsoft.com/office/powerpoint/2010/main" val="3126054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0801987-C3D2-4C08-AE29-1F63194F1FB7}" type="datetimeFigureOut">
              <a:rPr lang="en-IN" smtClean="0"/>
              <a:t>23-05-2021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D459573-C3BF-4BDA-96D5-234B1341C932}" type="slidenum">
              <a:rPr lang="en-IN" smtClean="0"/>
              <a:t>‹#›</a:t>
            </a:fld>
            <a:endParaRPr lang="en-IN"/>
          </a:p>
        </p:txBody>
      </p:sp>
    </p:spTree>
    <p:extLst>
      <p:ext uri="{BB962C8B-B14F-4D97-AF65-F5344CB8AC3E}">
        <p14:creationId xmlns:p14="http://schemas.microsoft.com/office/powerpoint/2010/main" val="670138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801987-C3D2-4C08-AE29-1F63194F1FB7}" type="datetimeFigureOut">
              <a:rPr lang="en-IN" smtClean="0"/>
              <a:t>23-05-2021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459573-C3BF-4BDA-96D5-234B1341C932}" type="slidenum">
              <a:rPr lang="en-IN" smtClean="0"/>
              <a:t>‹#›</a:t>
            </a:fld>
            <a:endParaRPr lang="en-IN"/>
          </a:p>
        </p:txBody>
      </p:sp>
    </p:spTree>
    <p:extLst>
      <p:ext uri="{BB962C8B-B14F-4D97-AF65-F5344CB8AC3E}">
        <p14:creationId xmlns:p14="http://schemas.microsoft.com/office/powerpoint/2010/main" val="25680610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341" y="242047"/>
            <a:ext cx="10313895" cy="2541494"/>
          </a:xfrm>
        </p:spPr>
        <p:txBody>
          <a:bodyPr>
            <a:normAutofit fontScale="90000"/>
          </a:bodyPr>
          <a:lstStyle/>
          <a:p>
            <a:r>
              <a:rPr lang="en-IN" sz="4900" b="1" dirty="0">
                <a:latin typeface="Arial Black" panose="020B0A04020102020204" pitchFamily="34" charset="0"/>
              </a:rPr>
              <a:t>International Code of Botanical Nomenclature (ICBN): History, Principles and </a:t>
            </a:r>
            <a:r>
              <a:rPr lang="en-IN" sz="4900" b="1" dirty="0" smtClean="0">
                <a:latin typeface="Arial Black" panose="020B0A04020102020204" pitchFamily="34" charset="0"/>
              </a:rPr>
              <a:t>Aims</a:t>
            </a:r>
            <a:r>
              <a:rPr lang="en-IN" b="1" dirty="0"/>
              <a:t/>
            </a:r>
            <a:br>
              <a:rPr lang="en-IN" b="1" dirty="0"/>
            </a:br>
            <a:endParaRPr lang="en-IN" dirty="0"/>
          </a:p>
        </p:txBody>
      </p:sp>
      <p:sp>
        <p:nvSpPr>
          <p:cNvPr id="3" name="Subtitle 2"/>
          <p:cNvSpPr>
            <a:spLocks noGrp="1"/>
          </p:cNvSpPr>
          <p:nvPr>
            <p:ph type="subTitle" idx="1"/>
          </p:nvPr>
        </p:nvSpPr>
        <p:spPr>
          <a:xfrm>
            <a:off x="5697071" y="4773707"/>
            <a:ext cx="5800165" cy="1573306"/>
          </a:xfrm>
        </p:spPr>
        <p:txBody>
          <a:bodyPr>
            <a:normAutofit/>
          </a:bodyPr>
          <a:lstStyle/>
          <a:p>
            <a:r>
              <a:rPr lang="en-US" sz="2800" dirty="0" err="1" smtClean="0">
                <a:latin typeface="Arial Black" panose="020B0A04020102020204" pitchFamily="34" charset="0"/>
              </a:rPr>
              <a:t>Dr</a:t>
            </a:r>
            <a:r>
              <a:rPr lang="en-US" sz="2800" dirty="0" smtClean="0">
                <a:latin typeface="Arial Black" panose="020B0A04020102020204" pitchFamily="34" charset="0"/>
              </a:rPr>
              <a:t> Habibur Rahman</a:t>
            </a:r>
          </a:p>
          <a:p>
            <a:r>
              <a:rPr lang="en-US" sz="2800" dirty="0" smtClean="0">
                <a:latin typeface="Arial Black" panose="020B0A04020102020204" pitchFamily="34" charset="0"/>
              </a:rPr>
              <a:t>Associate Professor</a:t>
            </a:r>
          </a:p>
          <a:p>
            <a:r>
              <a:rPr lang="en-US" sz="2800" dirty="0" smtClean="0">
                <a:latin typeface="Arial Black" panose="020B0A04020102020204" pitchFamily="34" charset="0"/>
              </a:rPr>
              <a:t>J. N. College, Boko</a:t>
            </a:r>
            <a:endParaRPr lang="en-IN" sz="2800" dirty="0">
              <a:latin typeface="Arial Black" panose="020B0A04020102020204" pitchFamily="34" charset="0"/>
            </a:endParaRPr>
          </a:p>
        </p:txBody>
      </p:sp>
    </p:spTree>
    <p:extLst>
      <p:ext uri="{BB962C8B-B14F-4D97-AF65-F5344CB8AC3E}">
        <p14:creationId xmlns:p14="http://schemas.microsoft.com/office/powerpoint/2010/main" val="575760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6483" y="189236"/>
            <a:ext cx="10609728" cy="6555641"/>
          </a:xfrm>
          <a:prstGeom prst="rect">
            <a:avLst/>
          </a:prstGeom>
        </p:spPr>
        <p:txBody>
          <a:bodyPr wrap="square">
            <a:spAutoFit/>
          </a:bodyPr>
          <a:lstStyle/>
          <a:p>
            <a:pPr algn="just"/>
            <a:r>
              <a:rPr lang="en-US" dirty="0" smtClean="0"/>
              <a:t>•</a:t>
            </a:r>
            <a:r>
              <a:rPr lang="en-US" sz="2800" dirty="0" smtClean="0"/>
              <a:t>The group of closely related families is known as order. Scientific name of an order ends in ‘-ales’.</a:t>
            </a:r>
          </a:p>
          <a:p>
            <a:pPr algn="just"/>
            <a:r>
              <a:rPr lang="en-US" sz="2800" dirty="0" smtClean="0"/>
              <a:t>For example, Hibiscus order is </a:t>
            </a:r>
            <a:r>
              <a:rPr lang="en-US" sz="2800" dirty="0" err="1" smtClean="0"/>
              <a:t>Malvales</a:t>
            </a:r>
            <a:r>
              <a:rPr lang="en-US" sz="2800" dirty="0" smtClean="0"/>
              <a:t> which includes family like </a:t>
            </a:r>
            <a:r>
              <a:rPr lang="en-US" sz="2800" dirty="0" err="1" smtClean="0"/>
              <a:t>Malvaceae</a:t>
            </a:r>
            <a:r>
              <a:rPr lang="en-US" sz="2800" dirty="0" smtClean="0"/>
              <a:t>, </a:t>
            </a:r>
            <a:r>
              <a:rPr lang="en-US" sz="2800" dirty="0" err="1" smtClean="0"/>
              <a:t>Dipterocarpaceae</a:t>
            </a:r>
            <a:r>
              <a:rPr lang="en-US" sz="2800" dirty="0" smtClean="0"/>
              <a:t>.</a:t>
            </a:r>
          </a:p>
          <a:p>
            <a:pPr algn="just"/>
            <a:r>
              <a:rPr lang="en-US" sz="2800" dirty="0" smtClean="0"/>
              <a:t>	When these groups are large, they are subdivided as suborder, subfamily, sub-tribe, sub-genus. They all end in a standardized manner as shown below,</a:t>
            </a:r>
          </a:p>
          <a:p>
            <a:pPr algn="just"/>
            <a:r>
              <a:rPr lang="en-US" sz="2800" dirty="0" smtClean="0">
                <a:latin typeface="Arial Black" panose="020B0A04020102020204" pitchFamily="34" charset="0"/>
              </a:rPr>
              <a:t>Rank		Ending of names</a:t>
            </a:r>
          </a:p>
          <a:p>
            <a:pPr algn="just"/>
            <a:r>
              <a:rPr lang="en-US" sz="2800" dirty="0" smtClean="0"/>
              <a:t>Division:			-</a:t>
            </a:r>
            <a:r>
              <a:rPr lang="en-US" sz="2800" dirty="0" err="1" smtClean="0"/>
              <a:t>phyta</a:t>
            </a:r>
            <a:endParaRPr lang="en-US" sz="2800" dirty="0" smtClean="0"/>
          </a:p>
          <a:p>
            <a:pPr algn="just"/>
            <a:r>
              <a:rPr lang="en-US" sz="2800" dirty="0" smtClean="0"/>
              <a:t>Class:				-</a:t>
            </a:r>
            <a:r>
              <a:rPr lang="en-US" sz="2800" dirty="0" err="1" smtClean="0"/>
              <a:t>opsida</a:t>
            </a:r>
            <a:endParaRPr lang="en-US" sz="2800" dirty="0" smtClean="0"/>
          </a:p>
          <a:p>
            <a:pPr algn="just"/>
            <a:r>
              <a:rPr lang="en-US" sz="2800" dirty="0" smtClean="0"/>
              <a:t>Sub class:			-idea</a:t>
            </a:r>
          </a:p>
          <a:p>
            <a:pPr algn="just"/>
            <a:r>
              <a:rPr lang="en-US" sz="2800" dirty="0" smtClean="0"/>
              <a:t>Order:			-ales</a:t>
            </a:r>
          </a:p>
          <a:p>
            <a:pPr algn="just"/>
            <a:r>
              <a:rPr lang="en-US" sz="2800" dirty="0" smtClean="0"/>
              <a:t>Sub order:			-</a:t>
            </a:r>
            <a:r>
              <a:rPr lang="en-US" sz="2800" dirty="0" err="1" smtClean="0"/>
              <a:t>ineae</a:t>
            </a:r>
            <a:endParaRPr lang="en-US" sz="2800" dirty="0" smtClean="0"/>
          </a:p>
          <a:p>
            <a:pPr algn="just"/>
            <a:r>
              <a:rPr lang="en-US" sz="2800" dirty="0" smtClean="0"/>
              <a:t>Family:			-</a:t>
            </a:r>
            <a:r>
              <a:rPr lang="en-US" sz="2800" dirty="0" err="1" smtClean="0"/>
              <a:t>aceae</a:t>
            </a:r>
            <a:endParaRPr lang="en-US" sz="2800" dirty="0" smtClean="0"/>
          </a:p>
          <a:p>
            <a:pPr algn="just"/>
            <a:r>
              <a:rPr lang="en-US" sz="2800" dirty="0" smtClean="0"/>
              <a:t>Sub family:			-</a:t>
            </a:r>
            <a:r>
              <a:rPr lang="en-US" sz="2800" dirty="0" err="1" smtClean="0"/>
              <a:t>oideae</a:t>
            </a:r>
            <a:endParaRPr lang="en-US" sz="2800" dirty="0"/>
          </a:p>
        </p:txBody>
      </p:sp>
    </p:spTree>
    <p:extLst>
      <p:ext uri="{BB962C8B-B14F-4D97-AF65-F5344CB8AC3E}">
        <p14:creationId xmlns:p14="http://schemas.microsoft.com/office/powerpoint/2010/main" val="4139287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22930" y="1033680"/>
            <a:ext cx="8901953" cy="4524315"/>
          </a:xfrm>
          <a:prstGeom prst="rect">
            <a:avLst/>
          </a:prstGeom>
        </p:spPr>
        <p:txBody>
          <a:bodyPr wrap="square">
            <a:spAutoFit/>
          </a:bodyPr>
          <a:lstStyle/>
          <a:p>
            <a:r>
              <a:rPr lang="en-IN" sz="3200" dirty="0" smtClean="0"/>
              <a:t>Some of the families do not end with -</a:t>
            </a:r>
            <a:r>
              <a:rPr lang="en-IN" sz="3200" dirty="0" err="1" smtClean="0"/>
              <a:t>aceae</a:t>
            </a:r>
            <a:r>
              <a:rPr lang="en-IN" sz="3200" dirty="0" smtClean="0"/>
              <a:t>, so they are provided with alternative names like,</a:t>
            </a:r>
          </a:p>
          <a:p>
            <a:r>
              <a:rPr lang="en-IN" sz="3200" dirty="0" smtClean="0"/>
              <a:t>•	</a:t>
            </a:r>
            <a:r>
              <a:rPr lang="en-IN" sz="3200" i="1" dirty="0" err="1" smtClean="0"/>
              <a:t>Cruciferae</a:t>
            </a:r>
            <a:r>
              <a:rPr lang="en-IN" sz="3200" i="1" dirty="0" smtClean="0"/>
              <a:t> 		– </a:t>
            </a:r>
            <a:r>
              <a:rPr lang="en-IN" sz="3200" i="1" dirty="0" err="1" smtClean="0"/>
              <a:t>Brassicaceae</a:t>
            </a:r>
            <a:endParaRPr lang="en-IN" sz="3200" i="1" dirty="0" smtClean="0"/>
          </a:p>
          <a:p>
            <a:r>
              <a:rPr lang="en-IN" sz="3200" i="1" dirty="0" smtClean="0"/>
              <a:t>•	</a:t>
            </a:r>
            <a:r>
              <a:rPr lang="en-IN" sz="3200" i="1" dirty="0" err="1" smtClean="0"/>
              <a:t>Compositae</a:t>
            </a:r>
            <a:r>
              <a:rPr lang="en-IN" sz="3200" i="1" dirty="0" smtClean="0"/>
              <a:t> 	– </a:t>
            </a:r>
            <a:r>
              <a:rPr lang="en-IN" sz="3200" i="1" dirty="0" err="1" smtClean="0"/>
              <a:t>Asteraceae</a:t>
            </a:r>
            <a:endParaRPr lang="en-IN" sz="3200" i="1" dirty="0" smtClean="0"/>
          </a:p>
          <a:p>
            <a:r>
              <a:rPr lang="en-IN" sz="3200" i="1" dirty="0" smtClean="0"/>
              <a:t>•	</a:t>
            </a:r>
            <a:r>
              <a:rPr lang="en-IN" sz="3200" i="1" dirty="0" err="1" smtClean="0"/>
              <a:t>Graminae</a:t>
            </a:r>
            <a:r>
              <a:rPr lang="en-IN" sz="3200" i="1" dirty="0" smtClean="0"/>
              <a:t>		 – </a:t>
            </a:r>
            <a:r>
              <a:rPr lang="en-IN" sz="3200" i="1" dirty="0" err="1" smtClean="0"/>
              <a:t>Poaceae</a:t>
            </a:r>
            <a:endParaRPr lang="en-IN" sz="3200" i="1" dirty="0" smtClean="0"/>
          </a:p>
          <a:p>
            <a:r>
              <a:rPr lang="en-IN" sz="3200" i="1" dirty="0" smtClean="0"/>
              <a:t>•	</a:t>
            </a:r>
            <a:r>
              <a:rPr lang="en-IN" sz="3200" i="1" dirty="0" err="1" smtClean="0"/>
              <a:t>Guttiferae</a:t>
            </a:r>
            <a:r>
              <a:rPr lang="en-IN" sz="3200" i="1" dirty="0" smtClean="0"/>
              <a:t> 		– </a:t>
            </a:r>
            <a:r>
              <a:rPr lang="en-IN" sz="3200" i="1" dirty="0" err="1" smtClean="0"/>
              <a:t>Clusiaceae</a:t>
            </a:r>
            <a:endParaRPr lang="en-IN" sz="3200" i="1" dirty="0" smtClean="0"/>
          </a:p>
          <a:p>
            <a:r>
              <a:rPr lang="en-IN" sz="3200" i="1" dirty="0" smtClean="0"/>
              <a:t>•	</a:t>
            </a:r>
            <a:r>
              <a:rPr lang="en-IN" sz="3200" i="1" dirty="0" err="1" smtClean="0"/>
              <a:t>Leguminosae</a:t>
            </a:r>
            <a:r>
              <a:rPr lang="en-IN" sz="3200" i="1" dirty="0" smtClean="0"/>
              <a:t> 	– </a:t>
            </a:r>
            <a:r>
              <a:rPr lang="en-IN" sz="3200" i="1" dirty="0" err="1" smtClean="0"/>
              <a:t>fabaceae</a:t>
            </a:r>
            <a:endParaRPr lang="en-IN" sz="3200" i="1" dirty="0" smtClean="0"/>
          </a:p>
          <a:p>
            <a:r>
              <a:rPr lang="en-IN" sz="3200" i="1" dirty="0" smtClean="0"/>
              <a:t>•	</a:t>
            </a:r>
            <a:r>
              <a:rPr lang="en-IN" sz="3200" i="1" dirty="0" err="1" smtClean="0"/>
              <a:t>Palmae</a:t>
            </a:r>
            <a:r>
              <a:rPr lang="en-IN" sz="3200" i="1" dirty="0" smtClean="0"/>
              <a:t> 		– </a:t>
            </a:r>
            <a:r>
              <a:rPr lang="en-IN" sz="3200" i="1" dirty="0" err="1" smtClean="0"/>
              <a:t>Arecaceae</a:t>
            </a:r>
            <a:endParaRPr lang="en-IN" sz="3200" i="1" dirty="0" smtClean="0"/>
          </a:p>
          <a:p>
            <a:r>
              <a:rPr lang="en-IN" sz="3200" i="1" dirty="0" smtClean="0"/>
              <a:t>•	</a:t>
            </a:r>
            <a:r>
              <a:rPr lang="en-IN" sz="3200" i="1" dirty="0" err="1" smtClean="0"/>
              <a:t>Umbelliferae</a:t>
            </a:r>
            <a:r>
              <a:rPr lang="en-IN" sz="3200" i="1" dirty="0" smtClean="0"/>
              <a:t>	 – </a:t>
            </a:r>
            <a:r>
              <a:rPr lang="en-IN" sz="3200" i="1" dirty="0" err="1" smtClean="0"/>
              <a:t>Apiaceae</a:t>
            </a:r>
            <a:endParaRPr lang="en-IN" sz="3200" i="1" dirty="0"/>
          </a:p>
        </p:txBody>
      </p:sp>
    </p:spTree>
    <p:extLst>
      <p:ext uri="{BB962C8B-B14F-4D97-AF65-F5344CB8AC3E}">
        <p14:creationId xmlns:p14="http://schemas.microsoft.com/office/powerpoint/2010/main" val="546619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pPr algn="ctr"/>
            <a:r>
              <a:rPr lang="en-US" dirty="0" smtClean="0">
                <a:latin typeface="Arial Black" panose="020B0A04020102020204" pitchFamily="34" charset="0"/>
              </a:rPr>
              <a:t>Botanical Nomenclature</a:t>
            </a:r>
            <a:endParaRPr lang="en-IN" dirty="0">
              <a:latin typeface="Arial Black" panose="020B0A04020102020204" pitchFamily="34" charset="0"/>
            </a:endParaRPr>
          </a:p>
        </p:txBody>
      </p:sp>
      <p:sp>
        <p:nvSpPr>
          <p:cNvPr id="3" name="Content Placeholder 2"/>
          <p:cNvSpPr>
            <a:spLocks noGrp="1"/>
          </p:cNvSpPr>
          <p:nvPr>
            <p:ph idx="1"/>
          </p:nvPr>
        </p:nvSpPr>
        <p:spPr>
          <a:xfrm>
            <a:off x="838200" y="1048871"/>
            <a:ext cx="10515600" cy="5795682"/>
          </a:xfrm>
        </p:spPr>
        <p:txBody>
          <a:bodyPr>
            <a:normAutofit lnSpcReduction="10000"/>
          </a:bodyPr>
          <a:lstStyle/>
          <a:p>
            <a:pPr algn="just"/>
            <a:r>
              <a:rPr lang="en-US" dirty="0" smtClean="0">
                <a:latin typeface="Arial Black" panose="020B0A04020102020204" pitchFamily="34" charset="0"/>
              </a:rPr>
              <a:t>The art of giving the names of any object is known as nomenclature</a:t>
            </a:r>
          </a:p>
          <a:p>
            <a:pPr algn="just"/>
            <a:r>
              <a:rPr lang="en-US" dirty="0">
                <a:latin typeface="Arial Black" panose="020B0A04020102020204" pitchFamily="34" charset="0"/>
              </a:rPr>
              <a:t>The art of giving the names of </a:t>
            </a:r>
            <a:r>
              <a:rPr lang="en-US" dirty="0" smtClean="0">
                <a:latin typeface="Arial Black" panose="020B0A04020102020204" pitchFamily="34" charset="0"/>
              </a:rPr>
              <a:t>plants </a:t>
            </a:r>
            <a:r>
              <a:rPr lang="en-US" dirty="0">
                <a:latin typeface="Arial Black" panose="020B0A04020102020204" pitchFamily="34" charset="0"/>
              </a:rPr>
              <a:t>is known </a:t>
            </a:r>
            <a:r>
              <a:rPr lang="en-US" dirty="0" smtClean="0">
                <a:latin typeface="Arial Black" panose="020B0A04020102020204" pitchFamily="34" charset="0"/>
              </a:rPr>
              <a:t>as plant nomenclature</a:t>
            </a:r>
          </a:p>
          <a:p>
            <a:pPr algn="just"/>
            <a:r>
              <a:rPr lang="en-US" dirty="0" smtClean="0">
                <a:latin typeface="Arial Black" panose="020B0A04020102020204" pitchFamily="34" charset="0"/>
              </a:rPr>
              <a:t>Common names: It is the name plant in a particular area or locality given by the people of that area. Such names are vary  from place to place and language.</a:t>
            </a:r>
          </a:p>
          <a:p>
            <a:pPr algn="just"/>
            <a:r>
              <a:rPr lang="en-US" dirty="0" smtClean="0">
                <a:latin typeface="Arial Black" panose="020B0A04020102020204" pitchFamily="34" charset="0"/>
              </a:rPr>
              <a:t>Scientific Names </a:t>
            </a:r>
          </a:p>
          <a:p>
            <a:pPr algn="just"/>
            <a:r>
              <a:rPr lang="en-US" b="1" dirty="0">
                <a:latin typeface="Arial Black" panose="020B0A04020102020204" pitchFamily="34" charset="0"/>
              </a:rPr>
              <a:t>Def.: The process of naming plants based on international rules proposed by botanists to ensure a stable and universal uniform system is called Botanical Nomenclature</a:t>
            </a:r>
            <a:r>
              <a:rPr lang="en-US" b="1" dirty="0" smtClean="0">
                <a:latin typeface="Arial Black" panose="020B0A04020102020204" pitchFamily="34" charset="0"/>
              </a:rPr>
              <a:t>.</a:t>
            </a:r>
          </a:p>
          <a:p>
            <a:pPr algn="just"/>
            <a:r>
              <a:rPr lang="en-US" b="1" dirty="0" smtClean="0">
                <a:latin typeface="Arial Black" panose="020B0A04020102020204" pitchFamily="34" charset="0"/>
              </a:rPr>
              <a:t>Polynomial &amp; Binomial Nomenclature</a:t>
            </a:r>
            <a:endParaRPr lang="en-US" b="1" dirty="0">
              <a:latin typeface="Arial Black" panose="020B0A04020102020204" pitchFamily="34" charset="0"/>
            </a:endParaRPr>
          </a:p>
          <a:p>
            <a:endParaRPr lang="en-US" dirty="0"/>
          </a:p>
          <a:p>
            <a:endParaRPr lang="en-US" dirty="0" smtClean="0"/>
          </a:p>
          <a:p>
            <a:endParaRPr lang="en-IN" dirty="0"/>
          </a:p>
        </p:txBody>
      </p:sp>
    </p:spTree>
    <p:extLst>
      <p:ext uri="{BB962C8B-B14F-4D97-AF65-F5344CB8AC3E}">
        <p14:creationId xmlns:p14="http://schemas.microsoft.com/office/powerpoint/2010/main" val="3099442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72353" y="295835"/>
            <a:ext cx="10865224" cy="6199094"/>
          </a:xfrm>
          <a:prstGeom prst="rect">
            <a:avLst/>
          </a:prstGeom>
        </p:spPr>
      </p:pic>
    </p:spTree>
    <p:extLst>
      <p:ext uri="{BB962C8B-B14F-4D97-AF65-F5344CB8AC3E}">
        <p14:creationId xmlns:p14="http://schemas.microsoft.com/office/powerpoint/2010/main" val="1037189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0647" y="612792"/>
            <a:ext cx="11349318" cy="5386090"/>
          </a:xfrm>
          <a:prstGeom prst="rect">
            <a:avLst/>
          </a:prstGeom>
        </p:spPr>
        <p:txBody>
          <a:bodyPr wrap="square">
            <a:spAutoFit/>
          </a:bodyPr>
          <a:lstStyle/>
          <a:p>
            <a:r>
              <a:rPr lang="en-US" sz="4000" dirty="0" smtClean="0"/>
              <a:t>History of ICBN</a:t>
            </a:r>
          </a:p>
          <a:p>
            <a:endParaRPr lang="en-US" sz="4000" dirty="0"/>
          </a:p>
          <a:p>
            <a:endParaRPr lang="en-US" sz="4000" dirty="0" smtClean="0"/>
          </a:p>
          <a:p>
            <a:pPr algn="just"/>
            <a:r>
              <a:rPr lang="en-US" sz="2800" dirty="0" smtClean="0"/>
              <a:t>	Before the middle of 18th century the names of plants were polynomials consisting of several words</a:t>
            </a:r>
            <a:r>
              <a:rPr lang="en-US" sz="2800" b="1" dirty="0" smtClean="0"/>
              <a:t>. Linnaeus </a:t>
            </a:r>
            <a:r>
              <a:rPr lang="en-US" sz="2800" dirty="0" smtClean="0"/>
              <a:t>proposed elementary rules in his book named </a:t>
            </a:r>
            <a:r>
              <a:rPr lang="en-US" sz="2800" b="1" dirty="0" smtClean="0"/>
              <a:t>‘</a:t>
            </a:r>
            <a:r>
              <a:rPr lang="en-US" sz="2800" b="1" dirty="0" err="1" smtClean="0"/>
              <a:t>Philosophia</a:t>
            </a:r>
            <a:r>
              <a:rPr lang="en-US" sz="2800" b="1" dirty="0" smtClean="0"/>
              <a:t> </a:t>
            </a:r>
            <a:r>
              <a:rPr lang="en-US" sz="2800" b="1" dirty="0" err="1" smtClean="0"/>
              <a:t>botanica</a:t>
            </a:r>
            <a:r>
              <a:rPr lang="en-US" sz="2800" b="1" dirty="0" smtClean="0"/>
              <a:t>’ </a:t>
            </a:r>
            <a:r>
              <a:rPr lang="en-US" sz="2800" dirty="0" smtClean="0"/>
              <a:t>in 1751. In 1813 </a:t>
            </a:r>
            <a:r>
              <a:rPr lang="en-US" sz="2800" b="1" dirty="0" smtClean="0"/>
              <a:t>A.P. de Candolle </a:t>
            </a:r>
            <a:r>
              <a:rPr lang="en-US" sz="2800" dirty="0" smtClean="0"/>
              <a:t>proposed details of the rules regarding plant nomenclature in </a:t>
            </a:r>
            <a:r>
              <a:rPr lang="en-US" sz="2800" b="1" dirty="0" err="1" smtClean="0"/>
              <a:t>Theorie</a:t>
            </a:r>
            <a:r>
              <a:rPr lang="en-US" sz="2800" b="1" dirty="0" smtClean="0"/>
              <a:t> </a:t>
            </a:r>
            <a:r>
              <a:rPr lang="en-US" sz="2800" b="1" dirty="0" err="1" smtClean="0"/>
              <a:t>elementaire</a:t>
            </a:r>
            <a:r>
              <a:rPr lang="en-US" sz="2800" b="1" dirty="0" smtClean="0"/>
              <a:t> de la </a:t>
            </a:r>
            <a:r>
              <a:rPr lang="en-US" sz="2800" b="1" dirty="0" err="1" smtClean="0"/>
              <a:t>botanique</a:t>
            </a:r>
            <a:r>
              <a:rPr lang="en-US" sz="2800" b="1" dirty="0" smtClean="0"/>
              <a:t>. </a:t>
            </a:r>
            <a:r>
              <a:rPr lang="en-US" sz="2800" dirty="0" smtClean="0"/>
              <a:t>In 1867</a:t>
            </a:r>
            <a:r>
              <a:rPr lang="en-US" sz="2800" b="1" dirty="0" smtClean="0"/>
              <a:t>, Alphonse de </a:t>
            </a:r>
            <a:r>
              <a:rPr lang="en-US" sz="2800" b="1" dirty="0" err="1" smtClean="0"/>
              <a:t>candolle</a:t>
            </a:r>
            <a:r>
              <a:rPr lang="en-US" sz="2800" dirty="0" smtClean="0"/>
              <a:t>, son of </a:t>
            </a:r>
            <a:r>
              <a:rPr lang="en-US" sz="2800" b="1" dirty="0" smtClean="0"/>
              <a:t>A.P. de </a:t>
            </a:r>
            <a:r>
              <a:rPr lang="en-US" sz="2800" b="1" dirty="0" err="1" smtClean="0"/>
              <a:t>candolle</a:t>
            </a:r>
            <a:r>
              <a:rPr lang="en-US" sz="2800" dirty="0" smtClean="0"/>
              <a:t> convened a meeting of all botanists to </a:t>
            </a:r>
            <a:r>
              <a:rPr lang="en-US" sz="2800" dirty="0" smtClean="0"/>
              <a:t>present a new set of  </a:t>
            </a:r>
            <a:r>
              <a:rPr lang="en-US" sz="2800" dirty="0" smtClean="0"/>
              <a:t>rules. This first </a:t>
            </a:r>
            <a:r>
              <a:rPr lang="en-US" sz="2800" b="1" dirty="0" smtClean="0"/>
              <a:t>International Botanical </a:t>
            </a:r>
            <a:r>
              <a:rPr lang="en-US" sz="2800" b="1" dirty="0" smtClean="0"/>
              <a:t>congress </a:t>
            </a:r>
            <a:r>
              <a:rPr lang="en-US" sz="2800" dirty="0" smtClean="0"/>
              <a:t>was held at </a:t>
            </a:r>
            <a:r>
              <a:rPr lang="en-US" sz="2800" b="1" dirty="0" smtClean="0"/>
              <a:t>Paris in 1867</a:t>
            </a:r>
            <a:r>
              <a:rPr lang="en-US" sz="2800" dirty="0" smtClean="0"/>
              <a:t> </a:t>
            </a:r>
            <a:r>
              <a:rPr lang="en-US" sz="2800" dirty="0" smtClean="0"/>
              <a:t>and the laws framed therein were called as Paris code.</a:t>
            </a:r>
            <a:endParaRPr lang="en-US" sz="2800" dirty="0"/>
          </a:p>
        </p:txBody>
      </p:sp>
    </p:spTree>
    <p:extLst>
      <p:ext uri="{BB962C8B-B14F-4D97-AF65-F5344CB8AC3E}">
        <p14:creationId xmlns:p14="http://schemas.microsoft.com/office/powerpoint/2010/main" val="147157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8153" y="428564"/>
            <a:ext cx="9574305" cy="6555641"/>
          </a:xfrm>
          <a:prstGeom prst="rect">
            <a:avLst/>
          </a:prstGeom>
        </p:spPr>
        <p:txBody>
          <a:bodyPr wrap="square">
            <a:spAutoFit/>
          </a:bodyPr>
          <a:lstStyle/>
          <a:p>
            <a:pPr algn="just">
              <a:lnSpc>
                <a:spcPct val="150000"/>
              </a:lnSpc>
            </a:pPr>
            <a:r>
              <a:rPr lang="en-US" sz="2800" dirty="0" smtClean="0"/>
              <a:t>In 1930, the </a:t>
            </a:r>
            <a:r>
              <a:rPr lang="en-US" sz="2800" dirty="0" smtClean="0"/>
              <a:t>5</a:t>
            </a:r>
            <a:r>
              <a:rPr lang="en-US" sz="2800" baseline="30000" dirty="0" smtClean="0"/>
              <a:t>th</a:t>
            </a:r>
            <a:r>
              <a:rPr lang="en-US" sz="2800" dirty="0" smtClean="0"/>
              <a:t> </a:t>
            </a:r>
            <a:r>
              <a:rPr lang="en-US" sz="2800" dirty="0" smtClean="0"/>
              <a:t> </a:t>
            </a:r>
            <a:r>
              <a:rPr lang="en-US" sz="2800" dirty="0" smtClean="0"/>
              <a:t>International Botanical Congress (IBC) was held </a:t>
            </a:r>
            <a:r>
              <a:rPr lang="en-US" sz="2800" dirty="0" smtClean="0"/>
              <a:t>in Cambridge  (England) </a:t>
            </a:r>
            <a:r>
              <a:rPr lang="en-US" sz="2800" dirty="0" smtClean="0"/>
              <a:t>to frame rules and regulations for naming plants. In July 1975, </a:t>
            </a:r>
            <a:r>
              <a:rPr lang="en-US" sz="2800" dirty="0" smtClean="0"/>
              <a:t>12</a:t>
            </a:r>
            <a:r>
              <a:rPr lang="en-US" sz="2800" baseline="30000" dirty="0" smtClean="0"/>
              <a:t>th</a:t>
            </a:r>
            <a:r>
              <a:rPr lang="en-US" sz="2800" dirty="0" smtClean="0"/>
              <a:t> International Botanical Congress</a:t>
            </a:r>
            <a:r>
              <a:rPr lang="en-US" sz="2800" dirty="0" smtClean="0"/>
              <a:t> </a:t>
            </a:r>
            <a:r>
              <a:rPr lang="en-US" sz="2800" dirty="0" smtClean="0"/>
              <a:t>meeting was held at Leningrad, USSR. Based on the resolutions of these meetings, the existing system of International Code of Botanical Nomenclature (ICBN) was adopted from 1978. The IBC meets every 5 to 6 years to decide any additions or changes in the naming and numbering of plants. The 18th IBC congress was held at Melbourne in 2011 and the latest 19th IBC was held in </a:t>
            </a:r>
            <a:r>
              <a:rPr lang="en-US" sz="2800" dirty="0" err="1" smtClean="0"/>
              <a:t>Shenzen</a:t>
            </a:r>
            <a:r>
              <a:rPr lang="en-US" sz="2800" dirty="0" smtClean="0"/>
              <a:t>, China in July 2017.</a:t>
            </a:r>
            <a:endParaRPr lang="en-IN" sz="2800" dirty="0"/>
          </a:p>
        </p:txBody>
      </p:sp>
    </p:spTree>
    <p:extLst>
      <p:ext uri="{BB962C8B-B14F-4D97-AF65-F5344CB8AC3E}">
        <p14:creationId xmlns:p14="http://schemas.microsoft.com/office/powerpoint/2010/main" val="1509849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3079"/>
            <a:ext cx="10515600" cy="912346"/>
          </a:xfrm>
        </p:spPr>
        <p:txBody>
          <a:bodyPr>
            <a:normAutofit/>
          </a:bodyPr>
          <a:lstStyle/>
          <a:p>
            <a:pPr algn="ctr"/>
            <a:r>
              <a:rPr lang="en-US" sz="4000" dirty="0" smtClean="0">
                <a:latin typeface="Arial Black" panose="020B0A04020102020204" pitchFamily="34" charset="0"/>
              </a:rPr>
              <a:t>ICBN TO ICN</a:t>
            </a:r>
            <a:endParaRPr lang="en-IN" sz="4000" dirty="0">
              <a:latin typeface="Arial Black" panose="020B0A04020102020204" pitchFamily="34" charset="0"/>
            </a:endParaRPr>
          </a:p>
        </p:txBody>
      </p:sp>
      <p:sp>
        <p:nvSpPr>
          <p:cNvPr id="3" name="Content Placeholder 2"/>
          <p:cNvSpPr>
            <a:spLocks noGrp="1"/>
          </p:cNvSpPr>
          <p:nvPr>
            <p:ph idx="1"/>
          </p:nvPr>
        </p:nvSpPr>
        <p:spPr/>
        <p:txBody>
          <a:bodyPr>
            <a:normAutofit lnSpcReduction="10000"/>
          </a:bodyPr>
          <a:lstStyle/>
          <a:p>
            <a:pPr marL="0" indent="0" algn="just">
              <a:lnSpc>
                <a:spcPct val="150000"/>
              </a:lnSpc>
              <a:buNone/>
            </a:pPr>
            <a:r>
              <a:rPr lang="en-US" dirty="0" smtClean="0"/>
              <a:t>	The International Code of Botanical Nomenclature(ICBN) was changed to International code of Nomenclature(ICN) for Algae, Fungi,  and Plants at the International Botanical Congress(IBC) in the </a:t>
            </a:r>
            <a:r>
              <a:rPr lang="en-US" dirty="0"/>
              <a:t>18th IBC </a:t>
            </a:r>
            <a:r>
              <a:rPr lang="en-US" dirty="0" smtClean="0"/>
              <a:t>congress at Melbourne in July 2011 as a part of the </a:t>
            </a:r>
            <a:r>
              <a:rPr lang="en-US" b="1" i="1" dirty="0" smtClean="0"/>
              <a:t>Melbourne Code </a:t>
            </a:r>
            <a:r>
              <a:rPr lang="en-US" dirty="0" smtClean="0"/>
              <a:t>which replaces the </a:t>
            </a:r>
            <a:r>
              <a:rPr lang="en-US" b="1" i="1" dirty="0" smtClean="0"/>
              <a:t>Vienna Code </a:t>
            </a:r>
            <a:r>
              <a:rPr lang="en-US" dirty="0" smtClean="0"/>
              <a:t>of 2005. There is a separate code for Cultivated </a:t>
            </a:r>
            <a:r>
              <a:rPr lang="en-US" dirty="0"/>
              <a:t>Plants as International code of Nomenclature(ICN) for </a:t>
            </a:r>
            <a:r>
              <a:rPr lang="en-US" dirty="0" smtClean="0"/>
              <a:t> </a:t>
            </a:r>
            <a:r>
              <a:rPr lang="en-US" dirty="0"/>
              <a:t>Cultivated </a:t>
            </a:r>
            <a:r>
              <a:rPr lang="en-US" dirty="0" smtClean="0"/>
              <a:t>Plants. </a:t>
            </a:r>
            <a:endParaRPr lang="en-IN" b="1" i="1" dirty="0"/>
          </a:p>
        </p:txBody>
      </p:sp>
    </p:spTree>
    <p:extLst>
      <p:ext uri="{BB962C8B-B14F-4D97-AF65-F5344CB8AC3E}">
        <p14:creationId xmlns:p14="http://schemas.microsoft.com/office/powerpoint/2010/main" val="1119780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2389" y="0"/>
            <a:ext cx="11685494" cy="6924973"/>
          </a:xfrm>
          <a:prstGeom prst="rect">
            <a:avLst/>
          </a:prstGeom>
        </p:spPr>
        <p:txBody>
          <a:bodyPr wrap="square">
            <a:spAutoFit/>
          </a:bodyPr>
          <a:lstStyle/>
          <a:p>
            <a:pPr algn="just"/>
            <a:r>
              <a:rPr lang="en-US" sz="4000" dirty="0" smtClean="0">
                <a:latin typeface="Arial Black" panose="020B0A04020102020204" pitchFamily="34" charset="0"/>
              </a:rPr>
              <a:t>Principles of ICBN</a:t>
            </a:r>
          </a:p>
          <a:p>
            <a:pPr algn="just"/>
            <a:endParaRPr lang="en-US" sz="4000" dirty="0" smtClean="0">
              <a:latin typeface="Arial Black" panose="020B0A04020102020204" pitchFamily="34" charset="0"/>
            </a:endParaRPr>
          </a:p>
          <a:p>
            <a:pPr algn="just"/>
            <a:r>
              <a:rPr lang="en-US" sz="2800" dirty="0" smtClean="0"/>
              <a:t>1.Botanical nomenclature is not dependent of Zoological nomenclature and is different.</a:t>
            </a:r>
          </a:p>
          <a:p>
            <a:pPr algn="just"/>
            <a:r>
              <a:rPr lang="en-US" sz="2800" dirty="0" smtClean="0"/>
              <a:t>2.The code of botanical nomenclature applies equally to all names of taxonomic groups which are treated as plants.</a:t>
            </a:r>
          </a:p>
          <a:p>
            <a:pPr algn="just"/>
            <a:r>
              <a:rPr lang="en-US" sz="2800" dirty="0" smtClean="0"/>
              <a:t>3.The names of taxonomic groups are determined by nomenclatural types.</a:t>
            </a:r>
          </a:p>
          <a:p>
            <a:pPr algn="just"/>
            <a:r>
              <a:rPr lang="en-US" sz="2800" dirty="0" smtClean="0"/>
              <a:t>4.When a species is described as new, the author must indicate the type of specimen on which new species is based.</a:t>
            </a:r>
          </a:p>
          <a:p>
            <a:pPr algn="just"/>
            <a:r>
              <a:rPr lang="en-US" sz="2800" dirty="0" smtClean="0"/>
              <a:t>5.The nomenclature of taxonomic group is based on priority of publication.</a:t>
            </a:r>
          </a:p>
          <a:p>
            <a:pPr algn="just"/>
            <a:r>
              <a:rPr lang="en-US" sz="2800" dirty="0" smtClean="0"/>
              <a:t>6.Each taxonomic group with a particular circumscription, position and route can bear only one correct name that is in accordance with the rules except in specific cases.</a:t>
            </a:r>
          </a:p>
          <a:p>
            <a:pPr algn="just"/>
            <a:r>
              <a:rPr lang="en-US" sz="2800" dirty="0" smtClean="0"/>
              <a:t>7.Scientific names are treated as Latin irrespective of their derivation.</a:t>
            </a:r>
          </a:p>
          <a:p>
            <a:pPr algn="just"/>
            <a:r>
              <a:rPr lang="en-US" sz="2800" dirty="0" smtClean="0"/>
              <a:t>8.The rules of nomenclature are retroactive unless expressly limited.</a:t>
            </a:r>
            <a:endParaRPr lang="en-US" sz="2800" dirty="0"/>
          </a:p>
        </p:txBody>
      </p:sp>
    </p:spTree>
    <p:extLst>
      <p:ext uri="{BB962C8B-B14F-4D97-AF65-F5344CB8AC3E}">
        <p14:creationId xmlns:p14="http://schemas.microsoft.com/office/powerpoint/2010/main" val="3920119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524435"/>
            <a:ext cx="10112187" cy="5201424"/>
          </a:xfrm>
          <a:prstGeom prst="rect">
            <a:avLst/>
          </a:prstGeom>
        </p:spPr>
        <p:txBody>
          <a:bodyPr wrap="square">
            <a:spAutoFit/>
          </a:bodyPr>
          <a:lstStyle/>
          <a:p>
            <a:r>
              <a:rPr lang="en-US" sz="4000" dirty="0" smtClean="0">
                <a:latin typeface="Arial Black" panose="020B0A04020102020204" pitchFamily="34" charset="0"/>
              </a:rPr>
              <a:t>The aim of ICBN</a:t>
            </a:r>
          </a:p>
          <a:p>
            <a:endParaRPr lang="en-US" sz="4000" dirty="0" smtClean="0">
              <a:latin typeface="Arial Black" panose="020B0A04020102020204" pitchFamily="34" charset="0"/>
            </a:endParaRPr>
          </a:p>
          <a:p>
            <a:pPr algn="just"/>
            <a:r>
              <a:rPr lang="en-US" sz="2800" dirty="0" smtClean="0"/>
              <a:t>•To provide stable method of nomenclature</a:t>
            </a:r>
          </a:p>
          <a:p>
            <a:pPr algn="just"/>
            <a:r>
              <a:rPr lang="en-US" sz="2800" dirty="0" smtClean="0"/>
              <a:t>•To avoid and reject the names which cause confusion.</a:t>
            </a:r>
          </a:p>
          <a:p>
            <a:pPr algn="just"/>
            <a:r>
              <a:rPr lang="en-US" sz="2800" dirty="0" smtClean="0"/>
              <a:t>•To avoid useless creation of names</a:t>
            </a:r>
          </a:p>
          <a:p>
            <a:pPr algn="just"/>
            <a:r>
              <a:rPr lang="en-US" sz="2800" dirty="0" smtClean="0"/>
              <a:t>The code is divided into rules and recommendations. Examples are added to the rules and recommendations to illustrate them. The objective of the rules is to bring past nomenclature into order and to follow rules for future nomenclature. The objective of the recommendations is to bring uniformity and clearness in future nomenclature.</a:t>
            </a:r>
            <a:endParaRPr lang="en-US" sz="2800" dirty="0"/>
          </a:p>
        </p:txBody>
      </p:sp>
    </p:spTree>
    <p:extLst>
      <p:ext uri="{BB962C8B-B14F-4D97-AF65-F5344CB8AC3E}">
        <p14:creationId xmlns:p14="http://schemas.microsoft.com/office/powerpoint/2010/main" val="2983238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924973"/>
          </a:xfrm>
          <a:prstGeom prst="rect">
            <a:avLst/>
          </a:prstGeom>
        </p:spPr>
        <p:txBody>
          <a:bodyPr wrap="square">
            <a:spAutoFit/>
          </a:bodyPr>
          <a:lstStyle/>
          <a:p>
            <a:r>
              <a:rPr lang="en-US" sz="4000" dirty="0" smtClean="0"/>
              <a:t>Ranks and ending of taxa names</a:t>
            </a:r>
          </a:p>
          <a:p>
            <a:endParaRPr lang="en-US" sz="4000" dirty="0" smtClean="0"/>
          </a:p>
          <a:p>
            <a:pPr algn="just"/>
            <a:r>
              <a:rPr lang="en-US" sz="2800" dirty="0" smtClean="0"/>
              <a:t>	The plant kingdom is divided into number of categories which differ in their rank and size. In biological classification, rank is the relative position in a taxonomic hierarchy. Examples of taxonomic ranks are species, genus, family order etc. Each rank subsumes under it a number of less general categories.</a:t>
            </a:r>
          </a:p>
          <a:p>
            <a:pPr algn="just"/>
            <a:r>
              <a:rPr lang="en-US" sz="2800" dirty="0" smtClean="0"/>
              <a:t>•The basic unit in the classification of plants is Species. A species is defined as a single type of living organisms.</a:t>
            </a:r>
          </a:p>
          <a:p>
            <a:pPr algn="just"/>
            <a:r>
              <a:rPr lang="en-US" sz="2800" dirty="0" smtClean="0"/>
              <a:t>•The group of closely related species is known as Genus.</a:t>
            </a:r>
          </a:p>
          <a:p>
            <a:pPr algn="just"/>
            <a:r>
              <a:rPr lang="en-US" sz="2800" dirty="0" smtClean="0"/>
              <a:t>For example, the genus Hibiscus is made up of closely related species, which differ in their vegetative characters.</a:t>
            </a:r>
          </a:p>
          <a:p>
            <a:pPr algn="just"/>
            <a:r>
              <a:rPr lang="en-US" sz="2800" dirty="0" smtClean="0"/>
              <a:t>•The group of closely related genera is known as family. Scientific name of a family usually ends in ‘-</a:t>
            </a:r>
            <a:r>
              <a:rPr lang="en-US" sz="2800" dirty="0" err="1" smtClean="0"/>
              <a:t>ceae</a:t>
            </a:r>
            <a:r>
              <a:rPr lang="en-US" sz="2800" dirty="0" smtClean="0"/>
              <a:t>’.</a:t>
            </a:r>
          </a:p>
          <a:p>
            <a:pPr algn="just"/>
            <a:r>
              <a:rPr lang="en-US" sz="2800" dirty="0" smtClean="0"/>
              <a:t>For example, Hibiscus belongs to family is </a:t>
            </a:r>
            <a:r>
              <a:rPr lang="en-US" sz="2800" dirty="0" err="1" smtClean="0"/>
              <a:t>Malvaceae</a:t>
            </a:r>
            <a:r>
              <a:rPr lang="en-US" sz="2800" dirty="0" smtClean="0"/>
              <a:t>, it consists of several genera like </a:t>
            </a:r>
            <a:r>
              <a:rPr lang="en-US" sz="2800" dirty="0" err="1" smtClean="0"/>
              <a:t>Gossypium</a:t>
            </a:r>
            <a:r>
              <a:rPr lang="en-US" sz="2800" dirty="0" smtClean="0"/>
              <a:t> (cotton), </a:t>
            </a:r>
            <a:r>
              <a:rPr lang="en-US" sz="2800" dirty="0" err="1" smtClean="0"/>
              <a:t>Abelmoschus</a:t>
            </a:r>
            <a:r>
              <a:rPr lang="en-US" sz="2800" dirty="0" smtClean="0"/>
              <a:t> (lady’s finger) etc.</a:t>
            </a:r>
            <a:endParaRPr lang="en-US" sz="2800" dirty="0"/>
          </a:p>
        </p:txBody>
      </p:sp>
    </p:spTree>
    <p:extLst>
      <p:ext uri="{BB962C8B-B14F-4D97-AF65-F5344CB8AC3E}">
        <p14:creationId xmlns:p14="http://schemas.microsoft.com/office/powerpoint/2010/main" val="127608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519</Words>
  <Application>Microsoft Office PowerPoint</Application>
  <PresentationFormat>Widescreen</PresentationFormat>
  <Paragraphs>62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 Black</vt:lpstr>
      <vt:lpstr>Calibri</vt:lpstr>
      <vt:lpstr>Calibri Light</vt:lpstr>
      <vt:lpstr>Office Theme</vt:lpstr>
      <vt:lpstr>International Code of Botanical Nomenclature (ICBN): History, Principles and Aims </vt:lpstr>
      <vt:lpstr>Botanical Nomenclature</vt:lpstr>
      <vt:lpstr>PowerPoint Presentation</vt:lpstr>
      <vt:lpstr>PowerPoint Presentation</vt:lpstr>
      <vt:lpstr>PowerPoint Presentation</vt:lpstr>
      <vt:lpstr>ICBN TO ICN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Code of Botanical Nomenclature (ICBN): History, Principles and Aim </dc:title>
  <dc:creator>Habibur Rahman</dc:creator>
  <cp:lastModifiedBy>Habibur Rahman</cp:lastModifiedBy>
  <cp:revision>21</cp:revision>
  <dcterms:created xsi:type="dcterms:W3CDTF">2021-05-23T06:47:11Z</dcterms:created>
  <dcterms:modified xsi:type="dcterms:W3CDTF">2021-05-24T06:13:22Z</dcterms:modified>
</cp:coreProperties>
</file>