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1" r:id="rId16"/>
    <p:sldId id="272" r:id="rId17"/>
    <p:sldId id="275" r:id="rId18"/>
    <p:sldId id="277" r:id="rId19"/>
    <p:sldId id="276" r:id="rId20"/>
    <p:sldId id="273" r:id="rId21"/>
    <p:sldId id="278" r:id="rId22"/>
    <p:sldId id="279" r:id="rId23"/>
    <p:sldId id="280"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C3BA5C5-39A3-496C-ABCB-27D9731D8C5E}"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18883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3BA5C5-39A3-496C-ABCB-27D9731D8C5E}"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1000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3BA5C5-39A3-496C-ABCB-27D9731D8C5E}"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207955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3BA5C5-39A3-496C-ABCB-27D9731D8C5E}"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314589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3BA5C5-39A3-496C-ABCB-27D9731D8C5E}"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115432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C3BA5C5-39A3-496C-ABCB-27D9731D8C5E}" type="datetimeFigureOut">
              <a:rPr lang="en-IN" smtClean="0"/>
              <a:t>03-06-2021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37202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C3BA5C5-39A3-496C-ABCB-27D9731D8C5E}" type="datetimeFigureOut">
              <a:rPr lang="en-IN" smtClean="0"/>
              <a:t>03-06-2021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293879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C3BA5C5-39A3-496C-ABCB-27D9731D8C5E}" type="datetimeFigureOut">
              <a:rPr lang="en-IN" smtClean="0"/>
              <a:t>03-06-2021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249614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BA5C5-39A3-496C-ABCB-27D9731D8C5E}" type="datetimeFigureOut">
              <a:rPr lang="en-IN" smtClean="0"/>
              <a:t>03-06-2021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400140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3BA5C5-39A3-496C-ABCB-27D9731D8C5E}" type="datetimeFigureOut">
              <a:rPr lang="en-IN" smtClean="0"/>
              <a:t>03-06-2021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57512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3BA5C5-39A3-496C-ABCB-27D9731D8C5E}" type="datetimeFigureOut">
              <a:rPr lang="en-IN" smtClean="0"/>
              <a:t>03-06-2021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6A1D67-05F8-4CC2-AC26-D4E0E3ED4977}" type="slidenum">
              <a:rPr lang="en-IN" smtClean="0"/>
              <a:t>‹#›</a:t>
            </a:fld>
            <a:endParaRPr lang="en-IN"/>
          </a:p>
        </p:txBody>
      </p:sp>
    </p:spTree>
    <p:extLst>
      <p:ext uri="{BB962C8B-B14F-4D97-AF65-F5344CB8AC3E}">
        <p14:creationId xmlns:p14="http://schemas.microsoft.com/office/powerpoint/2010/main" val="21740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BA5C5-39A3-496C-ABCB-27D9731D8C5E}" type="datetimeFigureOut">
              <a:rPr lang="en-IN" smtClean="0"/>
              <a:t>03-06-2021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A1D67-05F8-4CC2-AC26-D4E0E3ED4977}" type="slidenum">
              <a:rPr lang="en-IN" smtClean="0"/>
              <a:t>‹#›</a:t>
            </a:fld>
            <a:endParaRPr lang="en-IN"/>
          </a:p>
        </p:txBody>
      </p:sp>
    </p:spTree>
    <p:extLst>
      <p:ext uri="{BB962C8B-B14F-4D97-AF65-F5344CB8AC3E}">
        <p14:creationId xmlns:p14="http://schemas.microsoft.com/office/powerpoint/2010/main" val="389889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iologyboom.com/wp-content/uploads/2014/08/scan0011.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iologyboom.com/wp-content/uploads/2014/08/scan0012.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biologyboom.com/wp-content/uploads/2014/08/scan00033.jp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biologyboom.com/wp-content/uploads/2014/08/scan00025.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biologyboom.com/wp-content/uploads/2014/08/scan000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iologyboom.com/wp-content/uploads/2014/08/scan0010.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9530" y="309283"/>
            <a:ext cx="9144000" cy="753035"/>
          </a:xfrm>
        </p:spPr>
        <p:txBody>
          <a:bodyPr>
            <a:normAutofit/>
          </a:bodyPr>
          <a:lstStyle/>
          <a:p>
            <a:r>
              <a:rPr lang="en-US" sz="4000" dirty="0" smtClean="0">
                <a:latin typeface="Arial Black" panose="020B0A04020102020204" pitchFamily="34" charset="0"/>
              </a:rPr>
              <a:t>Life History of </a:t>
            </a:r>
            <a:r>
              <a:rPr lang="en-US" sz="4000" i="1" dirty="0" err="1" smtClean="0">
                <a:latin typeface="Arial Black" panose="020B0A04020102020204" pitchFamily="34" charset="0"/>
              </a:rPr>
              <a:t>Polytrichum</a:t>
            </a:r>
            <a:endParaRPr lang="en-IN" sz="4000" i="1" dirty="0">
              <a:latin typeface="Arial Black" panose="020B0A04020102020204" pitchFamily="34" charset="0"/>
            </a:endParaRPr>
          </a:p>
        </p:txBody>
      </p:sp>
      <p:sp>
        <p:nvSpPr>
          <p:cNvPr id="3" name="Subtitle 2"/>
          <p:cNvSpPr>
            <a:spLocks noGrp="1"/>
          </p:cNvSpPr>
          <p:nvPr>
            <p:ph type="subTitle" idx="1"/>
          </p:nvPr>
        </p:nvSpPr>
        <p:spPr>
          <a:xfrm>
            <a:off x="3375213" y="4664356"/>
            <a:ext cx="5490882" cy="1252350"/>
          </a:xfrm>
        </p:spPr>
        <p:txBody>
          <a:bodyPr>
            <a:noAutofit/>
          </a:bodyPr>
          <a:lstStyle/>
          <a:p>
            <a:pPr>
              <a:lnSpc>
                <a:spcPct val="100000"/>
              </a:lnSpc>
            </a:pPr>
            <a:r>
              <a:rPr lang="en-US" sz="3200" dirty="0" smtClean="0">
                <a:latin typeface="Times New Roman" panose="02020603050405020304" pitchFamily="18" charset="0"/>
                <a:cs typeface="Times New Roman" panose="02020603050405020304" pitchFamily="18" charset="0"/>
              </a:rPr>
              <a:t>Dr. Habibur Rahman</a:t>
            </a:r>
          </a:p>
          <a:p>
            <a:pPr>
              <a:lnSpc>
                <a:spcPct val="100000"/>
              </a:lnSpc>
            </a:pPr>
            <a:r>
              <a:rPr lang="en-US" sz="3200" dirty="0" smtClean="0">
                <a:latin typeface="Times New Roman" panose="02020603050405020304" pitchFamily="18" charset="0"/>
                <a:cs typeface="Times New Roman" panose="02020603050405020304" pitchFamily="18" charset="0"/>
              </a:rPr>
              <a:t>Associate Professor</a:t>
            </a:r>
          </a:p>
          <a:p>
            <a:pPr>
              <a:lnSpc>
                <a:spcPct val="100000"/>
              </a:lnSpc>
            </a:pPr>
            <a:r>
              <a:rPr lang="en-US" sz="3200" dirty="0" smtClean="0">
                <a:latin typeface="Times New Roman" panose="02020603050405020304" pitchFamily="18" charset="0"/>
                <a:cs typeface="Times New Roman" panose="02020603050405020304" pitchFamily="18" charset="0"/>
              </a:rPr>
              <a:t>J. N. College, Boko</a:t>
            </a:r>
            <a:endParaRPr lang="en-IN" sz="32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753" y="1062318"/>
            <a:ext cx="6656294" cy="3602038"/>
          </a:xfrm>
          <a:prstGeom prst="rect">
            <a:avLst/>
          </a:prstGeom>
        </p:spPr>
      </p:pic>
    </p:spTree>
    <p:extLst>
      <p:ext uri="{BB962C8B-B14F-4D97-AF65-F5344CB8AC3E}">
        <p14:creationId xmlns:p14="http://schemas.microsoft.com/office/powerpoint/2010/main" val="427339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581156"/>
            <a:ext cx="10717306" cy="4894930"/>
          </a:xfrm>
          <a:prstGeom prst="rect">
            <a:avLst/>
          </a:prstGeom>
        </p:spPr>
        <p:txBody>
          <a:bodyPr wrap="square">
            <a:spAutoFit/>
          </a:bodyPr>
          <a:lstStyle/>
          <a:p>
            <a:pPr algn="just" fontAlgn="base">
              <a:lnSpc>
                <a:spcPct val="107000"/>
              </a:lnSpc>
              <a:spcAft>
                <a:spcPts val="0"/>
              </a:spcAft>
            </a:pPr>
            <a:r>
              <a:rPr lang="en-IN" sz="2800" b="1" dirty="0">
                <a:solidFill>
                  <a:srgbClr val="777777"/>
                </a:solidFill>
                <a:latin typeface="Arial Black" panose="020B0A04020102020204" pitchFamily="34" charset="0"/>
                <a:ea typeface="Times New Roman" panose="02020603050405020304" pitchFamily="18" charset="0"/>
                <a:cs typeface="Times New Roman" panose="02020603050405020304" pitchFamily="18" charset="0"/>
              </a:rPr>
              <a:t>Vegetative </a:t>
            </a:r>
            <a:r>
              <a:rPr lang="en-IN" sz="2800" b="1" dirty="0" smtClean="0">
                <a:solidFill>
                  <a:srgbClr val="777777"/>
                </a:solidFill>
                <a:latin typeface="Arial Black" panose="020B0A04020102020204" pitchFamily="34" charset="0"/>
                <a:ea typeface="Times New Roman" panose="02020603050405020304" pitchFamily="18" charset="0"/>
                <a:cs typeface="Times New Roman" panose="02020603050405020304" pitchFamily="18" charset="0"/>
              </a:rPr>
              <a:t>reproduction:</a:t>
            </a:r>
          </a:p>
          <a:p>
            <a:pPr algn="just" fontAlgn="base">
              <a:lnSpc>
                <a:spcPct val="107000"/>
              </a:lnSpc>
              <a:spcAft>
                <a:spcPts val="0"/>
              </a:spcAft>
            </a:pPr>
            <a:endParaRPr lang="en-IN" sz="2800" dirty="0" smtClean="0">
              <a:effectLst/>
              <a:latin typeface="Arial Black" panose="020B0A0402010202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a:solidFill>
                  <a:srgbClr val="777777"/>
                </a:solidFill>
                <a:ea typeface="Times New Roman" panose="02020603050405020304" pitchFamily="18" charset="0"/>
                <a:cs typeface="Times New Roman" panose="02020603050405020304" pitchFamily="18" charset="0"/>
              </a:rPr>
              <a:t>Vegetative reproduction takes place by following methods:</a:t>
            </a:r>
            <a:endParaRPr lang="en-IN" sz="2800" dirty="0" smtClean="0">
              <a:effectLst/>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ea typeface="Times New Roman" panose="02020603050405020304" pitchFamily="18" charset="0"/>
                <a:cs typeface="Times New Roman" panose="02020603050405020304" pitchFamily="18" charset="0"/>
              </a:rPr>
              <a:t>I. </a:t>
            </a:r>
            <a:r>
              <a:rPr lang="en-IN" sz="2800" b="1" dirty="0" err="1">
                <a:solidFill>
                  <a:srgbClr val="777777"/>
                </a:solidFill>
                <a:ea typeface="Times New Roman" panose="02020603050405020304" pitchFamily="18" charset="0"/>
                <a:cs typeface="Times New Roman" panose="02020603050405020304" pitchFamily="18" charset="0"/>
              </a:rPr>
              <a:t>Protonema</a:t>
            </a:r>
            <a:r>
              <a:rPr lang="en-IN" sz="2800" b="1" dirty="0">
                <a:solidFill>
                  <a:srgbClr val="777777"/>
                </a:solidFill>
                <a:ea typeface="Times New Roman" panose="02020603050405020304" pitchFamily="18" charset="0"/>
                <a:cs typeface="Times New Roman" panose="02020603050405020304" pitchFamily="18" charset="0"/>
              </a:rPr>
              <a:t>: </a:t>
            </a:r>
            <a:r>
              <a:rPr lang="en-IN" sz="2800" dirty="0">
                <a:solidFill>
                  <a:srgbClr val="777777"/>
                </a:solidFill>
                <a:ea typeface="Times New Roman" panose="02020603050405020304" pitchFamily="18" charset="0"/>
                <a:cs typeface="Times New Roman" panose="02020603050405020304" pitchFamily="18" charset="0"/>
              </a:rPr>
              <a:t>The spores germinate to form </a:t>
            </a:r>
            <a:r>
              <a:rPr lang="en-IN" sz="2800" dirty="0" err="1">
                <a:solidFill>
                  <a:srgbClr val="777777"/>
                </a:solidFill>
                <a:ea typeface="Times New Roman" panose="02020603050405020304" pitchFamily="18" charset="0"/>
                <a:cs typeface="Times New Roman" panose="02020603050405020304" pitchFamily="18" charset="0"/>
              </a:rPr>
              <a:t>protonema</a:t>
            </a:r>
            <a:r>
              <a:rPr lang="en-IN" sz="2800" dirty="0">
                <a:solidFill>
                  <a:srgbClr val="777777"/>
                </a:solidFill>
                <a:ea typeface="Times New Roman" panose="02020603050405020304" pitchFamily="18" charset="0"/>
                <a:cs typeface="Times New Roman" panose="02020603050405020304" pitchFamily="18" charset="0"/>
              </a:rPr>
              <a:t>. Several buds grow on the </a:t>
            </a:r>
            <a:r>
              <a:rPr lang="en-IN" sz="2800" dirty="0" err="1">
                <a:solidFill>
                  <a:srgbClr val="777777"/>
                </a:solidFill>
                <a:ea typeface="Times New Roman" panose="02020603050405020304" pitchFamily="18" charset="0"/>
                <a:cs typeface="Times New Roman" panose="02020603050405020304" pitchFamily="18" charset="0"/>
              </a:rPr>
              <a:t>protonema</a:t>
            </a:r>
            <a:r>
              <a:rPr lang="en-IN" sz="2800" dirty="0">
                <a:solidFill>
                  <a:srgbClr val="777777"/>
                </a:solidFill>
                <a:ea typeface="Times New Roman" panose="02020603050405020304" pitchFamily="18" charset="0"/>
                <a:cs typeface="Times New Roman" panose="02020603050405020304" pitchFamily="18" charset="0"/>
              </a:rPr>
              <a:t>. Each bud by of its apical cell develops into gametophyte.</a:t>
            </a:r>
            <a:endParaRPr lang="en-IN" sz="2800" dirty="0" smtClean="0">
              <a:effectLst/>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ea typeface="Times New Roman" panose="02020603050405020304" pitchFamily="18" charset="0"/>
                <a:cs typeface="Times New Roman" panose="02020603050405020304" pitchFamily="18" charset="0"/>
              </a:rPr>
              <a:t>2.</a:t>
            </a:r>
            <a:r>
              <a:rPr lang="en-IN" sz="2800" dirty="0">
                <a:solidFill>
                  <a:srgbClr val="777777"/>
                </a:solidFill>
                <a:ea typeface="Times New Roman" panose="02020603050405020304" pitchFamily="18" charset="0"/>
                <a:cs typeface="Times New Roman" panose="02020603050405020304" pitchFamily="18" charset="0"/>
              </a:rPr>
              <a:t>  </a:t>
            </a:r>
            <a:r>
              <a:rPr lang="en-IN" sz="2800" dirty="0" smtClean="0">
                <a:solidFill>
                  <a:srgbClr val="777777"/>
                </a:solidFill>
                <a:ea typeface="Times New Roman" panose="02020603050405020304" pitchFamily="18" charset="0"/>
                <a:cs typeface="Times New Roman" panose="02020603050405020304" pitchFamily="18" charset="0"/>
              </a:rPr>
              <a:t>There </a:t>
            </a:r>
            <a:r>
              <a:rPr lang="en-IN" sz="2800" dirty="0">
                <a:solidFill>
                  <a:srgbClr val="777777"/>
                </a:solidFill>
                <a:ea typeface="Times New Roman" panose="02020603050405020304" pitchFamily="18" charset="0"/>
                <a:cs typeface="Times New Roman" panose="02020603050405020304" pitchFamily="18" charset="0"/>
              </a:rPr>
              <a:t>are also </a:t>
            </a:r>
            <a:r>
              <a:rPr lang="en-IN" sz="2800" dirty="0" smtClean="0">
                <a:solidFill>
                  <a:srgbClr val="777777"/>
                </a:solidFill>
                <a:ea typeface="Times New Roman" panose="02020603050405020304" pitchFamily="18" charset="0"/>
                <a:cs typeface="Times New Roman" panose="02020603050405020304" pitchFamily="18" charset="0"/>
              </a:rPr>
              <a:t> </a:t>
            </a:r>
            <a:r>
              <a:rPr lang="en-IN" sz="2800" dirty="0">
                <a:solidFill>
                  <a:srgbClr val="777777"/>
                </a:solidFill>
                <a:ea typeface="Times New Roman" panose="02020603050405020304" pitchFamily="18" charset="0"/>
                <a:cs typeface="Times New Roman" panose="02020603050405020304" pitchFamily="18" charset="0"/>
              </a:rPr>
              <a:t>vegetative </a:t>
            </a:r>
            <a:r>
              <a:rPr lang="en-IN" sz="2800" dirty="0" smtClean="0">
                <a:solidFill>
                  <a:srgbClr val="777777"/>
                </a:solidFill>
                <a:ea typeface="Times New Roman" panose="02020603050405020304" pitchFamily="18" charset="0"/>
                <a:cs typeface="Times New Roman" panose="02020603050405020304" pitchFamily="18" charset="0"/>
              </a:rPr>
              <a:t>buds</a:t>
            </a:r>
            <a:r>
              <a:rPr lang="en-IN" sz="2800" dirty="0">
                <a:solidFill>
                  <a:srgbClr val="777777"/>
                </a:solidFill>
                <a:ea typeface="Times New Roman" panose="02020603050405020304" pitchFamily="18" charset="0"/>
                <a:cs typeface="Times New Roman" panose="02020603050405020304" pitchFamily="18" charset="0"/>
              </a:rPr>
              <a:t> </a:t>
            </a:r>
            <a:r>
              <a:rPr lang="en-IN" sz="2800" dirty="0" smtClean="0">
                <a:solidFill>
                  <a:srgbClr val="777777"/>
                </a:solidFill>
                <a:ea typeface="Times New Roman" panose="02020603050405020304" pitchFamily="18" charset="0"/>
                <a:cs typeface="Times New Roman" panose="02020603050405020304" pitchFamily="18" charset="0"/>
              </a:rPr>
              <a:t>which are found  </a:t>
            </a:r>
            <a:r>
              <a:rPr lang="en-IN" sz="2800" dirty="0">
                <a:solidFill>
                  <a:srgbClr val="777777"/>
                </a:solidFill>
                <a:ea typeface="Times New Roman" panose="02020603050405020304" pitchFamily="18" charset="0"/>
                <a:cs typeface="Times New Roman" panose="02020603050405020304" pitchFamily="18" charset="0"/>
              </a:rPr>
              <a:t>on the rhizoids.</a:t>
            </a:r>
            <a:endParaRPr lang="en-IN" sz="2800" dirty="0" smtClean="0">
              <a:effectLst/>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ea typeface="Times New Roman" panose="02020603050405020304" pitchFamily="18" charset="0"/>
                <a:cs typeface="Times New Roman" panose="02020603050405020304" pitchFamily="18" charset="0"/>
              </a:rPr>
              <a:t>3.  Fragmentation: </a:t>
            </a:r>
            <a:r>
              <a:rPr lang="en-IN" sz="2800" dirty="0">
                <a:solidFill>
                  <a:srgbClr val="777777"/>
                </a:solidFill>
                <a:ea typeface="Times New Roman" panose="02020603050405020304" pitchFamily="18" charset="0"/>
                <a:cs typeface="Times New Roman" panose="02020603050405020304" pitchFamily="18" charset="0"/>
              </a:rPr>
              <a:t>The rhizome gives rise to erect </a:t>
            </a:r>
            <a:r>
              <a:rPr lang="en-IN" sz="2800" dirty="0" smtClean="0">
                <a:solidFill>
                  <a:srgbClr val="777777"/>
                </a:solidFill>
                <a:ea typeface="Times New Roman" panose="02020603050405020304" pitchFamily="18" charset="0"/>
                <a:cs typeface="Times New Roman" panose="02020603050405020304" pitchFamily="18" charset="0"/>
              </a:rPr>
              <a:t>leaf &amp; </a:t>
            </a:r>
            <a:r>
              <a:rPr lang="en-IN" sz="2800" dirty="0">
                <a:solidFill>
                  <a:srgbClr val="777777"/>
                </a:solidFill>
                <a:ea typeface="Times New Roman" panose="02020603050405020304" pitchFamily="18" charset="0"/>
                <a:cs typeface="Times New Roman" panose="02020603050405020304" pitchFamily="18" charset="0"/>
              </a:rPr>
              <a:t>shoots at intervals. Death or breaking of shoots separates the erect branches. These branches behave as independent plants.</a:t>
            </a:r>
            <a:endParaRPr lang="en-IN"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44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012" y="537882"/>
            <a:ext cx="10986247" cy="6343916"/>
          </a:xfrm>
          <a:prstGeom prst="rect">
            <a:avLst/>
          </a:prstGeom>
        </p:spPr>
        <p:txBody>
          <a:bodyPr wrap="square">
            <a:spAutoFit/>
          </a:bodyPr>
          <a:lstStyle/>
          <a:p>
            <a:pPr algn="just" fontAlgn="base">
              <a:lnSpc>
                <a:spcPct val="107000"/>
              </a:lnSpc>
              <a:spcAft>
                <a:spcPts val="0"/>
              </a:spcAft>
            </a:pPr>
            <a:r>
              <a:rPr lang="en-IN" sz="3200" b="1" dirty="0">
                <a:latin typeface="Arial Black" panose="020B0A04020102020204" pitchFamily="34" charset="0"/>
                <a:ea typeface="Times New Roman" panose="02020603050405020304" pitchFamily="18" charset="0"/>
                <a:cs typeface="Times New Roman" panose="02020603050405020304" pitchFamily="18" charset="0"/>
              </a:rPr>
              <a:t>Sexual reproduction</a:t>
            </a:r>
            <a:endParaRPr lang="en-IN" sz="3200" dirty="0" smtClean="0">
              <a:effectLst/>
              <a:latin typeface="Arial Black" panose="020B0A0402010202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Polytrichum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is dioecious. Antheridia archegonia occur on different plants.</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err="1">
                <a:latin typeface="Times New Roman" panose="02020603050405020304" pitchFamily="18" charset="0"/>
                <a:ea typeface="Times New Roman" panose="02020603050405020304" pitchFamily="18" charset="0"/>
                <a:cs typeface="Times New Roman" panose="02020603050405020304" pitchFamily="18" charset="0"/>
              </a:rPr>
              <a:t>Antheridial</a:t>
            </a: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800" b="1" dirty="0" smtClean="0">
                <a:latin typeface="Times New Roman" panose="02020603050405020304" pitchFamily="18" charset="0"/>
                <a:ea typeface="Times New Roman" panose="02020603050405020304" pitchFamily="18" charset="0"/>
                <a:cs typeface="Times New Roman" panose="02020603050405020304" pitchFamily="18" charset="0"/>
              </a:rPr>
              <a:t>head:</a:t>
            </a:r>
            <a:endParaRPr lang="en-IN"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antheridia are borne in the axillary clusters at the tips of leafy stems. They are surrounded by a rosette of leaves called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perigonial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leaves. These leaves are different from the ordinary vegetative leaves. The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perigonial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leaves are spirally arranged. The antheridia are produced in groups in the axils of these leaves. Thus the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antheridial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head have different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antheridial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groups.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Paraphyses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also occur among the antheridia.</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Mature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antheridium is club-shaped. It is composed of a short stalk and a club-shaped body. Jacket is present around the capsule. Inside the jacket are present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androcyte</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cells. They give rise to </a:t>
            </a: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biflagellate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sperms</a:t>
            </a:r>
            <a:r>
              <a:rPr lang="en-IN"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042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study.pk/wp-content/uploads/2016/11/antheridial-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850900"/>
            <a:ext cx="4287202" cy="4495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an001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680902" y="431800"/>
            <a:ext cx="6368098" cy="5956300"/>
          </a:xfrm>
          <a:prstGeom prst="rect">
            <a:avLst/>
          </a:prstGeom>
          <a:noFill/>
          <a:ln>
            <a:noFill/>
          </a:ln>
        </p:spPr>
      </p:pic>
    </p:spTree>
    <p:extLst>
      <p:ext uri="{BB962C8B-B14F-4D97-AF65-F5344CB8AC3E}">
        <p14:creationId xmlns:p14="http://schemas.microsoft.com/office/powerpoint/2010/main" val="308172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064" y="0"/>
            <a:ext cx="11636936" cy="6673302"/>
          </a:xfrm>
          <a:prstGeom prst="rect">
            <a:avLst/>
          </a:prstGeom>
        </p:spPr>
        <p:txBody>
          <a:bodyPr wrap="square">
            <a:spAutoFit/>
          </a:bodyPr>
          <a:lstStyle/>
          <a:p>
            <a:pPr algn="just" fontAlgn="base">
              <a:lnSpc>
                <a:spcPct val="107000"/>
              </a:lnSpc>
              <a:spcAft>
                <a:spcPts val="0"/>
              </a:spcAft>
            </a:pP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Development of antheridium</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1. </a:t>
            </a:r>
            <a:r>
              <a:rPr lang="en-IN" sz="24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antheridia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arise from the embryonic cells at the tip of male</a:t>
            </a:r>
            <a:b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b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shoot. The embryonic superficial cell forming antheridium is called </a:t>
            </a:r>
            <a:r>
              <a:rPr lang="en-IN" sz="24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antheridial</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initial.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It increases in size. It undergoes transverse division to form lower primary stalk cell and the upper </a:t>
            </a:r>
            <a:r>
              <a:rPr lang="en-IN" sz="24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antheridial</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2.  The primary stalk cell forms a few stalk cells. The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antheridial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 divides to form an apical cell with two cutting faces. The apical cell cut off 3-4 segments. Now this apical cell functions as the </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operculum cell.</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3.  The last segment divides by two vertical divisions. It forms peripheral </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jacket initials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 central </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primary </a:t>
            </a:r>
            <a:r>
              <a:rPr lang="en-IN" sz="24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androgonial</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4.  Die jacket initials further divide to form a single-layered jacket. The primary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androgonial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cells divide to form </a:t>
            </a:r>
            <a:r>
              <a:rPr lang="en-IN" sz="24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androgonial</a:t>
            </a: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5.  The last generation of primary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androgonial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cells is called the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androcyte</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cells. Each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androcyte</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 gives rise to two coiled biflagellate sperms.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6.  The antheridia always dehisce in the presence or wren The operculum cell is thrown out and pore is formed at the apex. Sperm mass contained in mucilage comes out.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04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787400"/>
            <a:ext cx="10160000" cy="5163593"/>
          </a:xfrm>
          <a:prstGeom prst="rect">
            <a:avLst/>
          </a:prstGeom>
        </p:spPr>
        <p:txBody>
          <a:bodyPr wrap="square">
            <a:spAutoFit/>
          </a:bodyPr>
          <a:lstStyle/>
          <a:p>
            <a:pPr algn="just" fontAlgn="base">
              <a:lnSpc>
                <a:spcPct val="107000"/>
              </a:lnSpc>
              <a:spcAft>
                <a:spcPts val="0"/>
              </a:spcAft>
            </a:pPr>
            <a:r>
              <a:rPr lang="en-IN" sz="2800" b="1" dirty="0" err="1">
                <a:latin typeface="Times New Roman" panose="02020603050405020304" pitchFamily="18" charset="0"/>
                <a:ea typeface="Times New Roman" panose="02020603050405020304" pitchFamily="18" charset="0"/>
                <a:cs typeface="Times New Roman" panose="02020603050405020304" pitchFamily="18" charset="0"/>
              </a:rPr>
              <a:t>Archegonial</a:t>
            </a: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800" b="1" dirty="0" smtClean="0">
                <a:latin typeface="Times New Roman" panose="02020603050405020304" pitchFamily="18" charset="0"/>
                <a:ea typeface="Times New Roman" panose="02020603050405020304" pitchFamily="18" charset="0"/>
                <a:cs typeface="Times New Roman" panose="02020603050405020304" pitchFamily="18" charset="0"/>
              </a:rPr>
              <a:t>head:</a:t>
            </a:r>
          </a:p>
          <a:p>
            <a:pPr algn="just" fontAlgn="base">
              <a:lnSpc>
                <a:spcPct val="107000"/>
              </a:lnSpc>
              <a:spcAft>
                <a:spcPts val="0"/>
              </a:spcAft>
            </a:pP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flask-shaped archegonia </a:t>
            </a:r>
            <a:r>
              <a:rPr lang="en-IN" sz="2800" i="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borne at the apices of leafy stems.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Archegonitim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is surrounded by </a:t>
            </a:r>
            <a:r>
              <a:rPr lang="en-IN" sz="2800" b="1" dirty="0" err="1"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perichaesial</a:t>
            </a:r>
            <a:r>
              <a:rPr lang="en-IN" sz="28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leaves.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These leaves overlap to form a closed bud-like structure. The archegonia occur in cluster of 3 to 6.</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Mature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archegonium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is flask-shaped. It has a thick multicellular stalk. The neck is long and twisted. It contains neck canal cells. The neck consists of 6-vertical rows of cells. Neck gradually merges into venter. Venter contains upper small venter canal cell and lower large egg cell.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Paraphyses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are absent.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24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1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08200" y="914400"/>
            <a:ext cx="8509000" cy="5562600"/>
          </a:xfrm>
          <a:prstGeom prst="rect">
            <a:avLst/>
          </a:prstGeom>
          <a:noFill/>
          <a:ln>
            <a:noFill/>
          </a:ln>
        </p:spPr>
      </p:pic>
      <p:sp>
        <p:nvSpPr>
          <p:cNvPr id="3" name="Rectangle 2"/>
          <p:cNvSpPr/>
          <p:nvPr/>
        </p:nvSpPr>
        <p:spPr>
          <a:xfrm>
            <a:off x="2108200" y="97752"/>
            <a:ext cx="8509000" cy="530594"/>
          </a:xfrm>
          <a:prstGeom prst="rect">
            <a:avLst/>
          </a:prstGeom>
        </p:spPr>
        <p:txBody>
          <a:bodyPr wrap="square">
            <a:spAutoFit/>
          </a:bodyPr>
          <a:lstStyle/>
          <a:p>
            <a:pPr algn="ctr"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Development of </a:t>
            </a:r>
            <a:r>
              <a:rPr lang="en-IN" sz="28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archegonium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28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468855"/>
            <a:ext cx="10858500" cy="6085640"/>
          </a:xfrm>
          <a:prstGeom prst="rect">
            <a:avLst/>
          </a:prstGeom>
        </p:spPr>
        <p:txBody>
          <a:bodyPr wrap="square">
            <a:spAutoFit/>
          </a:bodyPr>
          <a:lstStyle/>
          <a:p>
            <a:pPr algn="ctr" fontAlgn="base">
              <a:lnSpc>
                <a:spcPct val="107000"/>
              </a:lnSpc>
              <a:spcAft>
                <a:spcPts val="0"/>
              </a:spcAft>
            </a:pP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Development of </a:t>
            </a:r>
            <a:r>
              <a:rPr lang="en-IN" sz="2800" b="1" dirty="0" err="1">
                <a:latin typeface="Times New Roman" panose="02020603050405020304" pitchFamily="18" charset="0"/>
                <a:ea typeface="Times New Roman" panose="02020603050405020304" pitchFamily="18" charset="0"/>
                <a:cs typeface="Times New Roman" panose="02020603050405020304" pitchFamily="18" charset="0"/>
              </a:rPr>
              <a:t>archegonium</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1. 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Any apical cell in the apical region acts an </a:t>
            </a:r>
            <a:r>
              <a:rPr lang="en-IN" sz="28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archegonial</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initial.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archegonial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initial enlarge. It divides by a transverse division to form lower </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primary stalk cells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 upper </a:t>
            </a:r>
            <a:r>
              <a:rPr lang="en-IN" sz="28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archegonial</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primary stalk cell forms a massive stalk. The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archegonial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mother cell forms the main body of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archegonium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It undergoes three vertical division s to form three peripheral cells surrounding an axial cell.</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3. 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Three peripheral cells divide to form 2-3-layered jacket around the venter. The axial cell divides transversely to form inner central cell and outer apical </a:t>
            </a: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cell.</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4. 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Central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cell forms upper small venter canal cell and lover large egg cell. Apical cell divides to form long neck which consists of 6 vertical rows of cells. The cells cut off from the base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foem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neck canal cells</a:t>
            </a: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03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60199"/>
            <a:ext cx="10236200" cy="4505079"/>
          </a:xfrm>
          <a:prstGeom prst="rect">
            <a:avLst/>
          </a:prstGeom>
        </p:spPr>
        <p:txBody>
          <a:bodyPr wrap="square">
            <a:spAutoFit/>
          </a:bodyPr>
          <a:lstStyle/>
          <a:p>
            <a:pPr algn="just" fontAlgn="base">
              <a:lnSpc>
                <a:spcPct val="107000"/>
              </a:lnSpc>
              <a:spcAft>
                <a:spcPts val="0"/>
              </a:spcAft>
            </a:pPr>
            <a:r>
              <a:rPr lang="en-IN" sz="3600" b="1" dirty="0">
                <a:latin typeface="Times New Roman" panose="02020603050405020304" pitchFamily="18" charset="0"/>
                <a:ea typeface="Times New Roman" panose="02020603050405020304" pitchFamily="18" charset="0"/>
                <a:cs typeface="Times New Roman" panose="02020603050405020304" pitchFamily="18" charset="0"/>
              </a:rPr>
              <a:t>Fertilization</a:t>
            </a:r>
            <a:r>
              <a:rPr lang="en-IN" sz="36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fontAlgn="base">
              <a:lnSpc>
                <a:spcPct val="107000"/>
              </a:lnSpc>
              <a:spcAft>
                <a:spcPts val="0"/>
              </a:spcAft>
            </a:pPr>
            <a:endParaRPr lang="en-IN"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IN" sz="2800" dirty="0">
                <a:latin typeface="Times New Roman" panose="02020603050405020304" pitchFamily="18" charset="0"/>
                <a:ea typeface="Times New Roman" panose="02020603050405020304" pitchFamily="18" charset="0"/>
                <a:cs typeface="Times New Roman" panose="02020603050405020304" pitchFamily="18" charset="0"/>
              </a:rPr>
              <a:t>sex organs dehisce in the presence of water. The venter canal cell and the neck canal cells dissolve to form mucilage. This mucilage exerts pressure and the neck opens out. The mucilage comes out of the neck. The sperms reached the </a:t>
            </a:r>
            <a:r>
              <a:rPr lang="en-IN" sz="2800" dirty="0" err="1">
                <a:latin typeface="Times New Roman" panose="02020603050405020304" pitchFamily="18" charset="0"/>
                <a:ea typeface="Times New Roman" panose="02020603050405020304" pitchFamily="18" charset="0"/>
                <a:cs typeface="Times New Roman" panose="02020603050405020304" pitchFamily="18" charset="0"/>
              </a:rPr>
              <a:t>archegonial</a:t>
            </a:r>
            <a:r>
              <a:rPr lang="en-IN" sz="2800" dirty="0">
                <a:latin typeface="Times New Roman" panose="02020603050405020304" pitchFamily="18" charset="0"/>
                <a:ea typeface="Times New Roman" panose="02020603050405020304" pitchFamily="18" charset="0"/>
                <a:cs typeface="Times New Roman" panose="02020603050405020304" pitchFamily="18" charset="0"/>
              </a:rPr>
              <a:t> heads by rain water. They are attracted towards the archegonia. One of the sperm swims down the open neck and reaches the base. It fuses with the egg to form oospore. Oospore is the first stage of </a:t>
            </a:r>
            <a:r>
              <a:rPr lang="en-IN" sz="2800" dirty="0" err="1">
                <a:latin typeface="Times New Roman" panose="02020603050405020304" pitchFamily="18" charset="0"/>
                <a:ea typeface="Times New Roman" panose="02020603050405020304" pitchFamily="18" charset="0"/>
                <a:cs typeface="Times New Roman" panose="02020603050405020304" pitchFamily="18" charset="0"/>
              </a:rPr>
              <a:t>sporophytic</a:t>
            </a:r>
            <a:r>
              <a:rPr lang="en-IN" sz="2800" dirty="0">
                <a:latin typeface="Times New Roman" panose="02020603050405020304" pitchFamily="18" charset="0"/>
                <a:ea typeface="Times New Roman" panose="02020603050405020304" pitchFamily="18" charset="0"/>
                <a:cs typeface="Times New Roman" panose="02020603050405020304" pitchFamily="18" charset="0"/>
              </a:rPr>
              <a:t> generation.</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4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9100" y="2777452"/>
            <a:ext cx="6197599" cy="1031564"/>
          </a:xfrm>
          <a:prstGeom prst="rect">
            <a:avLst/>
          </a:prstGeom>
        </p:spPr>
        <p:txBody>
          <a:bodyPr wrap="square">
            <a:spAutoFit/>
          </a:bodyPr>
          <a:lstStyle/>
          <a:p>
            <a:pPr algn="ctr" fontAlgn="base">
              <a:lnSpc>
                <a:spcPct val="107000"/>
              </a:lnSpc>
              <a:spcAft>
                <a:spcPts val="0"/>
              </a:spcAft>
            </a:pPr>
            <a:r>
              <a:rPr lang="en-IN" sz="6000" b="1" dirty="0" smtClean="0">
                <a:latin typeface="Times New Roman" panose="02020603050405020304" pitchFamily="18" charset="0"/>
                <a:ea typeface="Times New Roman" panose="02020603050405020304" pitchFamily="18" charset="0"/>
                <a:cs typeface="Times New Roman" panose="02020603050405020304" pitchFamily="18" charset="0"/>
              </a:rPr>
              <a:t>Sporophyte</a:t>
            </a:r>
            <a:endParaRPr lang="en-IN" sz="6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97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255259"/>
            <a:ext cx="11455400" cy="6344044"/>
          </a:xfrm>
          <a:prstGeom prst="rect">
            <a:avLst/>
          </a:prstGeom>
        </p:spPr>
        <p:txBody>
          <a:bodyPr wrap="square">
            <a:spAutoFit/>
          </a:bodyPr>
          <a:lstStyle/>
          <a:p>
            <a:pPr algn="just" fontAlgn="base">
              <a:lnSpc>
                <a:spcPct val="107000"/>
              </a:lnSpc>
              <a:spcAft>
                <a:spcPts val="1500"/>
              </a:spcAft>
            </a:pPr>
            <a:r>
              <a:rPr lang="en-IN" sz="3200" dirty="0" smtClean="0">
                <a:latin typeface="Times New Roman" panose="02020603050405020304" pitchFamily="18" charset="0"/>
                <a:ea typeface="Times New Roman" panose="02020603050405020304" pitchFamily="18" charset="0"/>
                <a:cs typeface="Times New Roman" panose="02020603050405020304" pitchFamily="18" charset="0"/>
              </a:rPr>
              <a:t>Development </a:t>
            </a:r>
            <a:r>
              <a:rPr lang="en-IN" sz="3200" dirty="0">
                <a:latin typeface="Times New Roman" panose="02020603050405020304" pitchFamily="18" charset="0"/>
                <a:ea typeface="Times New Roman" panose="02020603050405020304" pitchFamily="18" charset="0"/>
                <a:cs typeface="Times New Roman" panose="02020603050405020304" pitchFamily="18" charset="0"/>
              </a:rPr>
              <a:t>of </a:t>
            </a:r>
            <a:r>
              <a:rPr lang="en-IN" sz="3200" dirty="0" err="1" smtClean="0">
                <a:latin typeface="Times New Roman" panose="02020603050405020304" pitchFamily="18" charset="0"/>
                <a:ea typeface="Times New Roman" panose="02020603050405020304" pitchFamily="18" charset="0"/>
                <a:cs typeface="Times New Roman" panose="02020603050405020304" pitchFamily="18" charset="0"/>
              </a:rPr>
              <a:t>Sporogonium</a:t>
            </a:r>
            <a:r>
              <a:rPr lang="en-IN"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IN"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IN" sz="24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1.</a:t>
            </a:r>
            <a:r>
              <a:rPr lang="en-IN" sz="24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oospore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divides transversely to form upper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epibazal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and lower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hypobasal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2. 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hypobasal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region forms foot and lower part of seta. The foot region consists of thin-walled cells. It is embedded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ir</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stalk of the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archegonium</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cells of the seta are larger and poor in cytoplasmic contents.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3.</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epibasal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region forms upper portion of seta and the capsule.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Epibasal</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 divides to form young embryo. Young embryo is cylindrical and completely surrounded by calyptra. Cells of the embryo divide to form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amphithecium</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and the endothecium regions. 8-amphithecium cells are surrounded by a group of 4- endothecium cells.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4.</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Endothecium forms central conducting strands of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apophysis</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It forms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columella</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and spore sac of theca. It also forms membranous tissues of the operculum. The outermost layer of endothecium forms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archesporium</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or spore mother cells. These cells divide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meiotically</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to form haploid spores.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5.  The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amphithecium</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divides to form seven rings of cells. These cells give rise to spongy tissues and epidermis of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apophvsis</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They also form outer wall of theca.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57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1" y="860612"/>
            <a:ext cx="7718611" cy="4598893"/>
          </a:xfrm>
          <a:prstGeom prst="rect">
            <a:avLst/>
          </a:prstGeom>
        </p:spPr>
      </p:pic>
    </p:spTree>
    <p:extLst>
      <p:ext uri="{BB962C8B-B14F-4D97-AF65-F5344CB8AC3E}">
        <p14:creationId xmlns:p14="http://schemas.microsoft.com/office/powerpoint/2010/main" val="241326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study.pk/wp-content/uploads/2016/11/caps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0" y="330200"/>
            <a:ext cx="5778500" cy="623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500" y="330200"/>
            <a:ext cx="6096000" cy="6000489"/>
          </a:xfrm>
          <a:prstGeom prst="rect">
            <a:avLst/>
          </a:prstGeom>
        </p:spPr>
        <p:txBody>
          <a:bodyPr>
            <a:spAutoFit/>
          </a:bodyPr>
          <a:lstStyle/>
          <a:p>
            <a:pPr fontAlgn="base">
              <a:lnSpc>
                <a:spcPct val="107000"/>
              </a:lnSpc>
              <a:spcAft>
                <a:spcPts val="0"/>
              </a:spcAft>
            </a:pP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Structure of Mature </a:t>
            </a:r>
            <a:r>
              <a:rPr lang="en-IN" sz="2400" b="1" dirty="0" err="1" smtClean="0">
                <a:latin typeface="Times New Roman" panose="02020603050405020304" pitchFamily="18" charset="0"/>
                <a:ea typeface="Times New Roman" panose="02020603050405020304" pitchFamily="18" charset="0"/>
                <a:cs typeface="Times New Roman" panose="02020603050405020304" pitchFamily="18" charset="0"/>
              </a:rPr>
              <a:t>Sporogonium</a:t>
            </a:r>
            <a:r>
              <a:rPr lang="en-IN"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(Sporophyte)</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mature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sporogonium</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is differentiated into foot, seta and capsule.</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Foot</a:t>
            </a:r>
            <a:r>
              <a:rPr lang="en-IN" sz="24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foot is buried deep in the tissue of gametophyte. It is absorptive in function. It consists of thin-walled narrow cells containing dense cytoplasm.</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Seta:</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seta is several inches long. It carries the capsule high into the air. It also conducts water and food. It consists of epidermis, cortex and central conducting strands.</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4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Capsule:</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upper part is capsule. It is differentiated into three regions: </a:t>
            </a:r>
            <a:r>
              <a:rPr lang="en-IN" sz="24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apophysis</a:t>
            </a:r>
            <a:r>
              <a:rPr lang="en-IN" sz="24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theca and operculum.</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266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653" y="539495"/>
            <a:ext cx="11360524" cy="5794215"/>
          </a:xfrm>
          <a:prstGeom prst="rect">
            <a:avLst/>
          </a:prstGeom>
        </p:spPr>
        <p:txBody>
          <a:bodyPr wrap="square">
            <a:spAutoFit/>
          </a:bodyPr>
          <a:lstStyle/>
          <a:p>
            <a:pPr algn="just" fontAlgn="base">
              <a:lnSpc>
                <a:spcPct val="107000"/>
              </a:lnSpc>
              <a:spcAft>
                <a:spcPts val="0"/>
              </a:spcAft>
            </a:pP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Dispersal of </a:t>
            </a:r>
            <a:r>
              <a:rPr lang="en-IN" sz="2800" b="1" dirty="0" smtClean="0">
                <a:latin typeface="Times New Roman" panose="02020603050405020304" pitchFamily="18" charset="0"/>
                <a:ea typeface="Times New Roman" panose="02020603050405020304" pitchFamily="18" charset="0"/>
                <a:cs typeface="Times New Roman" panose="02020603050405020304" pitchFamily="18" charset="0"/>
              </a:rPr>
              <a:t>spores:</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Cells of the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epiphragm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dry up during dry conditions. It separates the operculum. The calyptra falls.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Epiphragm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also dries up between the peristome pores. The central tissue of theca region except the spores degenerates. Thus the spores lie free in the centre of the capsule at maturity. Spores come out through pores. They are dispersed by wind.</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Structure and germination of </a:t>
            </a:r>
            <a:r>
              <a:rPr lang="en-IN" sz="28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spores:</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spores are yellow. Each spore is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uninucleate</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and has two wall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laye:s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outer layer is </a:t>
            </a:r>
            <a:r>
              <a:rPr lang="en-IN" sz="28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exosporium</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exine</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inner layer is </a:t>
            </a:r>
            <a:r>
              <a:rPr lang="en-IN" sz="2800" b="1"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endosporium</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spore germinates under favourable conditions.</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Exosporium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ruptures and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endosporium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comes out. It forms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prntonema</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Protonema</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develops many buds. These buds produce new moss plants.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40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4" y="150321"/>
            <a:ext cx="10905564" cy="6080511"/>
          </a:xfrm>
          <a:prstGeom prst="rect">
            <a:avLst/>
          </a:prstGeom>
        </p:spPr>
        <p:txBody>
          <a:bodyPr wrap="square">
            <a:spAutoFit/>
          </a:bodyPr>
          <a:lstStyle/>
          <a:p>
            <a:pPr algn="ctr" fontAlgn="base">
              <a:lnSpc>
                <a:spcPct val="107000"/>
              </a:lnSpc>
              <a:spcAft>
                <a:spcPts val="0"/>
              </a:spcAft>
            </a:pPr>
            <a:r>
              <a:rPr lang="en-IN" sz="3600" b="1" dirty="0" err="1">
                <a:latin typeface="Times New Roman" panose="02020603050405020304" pitchFamily="18" charset="0"/>
                <a:ea typeface="Times New Roman" panose="02020603050405020304" pitchFamily="18" charset="0"/>
                <a:cs typeface="Times New Roman" panose="02020603050405020304" pitchFamily="18" charset="0"/>
              </a:rPr>
              <a:t>Altrnation</a:t>
            </a:r>
            <a:r>
              <a:rPr lang="en-IN" sz="3600" b="1" dirty="0">
                <a:latin typeface="Times New Roman" panose="02020603050405020304" pitchFamily="18" charset="0"/>
                <a:ea typeface="Times New Roman" panose="02020603050405020304" pitchFamily="18" charset="0"/>
                <a:cs typeface="Times New Roman" panose="02020603050405020304" pitchFamily="18" charset="0"/>
              </a:rPr>
              <a:t> of </a:t>
            </a:r>
            <a:r>
              <a:rPr lang="en-IN" sz="3600" b="1" dirty="0" smtClean="0">
                <a:latin typeface="Times New Roman" panose="02020603050405020304" pitchFamily="18" charset="0"/>
                <a:ea typeface="Times New Roman" panose="02020603050405020304" pitchFamily="18" charset="0"/>
                <a:cs typeface="Times New Roman" panose="02020603050405020304" pitchFamily="18" charset="0"/>
              </a:rPr>
              <a:t>generation</a:t>
            </a:r>
          </a:p>
          <a:p>
            <a:pPr algn="ctr" fontAlgn="base">
              <a:lnSpc>
                <a:spcPct val="107000"/>
              </a:lnSpc>
              <a:spcAft>
                <a:spcPts val="0"/>
              </a:spcAft>
            </a:pPr>
            <a:endParaRPr lang="en-IN"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err="1"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Polytrichum</a:t>
            </a: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shows heteromorphic alternation of generation.</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smtClean="0">
                <a:latin typeface="Times New Roman" panose="02020603050405020304" pitchFamily="18" charset="0"/>
                <a:ea typeface="Times New Roman" panose="02020603050405020304" pitchFamily="18" charset="0"/>
                <a:cs typeface="Times New Roman" panose="02020603050405020304" pitchFamily="18" charset="0"/>
              </a:rPr>
              <a:t>Gametophyte</a:t>
            </a: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plant body is gametophytes. Gametophyte is haploid. It develops antheridia and archegonia. Antheridia produce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antherozoids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archegonium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produces egg.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Antherozoids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fuse with egg to produce diploid oospore.</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ea typeface="Times New Roman" panose="02020603050405020304" pitchFamily="18" charset="0"/>
                <a:cs typeface="Times New Roman" panose="02020603050405020304" pitchFamily="18" charset="0"/>
              </a:rPr>
              <a:t>Sporophyte:</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oospore is the first stage of sporophyte generation. It is diploid generation. Sporophyte has three parts: foot, seta and capsule. Haploid spores are produced in the capsule by meiosis. Spore is the first stage of gametophyte. Spores germinate to produce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protonema</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stage. It gives rise to mature gametophyte completing the life cycle.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73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0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365" y="430306"/>
            <a:ext cx="5809129" cy="6010835"/>
          </a:xfrm>
          <a:prstGeom prst="rect">
            <a:avLst/>
          </a:prstGeom>
          <a:noFill/>
          <a:ln>
            <a:noFill/>
          </a:ln>
        </p:spPr>
      </p:pic>
      <p:pic>
        <p:nvPicPr>
          <p:cNvPr id="3" name="Picture 2" descr="scan0002">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104965" y="430305"/>
            <a:ext cx="5943599" cy="6010835"/>
          </a:xfrm>
          <a:prstGeom prst="rect">
            <a:avLst/>
          </a:prstGeom>
          <a:noFill/>
          <a:ln>
            <a:noFill/>
          </a:ln>
        </p:spPr>
      </p:pic>
    </p:spTree>
    <p:extLst>
      <p:ext uri="{BB962C8B-B14F-4D97-AF65-F5344CB8AC3E}">
        <p14:creationId xmlns:p14="http://schemas.microsoft.com/office/powerpoint/2010/main" val="198762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study.pk/wp-content/uploads/2016/11/lifecy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199" y="215899"/>
            <a:ext cx="7527925" cy="64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3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7047" y="2077414"/>
            <a:ext cx="8247530" cy="3385414"/>
          </a:xfrm>
          <a:prstGeom prst="rect">
            <a:avLst/>
          </a:prstGeom>
        </p:spPr>
        <p:txBody>
          <a:bodyPr wrap="square">
            <a:spAutoFit/>
          </a:bodyPr>
          <a:lstStyle/>
          <a:p>
            <a:pPr algn="just" fontAlgn="base">
              <a:lnSpc>
                <a:spcPct val="107000"/>
              </a:lnSpc>
              <a:spcAft>
                <a:spcPts val="0"/>
              </a:spcAft>
            </a:pP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Occurrence</a:t>
            </a:r>
            <a:endParaRPr lang="en-IN"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en-IN" sz="2800" dirty="0" err="1">
                <a:latin typeface="Times New Roman" panose="02020603050405020304" pitchFamily="18" charset="0"/>
                <a:ea typeface="Times New Roman" panose="02020603050405020304" pitchFamily="18" charset="0"/>
                <a:cs typeface="Times New Roman" panose="02020603050405020304" pitchFamily="18" charset="0"/>
              </a:rPr>
              <a:t>Polytrichum</a:t>
            </a:r>
            <a:r>
              <a:rPr lang="en-IN" sz="2800" dirty="0">
                <a:latin typeface="Times New Roman" panose="02020603050405020304" pitchFamily="18" charset="0"/>
                <a:ea typeface="Times New Roman" panose="02020603050405020304" pitchFamily="18" charset="0"/>
                <a:cs typeface="Times New Roman" panose="02020603050405020304" pitchFamily="18" charset="0"/>
              </a:rPr>
              <a:t> have worldwide </a:t>
            </a: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distribution</a:t>
            </a:r>
            <a:r>
              <a:rPr lang="en-I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with 111 species. In India only 5 species are found and common species is </a:t>
            </a:r>
            <a:r>
              <a:rPr lang="en-IN" sz="2800" i="1" dirty="0" smtClean="0">
                <a:latin typeface="Times New Roman" panose="02020603050405020304" pitchFamily="18" charset="0"/>
                <a:ea typeface="Times New Roman" panose="02020603050405020304" pitchFamily="18" charset="0"/>
                <a:cs typeface="Times New Roman" panose="02020603050405020304" pitchFamily="18" charset="0"/>
              </a:rPr>
              <a:t>P. </a:t>
            </a:r>
            <a:r>
              <a:rPr lang="en-IN" sz="2800" i="1" dirty="0" err="1" smtClean="0">
                <a:latin typeface="Times New Roman" panose="02020603050405020304" pitchFamily="18" charset="0"/>
                <a:ea typeface="Times New Roman" panose="02020603050405020304" pitchFamily="18" charset="0"/>
                <a:cs typeface="Times New Roman" panose="02020603050405020304" pitchFamily="18" charset="0"/>
              </a:rPr>
              <a:t>alpinum</a:t>
            </a:r>
            <a:r>
              <a:rPr lang="en-IN"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They </a:t>
            </a:r>
            <a:r>
              <a:rPr lang="en-IN" sz="2800" dirty="0">
                <a:latin typeface="Times New Roman" panose="02020603050405020304" pitchFamily="18" charset="0"/>
                <a:ea typeface="Times New Roman" panose="02020603050405020304" pitchFamily="18" charset="0"/>
                <a:cs typeface="Times New Roman" panose="02020603050405020304" pitchFamily="18" charset="0"/>
              </a:rPr>
              <a:t>are very common in cool temperature and tropical regions. Plants live in cool and shady places</a:t>
            </a:r>
            <a:r>
              <a:rPr lang="en-IN" sz="2800" dirty="0" smtClean="0">
                <a:latin typeface="Times New Roman" panose="02020603050405020304" pitchFamily="18" charset="0"/>
                <a:ea typeface="Times New Roman" panose="02020603050405020304" pitchFamily="18" charset="0"/>
                <a:cs typeface="Times New Roman" panose="02020603050405020304" pitchFamily="18" charset="0"/>
              </a:rPr>
              <a:t>. They may be found growing on open soil or tree trunk as epiphytes.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45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353" y="2793814"/>
            <a:ext cx="10515600" cy="1899210"/>
          </a:xfrm>
        </p:spPr>
        <p:txBody>
          <a:bodyPr>
            <a:normAutofit/>
          </a:bodyPr>
          <a:lstStyle/>
          <a:p>
            <a:pPr marL="0" indent="0" algn="ctr">
              <a:buNone/>
            </a:pPr>
            <a:r>
              <a:rPr lang="en-US" sz="4400" dirty="0" smtClean="0">
                <a:latin typeface="Arial Black" panose="020B0A04020102020204" pitchFamily="34" charset="0"/>
              </a:rPr>
              <a:t>Gametophytes</a:t>
            </a:r>
            <a:endParaRPr lang="en-IN" sz="4400" dirty="0">
              <a:latin typeface="Arial Black" panose="020B0A04020102020204" pitchFamily="34" charset="0"/>
            </a:endParaRPr>
          </a:p>
        </p:txBody>
      </p:sp>
    </p:spTree>
    <p:extLst>
      <p:ext uri="{BB962C8B-B14F-4D97-AF65-F5344CB8AC3E}">
        <p14:creationId xmlns:p14="http://schemas.microsoft.com/office/powerpoint/2010/main" val="82660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46" y="270289"/>
            <a:ext cx="11591365" cy="6716262"/>
          </a:xfrm>
          <a:prstGeom prst="rect">
            <a:avLst/>
          </a:prstGeom>
        </p:spPr>
        <p:txBody>
          <a:bodyPr wrap="square">
            <a:spAutoFit/>
          </a:bodyPr>
          <a:lstStyle/>
          <a:p>
            <a:pPr algn="just" fontAlgn="base">
              <a:lnSpc>
                <a:spcPct val="107000"/>
              </a:lnSpc>
              <a:spcAft>
                <a:spcPts val="1500"/>
              </a:spcAft>
            </a:pP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main plant body is gametophyte. The adult plant consists of two parts: rhizome and upright leafy shoot.</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1.  Rhizome: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It is horizontal portion and grows underground. It bears three rows of small brown or colourless leaves. It also bears rhizoids. The cells are rich in protoplasm and oil globules.</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2.  Upright leafy shoot: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leafy shoots are much longer. It is the most conspicuous part of the plant. It arises from rhizome. These branches consist of central axis. These branches bear large leaves arranged spirally.</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3.</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Leaves: Leaves have broad bases. Leaves in the upper portion are green. But the lower ones are brown. Each leaf has a broad. colourless sheathing leaf base and narrow distal limb. The mid-rib forms the major part of the leaf. These leaves possess extra photosynthetic tissue in the form of closely set vertical plates of green cells. These are known as lamellae. Green lamellae act as additional photosynthetic tissue.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30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09">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496235" y="1519518"/>
            <a:ext cx="5217459" cy="4598894"/>
          </a:xfrm>
          <a:prstGeom prst="rect">
            <a:avLst/>
          </a:prstGeom>
          <a:noFill/>
          <a:ln>
            <a:noFill/>
          </a:ln>
        </p:spPr>
      </p:pic>
    </p:spTree>
    <p:extLst>
      <p:ext uri="{BB962C8B-B14F-4D97-AF65-F5344CB8AC3E}">
        <p14:creationId xmlns:p14="http://schemas.microsoft.com/office/powerpoint/2010/main" val="107445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76" y="334098"/>
            <a:ext cx="11483788" cy="6523902"/>
          </a:xfrm>
          <a:prstGeom prst="rect">
            <a:avLst/>
          </a:prstGeom>
        </p:spPr>
        <p:txBody>
          <a:bodyPr wrap="square">
            <a:spAutoFit/>
          </a:bodyPr>
          <a:lstStyle/>
          <a:p>
            <a:pPr algn="just" fontAlgn="base">
              <a:lnSpc>
                <a:spcPct val="107000"/>
              </a:lnSpc>
            </a:pPr>
            <a:r>
              <a:rPr lang="en-IN"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i="1" dirty="0" err="1"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Polytrichum</a:t>
            </a: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have complex internal structure. </a:t>
            </a:r>
            <a:endParaRPr lang="en-IN" sz="28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0"/>
              </a:spcAft>
            </a:pPr>
            <a:r>
              <a:rPr lang="en-IN" sz="2800" b="1"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Leaf:</a:t>
            </a:r>
          </a:p>
          <a:p>
            <a:pPr algn="just" fontAlgn="base">
              <a:lnSpc>
                <a:spcPct val="107000"/>
              </a:lnSpc>
              <a:spcAft>
                <a:spcPts val="0"/>
              </a:spcAft>
            </a:pPr>
            <a:r>
              <a:rPr lang="en-IN" sz="2800" dirty="0" smtClean="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mid-rib region is thick. But the margins are only one cell thick. The lower surface is bounded by epidermis. One or two layers of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sclerenchymatous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tissues are present above the epidermis. The central tissue of leaf is composed of thin-walled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parenchymatous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tissues. Above this are again </a:t>
            </a:r>
            <a:r>
              <a:rPr lang="en-IN" sz="2800" dirty="0" err="1">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sclerenchymatous</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cells. The upper surface is formed of a layer of large cells from which arise numerous lamellae. This upper portion is the main photosynthetic region of the leaf.</a:t>
            </a:r>
            <a:endParaRPr lang="en-IN"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Stem:</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 The T.S. of stem shows three regions: medulla, cortex and  epidermis. The medulla is again differentiated into two zones: central zone and peripheral zone. The cortex consists of thick-walled cells. The innermost layer of cortex around the conducting strands is known as a </a:t>
            </a: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mantle. </a:t>
            </a:r>
            <a:r>
              <a:rPr lang="en-IN" sz="2800"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Its cells contain starch grain. Epidermis is present over the cortex.</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684495" y="70"/>
            <a:ext cx="3913093" cy="530594"/>
          </a:xfrm>
          <a:prstGeom prst="rect">
            <a:avLst/>
          </a:prstGeom>
        </p:spPr>
        <p:txBody>
          <a:bodyPr wrap="square">
            <a:spAutoFit/>
          </a:bodyPr>
          <a:lstStyle/>
          <a:p>
            <a:pPr algn="ctr" fontAlgn="base">
              <a:lnSpc>
                <a:spcPct val="107000"/>
              </a:lnSpc>
              <a:spcAft>
                <a:spcPts val="0"/>
              </a:spcAft>
            </a:pPr>
            <a:r>
              <a:rPr lang="en-IN" sz="2800" b="1" dirty="0">
                <a:solidFill>
                  <a:srgbClr val="777777"/>
                </a:solidFill>
                <a:latin typeface="Times New Roman" panose="02020603050405020304" pitchFamily="18" charset="0"/>
                <a:ea typeface="Times New Roman" panose="02020603050405020304" pitchFamily="18" charset="0"/>
                <a:cs typeface="Times New Roman" panose="02020603050405020304" pitchFamily="18" charset="0"/>
              </a:rPr>
              <a:t>Internal Structure</a:t>
            </a:r>
            <a:endParaRPr lang="en-IN"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556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1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5317" y="524436"/>
            <a:ext cx="7301753" cy="5836024"/>
          </a:xfrm>
          <a:prstGeom prst="rect">
            <a:avLst/>
          </a:prstGeom>
          <a:noFill/>
          <a:ln>
            <a:noFill/>
          </a:ln>
        </p:spPr>
      </p:pic>
    </p:spTree>
    <p:extLst>
      <p:ext uri="{BB962C8B-B14F-4D97-AF65-F5344CB8AC3E}">
        <p14:creationId xmlns:p14="http://schemas.microsoft.com/office/powerpoint/2010/main" val="330823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5" y="2497978"/>
            <a:ext cx="10515600" cy="2974975"/>
          </a:xfrm>
        </p:spPr>
        <p:txBody>
          <a:bodyPr>
            <a:normAutofit/>
          </a:bodyPr>
          <a:lstStyle/>
          <a:p>
            <a:pPr marL="0" indent="0" algn="ctr">
              <a:buNone/>
            </a:pPr>
            <a:r>
              <a:rPr lang="en-US" sz="5400" dirty="0" smtClean="0">
                <a:latin typeface="Arial Black" panose="020B0A04020102020204" pitchFamily="34" charset="0"/>
              </a:rPr>
              <a:t>Reproduction</a:t>
            </a:r>
            <a:endParaRPr lang="en-IN" sz="5400" dirty="0">
              <a:latin typeface="Arial Black" panose="020B0A04020102020204" pitchFamily="34" charset="0"/>
            </a:endParaRPr>
          </a:p>
        </p:txBody>
      </p:sp>
    </p:spTree>
    <p:extLst>
      <p:ext uri="{BB962C8B-B14F-4D97-AF65-F5344CB8AC3E}">
        <p14:creationId xmlns:p14="http://schemas.microsoft.com/office/powerpoint/2010/main" val="282906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337</Words>
  <Application>Microsoft Office PowerPoint</Application>
  <PresentationFormat>Widescreen</PresentationFormat>
  <Paragraphs>70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Times New Roman</vt:lpstr>
      <vt:lpstr>Office Theme</vt:lpstr>
      <vt:lpstr>Life History of Polytrichum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History of Polytrichum</dc:title>
  <dc:creator>Habibur Rahman</dc:creator>
  <cp:lastModifiedBy>Habibur Rahman</cp:lastModifiedBy>
  <cp:revision>19</cp:revision>
  <dcterms:created xsi:type="dcterms:W3CDTF">2021-06-03T16:12:37Z</dcterms:created>
  <dcterms:modified xsi:type="dcterms:W3CDTF">2021-06-03T18:39:33Z</dcterms:modified>
</cp:coreProperties>
</file>