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28"/>
  </p:notesMasterIdLst>
  <p:handoutMasterIdLst>
    <p:handoutMasterId r:id="rId29"/>
  </p:handoutMasterIdLst>
  <p:sldIdLst>
    <p:sldId id="256" r:id="rId2"/>
    <p:sldId id="339" r:id="rId3"/>
    <p:sldId id="341" r:id="rId4"/>
    <p:sldId id="342" r:id="rId5"/>
    <p:sldId id="343" r:id="rId6"/>
    <p:sldId id="344" r:id="rId7"/>
    <p:sldId id="345" r:id="rId8"/>
    <p:sldId id="346" r:id="rId9"/>
    <p:sldId id="349" r:id="rId10"/>
    <p:sldId id="348" r:id="rId11"/>
    <p:sldId id="350" r:id="rId12"/>
    <p:sldId id="351" r:id="rId13"/>
    <p:sldId id="347" r:id="rId14"/>
    <p:sldId id="356" r:id="rId15"/>
    <p:sldId id="355" r:id="rId16"/>
    <p:sldId id="357" r:id="rId17"/>
    <p:sldId id="352" r:id="rId18"/>
    <p:sldId id="353" r:id="rId19"/>
    <p:sldId id="354" r:id="rId20"/>
    <p:sldId id="359" r:id="rId21"/>
    <p:sldId id="358" r:id="rId22"/>
    <p:sldId id="360" r:id="rId23"/>
    <p:sldId id="361" r:id="rId24"/>
    <p:sldId id="362" r:id="rId25"/>
    <p:sldId id="363" r:id="rId26"/>
    <p:sldId id="277" r:id="rId2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34" autoAdjust="0"/>
    <p:restoredTop sz="89709" autoAdjust="0"/>
  </p:normalViewPr>
  <p:slideViewPr>
    <p:cSldViewPr>
      <p:cViewPr varScale="1">
        <p:scale>
          <a:sx n="79" d="100"/>
          <a:sy n="79" d="100"/>
        </p:scale>
        <p:origin x="-1546" y="-6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5" d="100"/>
          <a:sy n="65" d="100"/>
        </p:scale>
        <p:origin x="-2646" y="-108"/>
      </p:cViewPr>
      <p:guideLst>
        <p:guide orient="horz" pos="3024"/>
        <p:guide pos="230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545E960A-4FE9-435D-9ABA-52FB05A7E71B}" type="datetimeFigureOut">
              <a:rPr lang="en-US" smtClean="0"/>
              <a:pPr/>
              <a:t>7/21/2021</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FC717257-0569-4B95-86B2-EEBB1090E1D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IN"/>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98CC4416-7BF0-4D94-8A23-F172810FCD98}" type="datetimeFigureOut">
              <a:rPr lang="en-IN" smtClean="0"/>
              <a:pPr/>
              <a:t>21-07-2021</a:t>
            </a:fld>
            <a:endParaRPr lang="en-IN"/>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IN"/>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IN"/>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73906CB4-3146-4E66-93D2-C64463DA610F}" type="slidenum">
              <a:rPr lang="en-IN" smtClean="0"/>
              <a:pPr/>
              <a:t>‹#›</a:t>
            </a:fld>
            <a:endParaRPr lang="en-IN"/>
          </a:p>
        </p:txBody>
      </p:sp>
    </p:spTree>
    <p:extLst>
      <p:ext uri="{BB962C8B-B14F-4D97-AF65-F5344CB8AC3E}">
        <p14:creationId xmlns="" xmlns:p14="http://schemas.microsoft.com/office/powerpoint/2010/main" val="978513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73906CB4-3146-4E66-93D2-C64463DA610F}" type="slidenum">
              <a:rPr lang="en-IN" smtClean="0"/>
              <a:pPr/>
              <a:t>1</a:t>
            </a:fld>
            <a:endParaRPr lang="en-IN"/>
          </a:p>
        </p:txBody>
      </p:sp>
    </p:spTree>
    <p:extLst>
      <p:ext uri="{BB962C8B-B14F-4D97-AF65-F5344CB8AC3E}">
        <p14:creationId xmlns="" xmlns:p14="http://schemas.microsoft.com/office/powerpoint/2010/main" val="3997048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AC8BFF-3048-4D01-A946-75B4C5C01F23}" type="datetime1">
              <a:rPr lang="en-IN" smtClean="0"/>
              <a:pPr/>
              <a:t>21-07-2021</a:t>
            </a:fld>
            <a:endParaRPr lang="en-IN"/>
          </a:p>
        </p:txBody>
      </p:sp>
      <p:sp>
        <p:nvSpPr>
          <p:cNvPr id="5" name="Footer Placeholder 4"/>
          <p:cNvSpPr>
            <a:spLocks noGrp="1"/>
          </p:cNvSpPr>
          <p:nvPr>
            <p:ph type="ftr" sz="quarter" idx="11"/>
          </p:nvPr>
        </p:nvSpPr>
        <p:spPr/>
        <p:txBody>
          <a:bodyPr/>
          <a:lstStyle/>
          <a:p>
            <a:r>
              <a:rPr lang="en-IN" smtClean="0"/>
              <a:t>JNC                   RB                 SEM-VI</a:t>
            </a:r>
            <a:endParaRPr lang="en-IN"/>
          </a:p>
        </p:txBody>
      </p:sp>
      <p:sp>
        <p:nvSpPr>
          <p:cNvPr id="6" name="Slide Number Placeholder 5"/>
          <p:cNvSpPr>
            <a:spLocks noGrp="1"/>
          </p:cNvSpPr>
          <p:nvPr>
            <p:ph type="sldNum" sz="quarter" idx="12"/>
          </p:nvPr>
        </p:nvSpPr>
        <p:spPr/>
        <p:txBody>
          <a:bodyPr/>
          <a:lstStyle/>
          <a:p>
            <a:fld id="{7142104A-BFA4-404A-B985-6C777732E9C7}" type="slidenum">
              <a:rPr lang="en-IN" smtClean="0"/>
              <a:pPr/>
              <a:t>‹#›</a:t>
            </a:fld>
            <a:endParaRPr lang="en-IN"/>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7AA9C6-BCE7-44D4-8474-E74A19BC4FC0}" type="datetime1">
              <a:rPr lang="en-IN" smtClean="0"/>
              <a:pPr/>
              <a:t>21-07-2021</a:t>
            </a:fld>
            <a:endParaRPr lang="en-IN"/>
          </a:p>
        </p:txBody>
      </p:sp>
      <p:sp>
        <p:nvSpPr>
          <p:cNvPr id="5" name="Footer Placeholder 4"/>
          <p:cNvSpPr>
            <a:spLocks noGrp="1"/>
          </p:cNvSpPr>
          <p:nvPr>
            <p:ph type="ftr" sz="quarter" idx="11"/>
          </p:nvPr>
        </p:nvSpPr>
        <p:spPr/>
        <p:txBody>
          <a:bodyPr/>
          <a:lstStyle/>
          <a:p>
            <a:r>
              <a:rPr lang="en-IN" smtClean="0"/>
              <a:t>JNC                   RB                 SEM-VI</a:t>
            </a:r>
            <a:endParaRPr lang="en-IN"/>
          </a:p>
        </p:txBody>
      </p:sp>
      <p:sp>
        <p:nvSpPr>
          <p:cNvPr id="6" name="Slide Number Placeholder 5"/>
          <p:cNvSpPr>
            <a:spLocks noGrp="1"/>
          </p:cNvSpPr>
          <p:nvPr>
            <p:ph type="sldNum" sz="quarter" idx="12"/>
          </p:nvPr>
        </p:nvSpPr>
        <p:spPr/>
        <p:txBody>
          <a:bodyPr/>
          <a:lstStyle/>
          <a:p>
            <a:fld id="{7142104A-BFA4-404A-B985-6C777732E9C7}"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9EC0E6-2BFC-4507-AF4F-BE2F05096DF0}" type="datetime1">
              <a:rPr lang="en-IN" smtClean="0"/>
              <a:pPr/>
              <a:t>21-07-2021</a:t>
            </a:fld>
            <a:endParaRPr lang="en-IN"/>
          </a:p>
        </p:txBody>
      </p:sp>
      <p:sp>
        <p:nvSpPr>
          <p:cNvPr id="5" name="Footer Placeholder 4"/>
          <p:cNvSpPr>
            <a:spLocks noGrp="1"/>
          </p:cNvSpPr>
          <p:nvPr>
            <p:ph type="ftr" sz="quarter" idx="11"/>
          </p:nvPr>
        </p:nvSpPr>
        <p:spPr/>
        <p:txBody>
          <a:bodyPr/>
          <a:lstStyle/>
          <a:p>
            <a:r>
              <a:rPr lang="en-IN" smtClean="0"/>
              <a:t>JNC                   RB                 SEM-VI</a:t>
            </a:r>
            <a:endParaRPr lang="en-IN"/>
          </a:p>
        </p:txBody>
      </p:sp>
      <p:sp>
        <p:nvSpPr>
          <p:cNvPr id="6" name="Slide Number Placeholder 5"/>
          <p:cNvSpPr>
            <a:spLocks noGrp="1"/>
          </p:cNvSpPr>
          <p:nvPr>
            <p:ph type="sldNum" sz="quarter" idx="12"/>
          </p:nvPr>
        </p:nvSpPr>
        <p:spPr/>
        <p:txBody>
          <a:bodyPr/>
          <a:lstStyle/>
          <a:p>
            <a:fld id="{7142104A-BFA4-404A-B985-6C777732E9C7}"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F97E77-C55F-4855-A41D-9C9B88F5A1E9}" type="datetime1">
              <a:rPr lang="en-IN" smtClean="0"/>
              <a:pPr/>
              <a:t>21-07-2021</a:t>
            </a:fld>
            <a:endParaRPr lang="en-IN"/>
          </a:p>
        </p:txBody>
      </p:sp>
      <p:sp>
        <p:nvSpPr>
          <p:cNvPr id="5" name="Footer Placeholder 4"/>
          <p:cNvSpPr>
            <a:spLocks noGrp="1"/>
          </p:cNvSpPr>
          <p:nvPr>
            <p:ph type="ftr" sz="quarter" idx="11"/>
          </p:nvPr>
        </p:nvSpPr>
        <p:spPr/>
        <p:txBody>
          <a:bodyPr/>
          <a:lstStyle/>
          <a:p>
            <a:r>
              <a:rPr lang="en-IN" smtClean="0"/>
              <a:t>JNC                   RB                 SEM-VI</a:t>
            </a:r>
            <a:endParaRPr lang="en-IN"/>
          </a:p>
        </p:txBody>
      </p:sp>
      <p:sp>
        <p:nvSpPr>
          <p:cNvPr id="6" name="Slide Number Placeholder 5"/>
          <p:cNvSpPr>
            <a:spLocks noGrp="1"/>
          </p:cNvSpPr>
          <p:nvPr>
            <p:ph type="sldNum" sz="quarter" idx="12"/>
          </p:nvPr>
        </p:nvSpPr>
        <p:spPr/>
        <p:txBody>
          <a:bodyPr/>
          <a:lstStyle/>
          <a:p>
            <a:fld id="{7142104A-BFA4-404A-B985-6C777732E9C7}"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BE1D69-5202-456D-9352-CA444823BCD1}" type="datetime1">
              <a:rPr lang="en-IN" smtClean="0"/>
              <a:pPr/>
              <a:t>21-07-2021</a:t>
            </a:fld>
            <a:endParaRPr lang="en-IN"/>
          </a:p>
        </p:txBody>
      </p:sp>
      <p:sp>
        <p:nvSpPr>
          <p:cNvPr id="5" name="Footer Placeholder 4"/>
          <p:cNvSpPr>
            <a:spLocks noGrp="1"/>
          </p:cNvSpPr>
          <p:nvPr>
            <p:ph type="ftr" sz="quarter" idx="11"/>
          </p:nvPr>
        </p:nvSpPr>
        <p:spPr/>
        <p:txBody>
          <a:bodyPr/>
          <a:lstStyle/>
          <a:p>
            <a:r>
              <a:rPr lang="en-IN" smtClean="0"/>
              <a:t>JNC                   RB                 SEM-VI</a:t>
            </a:r>
            <a:endParaRPr lang="en-IN"/>
          </a:p>
        </p:txBody>
      </p:sp>
      <p:sp>
        <p:nvSpPr>
          <p:cNvPr id="6" name="Slide Number Placeholder 5"/>
          <p:cNvSpPr>
            <a:spLocks noGrp="1"/>
          </p:cNvSpPr>
          <p:nvPr>
            <p:ph type="sldNum" sz="quarter" idx="12"/>
          </p:nvPr>
        </p:nvSpPr>
        <p:spPr/>
        <p:txBody>
          <a:bodyPr/>
          <a:lstStyle/>
          <a:p>
            <a:fld id="{7142104A-BFA4-404A-B985-6C777732E9C7}" type="slidenum">
              <a:rPr lang="en-IN" smtClean="0"/>
              <a:pPr/>
              <a:t>‹#›</a:t>
            </a:fld>
            <a:endParaRPr lang="en-IN"/>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D78FA28-15E4-4D63-97EC-BD9A56FD7C85}" type="datetime1">
              <a:rPr lang="en-IN" smtClean="0"/>
              <a:pPr/>
              <a:t>21-07-2021</a:t>
            </a:fld>
            <a:endParaRPr lang="en-IN"/>
          </a:p>
        </p:txBody>
      </p:sp>
      <p:sp>
        <p:nvSpPr>
          <p:cNvPr id="6" name="Footer Placeholder 5"/>
          <p:cNvSpPr>
            <a:spLocks noGrp="1"/>
          </p:cNvSpPr>
          <p:nvPr>
            <p:ph type="ftr" sz="quarter" idx="11"/>
          </p:nvPr>
        </p:nvSpPr>
        <p:spPr/>
        <p:txBody>
          <a:bodyPr/>
          <a:lstStyle/>
          <a:p>
            <a:r>
              <a:rPr lang="en-IN" smtClean="0"/>
              <a:t>JNC                   RB                 SEM-VI</a:t>
            </a:r>
            <a:endParaRPr lang="en-IN"/>
          </a:p>
        </p:txBody>
      </p:sp>
      <p:sp>
        <p:nvSpPr>
          <p:cNvPr id="7" name="Slide Number Placeholder 6"/>
          <p:cNvSpPr>
            <a:spLocks noGrp="1"/>
          </p:cNvSpPr>
          <p:nvPr>
            <p:ph type="sldNum" sz="quarter" idx="12"/>
          </p:nvPr>
        </p:nvSpPr>
        <p:spPr/>
        <p:txBody>
          <a:bodyPr/>
          <a:lstStyle/>
          <a:p>
            <a:fld id="{7142104A-BFA4-404A-B985-6C777732E9C7}"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390968E-8FD3-4507-80D1-B804826241D4}" type="datetime1">
              <a:rPr lang="en-IN" smtClean="0"/>
              <a:pPr/>
              <a:t>21-07-2021</a:t>
            </a:fld>
            <a:endParaRPr lang="en-IN"/>
          </a:p>
        </p:txBody>
      </p:sp>
      <p:sp>
        <p:nvSpPr>
          <p:cNvPr id="8" name="Footer Placeholder 7"/>
          <p:cNvSpPr>
            <a:spLocks noGrp="1"/>
          </p:cNvSpPr>
          <p:nvPr>
            <p:ph type="ftr" sz="quarter" idx="11"/>
          </p:nvPr>
        </p:nvSpPr>
        <p:spPr/>
        <p:txBody>
          <a:bodyPr/>
          <a:lstStyle/>
          <a:p>
            <a:r>
              <a:rPr lang="en-IN" smtClean="0"/>
              <a:t>JNC                   RB                 SEM-VI</a:t>
            </a:r>
            <a:endParaRPr lang="en-IN"/>
          </a:p>
        </p:txBody>
      </p:sp>
      <p:sp>
        <p:nvSpPr>
          <p:cNvPr id="9" name="Slide Number Placeholder 8"/>
          <p:cNvSpPr>
            <a:spLocks noGrp="1"/>
          </p:cNvSpPr>
          <p:nvPr>
            <p:ph type="sldNum" sz="quarter" idx="12"/>
          </p:nvPr>
        </p:nvSpPr>
        <p:spPr/>
        <p:txBody>
          <a:bodyPr/>
          <a:lstStyle/>
          <a:p>
            <a:fld id="{7142104A-BFA4-404A-B985-6C777732E9C7}" type="slidenum">
              <a:rPr lang="en-IN" smtClean="0"/>
              <a:pPr/>
              <a:t>‹#›</a:t>
            </a:fld>
            <a:endParaRPr lang="en-IN"/>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B241D5-BBBF-43B3-802D-A28FD2EBA971}" type="datetime1">
              <a:rPr lang="en-IN" smtClean="0"/>
              <a:pPr/>
              <a:t>21-07-2021</a:t>
            </a:fld>
            <a:endParaRPr lang="en-IN"/>
          </a:p>
        </p:txBody>
      </p:sp>
      <p:sp>
        <p:nvSpPr>
          <p:cNvPr id="4" name="Footer Placeholder 3"/>
          <p:cNvSpPr>
            <a:spLocks noGrp="1"/>
          </p:cNvSpPr>
          <p:nvPr>
            <p:ph type="ftr" sz="quarter" idx="11"/>
          </p:nvPr>
        </p:nvSpPr>
        <p:spPr/>
        <p:txBody>
          <a:bodyPr/>
          <a:lstStyle/>
          <a:p>
            <a:r>
              <a:rPr lang="en-IN" smtClean="0"/>
              <a:t>JNC                   RB                 SEM-VI</a:t>
            </a:r>
            <a:endParaRPr lang="en-IN"/>
          </a:p>
        </p:txBody>
      </p:sp>
      <p:sp>
        <p:nvSpPr>
          <p:cNvPr id="5" name="Slide Number Placeholder 4"/>
          <p:cNvSpPr>
            <a:spLocks noGrp="1"/>
          </p:cNvSpPr>
          <p:nvPr>
            <p:ph type="sldNum" sz="quarter" idx="12"/>
          </p:nvPr>
        </p:nvSpPr>
        <p:spPr/>
        <p:txBody>
          <a:bodyPr/>
          <a:lstStyle/>
          <a:p>
            <a:fld id="{7142104A-BFA4-404A-B985-6C777732E9C7}"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179581-5BE9-4F48-8DAD-BBE1E9F59EE4}" type="datetime1">
              <a:rPr lang="en-IN" smtClean="0"/>
              <a:pPr/>
              <a:t>21-07-2021</a:t>
            </a:fld>
            <a:endParaRPr lang="en-IN"/>
          </a:p>
        </p:txBody>
      </p:sp>
      <p:sp>
        <p:nvSpPr>
          <p:cNvPr id="3" name="Footer Placeholder 2"/>
          <p:cNvSpPr>
            <a:spLocks noGrp="1"/>
          </p:cNvSpPr>
          <p:nvPr>
            <p:ph type="ftr" sz="quarter" idx="11"/>
          </p:nvPr>
        </p:nvSpPr>
        <p:spPr/>
        <p:txBody>
          <a:bodyPr/>
          <a:lstStyle/>
          <a:p>
            <a:r>
              <a:rPr lang="en-IN" smtClean="0"/>
              <a:t>JNC                   RB                 SEM-VI</a:t>
            </a:r>
            <a:endParaRPr lang="en-IN"/>
          </a:p>
        </p:txBody>
      </p:sp>
      <p:sp>
        <p:nvSpPr>
          <p:cNvPr id="4" name="Slide Number Placeholder 3"/>
          <p:cNvSpPr>
            <a:spLocks noGrp="1"/>
          </p:cNvSpPr>
          <p:nvPr>
            <p:ph type="sldNum" sz="quarter" idx="12"/>
          </p:nvPr>
        </p:nvSpPr>
        <p:spPr/>
        <p:txBody>
          <a:bodyPr/>
          <a:lstStyle/>
          <a:p>
            <a:fld id="{7142104A-BFA4-404A-B985-6C777732E9C7}"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44A985-6D5D-41B2-B48F-9432469EE308}" type="datetime1">
              <a:rPr lang="en-IN" smtClean="0"/>
              <a:pPr/>
              <a:t>21-07-2021</a:t>
            </a:fld>
            <a:endParaRPr lang="en-IN"/>
          </a:p>
        </p:txBody>
      </p:sp>
      <p:sp>
        <p:nvSpPr>
          <p:cNvPr id="6" name="Footer Placeholder 5"/>
          <p:cNvSpPr>
            <a:spLocks noGrp="1"/>
          </p:cNvSpPr>
          <p:nvPr>
            <p:ph type="ftr" sz="quarter" idx="11"/>
          </p:nvPr>
        </p:nvSpPr>
        <p:spPr/>
        <p:txBody>
          <a:bodyPr/>
          <a:lstStyle/>
          <a:p>
            <a:r>
              <a:rPr lang="en-IN" smtClean="0"/>
              <a:t>JNC                   RB                 SEM-VI</a:t>
            </a:r>
            <a:endParaRPr lang="en-IN"/>
          </a:p>
        </p:txBody>
      </p:sp>
      <p:sp>
        <p:nvSpPr>
          <p:cNvPr id="7" name="Slide Number Placeholder 6"/>
          <p:cNvSpPr>
            <a:spLocks noGrp="1"/>
          </p:cNvSpPr>
          <p:nvPr>
            <p:ph type="sldNum" sz="quarter" idx="12"/>
          </p:nvPr>
        </p:nvSpPr>
        <p:spPr/>
        <p:txBody>
          <a:bodyPr/>
          <a:lstStyle/>
          <a:p>
            <a:fld id="{7142104A-BFA4-404A-B985-6C777732E9C7}" type="slidenum">
              <a:rPr lang="en-IN" smtClean="0"/>
              <a:pPr/>
              <a:t>‹#›</a:t>
            </a:fld>
            <a:endParaRPr lang="en-IN"/>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F4F867-5F36-4932-868C-2D83540D4FEF}" type="datetime1">
              <a:rPr lang="en-IN" smtClean="0"/>
              <a:pPr/>
              <a:t>21-07-2021</a:t>
            </a:fld>
            <a:endParaRPr lang="en-IN"/>
          </a:p>
        </p:txBody>
      </p:sp>
      <p:sp>
        <p:nvSpPr>
          <p:cNvPr id="6" name="Footer Placeholder 5"/>
          <p:cNvSpPr>
            <a:spLocks noGrp="1"/>
          </p:cNvSpPr>
          <p:nvPr>
            <p:ph type="ftr" sz="quarter" idx="11"/>
          </p:nvPr>
        </p:nvSpPr>
        <p:spPr/>
        <p:txBody>
          <a:bodyPr/>
          <a:lstStyle/>
          <a:p>
            <a:r>
              <a:rPr lang="en-IN" smtClean="0"/>
              <a:t>JNC                   RB                 SEM-VI</a:t>
            </a:r>
            <a:endParaRPr lang="en-IN"/>
          </a:p>
        </p:txBody>
      </p:sp>
      <p:sp>
        <p:nvSpPr>
          <p:cNvPr id="7" name="Slide Number Placeholder 6"/>
          <p:cNvSpPr>
            <a:spLocks noGrp="1"/>
          </p:cNvSpPr>
          <p:nvPr>
            <p:ph type="sldNum" sz="quarter" idx="12"/>
          </p:nvPr>
        </p:nvSpPr>
        <p:spPr/>
        <p:txBody>
          <a:bodyPr/>
          <a:lstStyle/>
          <a:p>
            <a:fld id="{7142104A-BFA4-404A-B985-6C777732E9C7}"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D0000207-292D-474D-A822-9C7D993D0543}" type="datetime1">
              <a:rPr lang="en-IN" smtClean="0"/>
              <a:pPr/>
              <a:t>21-07-2021</a:t>
            </a:fld>
            <a:endParaRPr lang="en-IN"/>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r>
              <a:rPr lang="en-IN" smtClean="0"/>
              <a:t>JNC                   RB                 SEM-VI</a:t>
            </a:r>
            <a:endParaRPr lang="en-IN"/>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142104A-BFA4-404A-B985-6C777732E9C7}"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282" y="1571612"/>
            <a:ext cx="8715436" cy="1227147"/>
          </a:xfrm>
        </p:spPr>
        <p:txBody>
          <a:bodyPr/>
          <a:lstStyle/>
          <a:p>
            <a:pPr algn="ctr"/>
            <a:r>
              <a:rPr lang="en-IN" sz="4000" i="1" dirty="0" smtClean="0"/>
              <a:t>FREE ELECTRON THEORY</a:t>
            </a:r>
            <a:r>
              <a:rPr lang="en-IN" sz="4000" i="1" dirty="0" smtClean="0"/>
              <a:t/>
            </a:r>
            <a:br>
              <a:rPr lang="en-IN" sz="4000" i="1" dirty="0" smtClean="0"/>
            </a:br>
            <a:r>
              <a:rPr lang="en-IN" sz="2800" i="1" dirty="0" smtClean="0">
                <a:solidFill>
                  <a:srgbClr val="002060"/>
                </a:solidFill>
              </a:rPr>
              <a:t>SOLID STATE PHYSICS - V</a:t>
            </a:r>
            <a:endParaRPr lang="en-IN" sz="2800" i="1" dirty="0">
              <a:solidFill>
                <a:srgbClr val="002060"/>
              </a:solidFill>
            </a:endParaRPr>
          </a:p>
        </p:txBody>
      </p:sp>
      <p:sp>
        <p:nvSpPr>
          <p:cNvPr id="3" name="Subtitle 2"/>
          <p:cNvSpPr>
            <a:spLocks noGrp="1"/>
          </p:cNvSpPr>
          <p:nvPr>
            <p:ph type="subTitle" idx="1"/>
          </p:nvPr>
        </p:nvSpPr>
        <p:spPr/>
        <p:txBody>
          <a:bodyPr>
            <a:normAutofit/>
          </a:bodyPr>
          <a:lstStyle/>
          <a:p>
            <a:pPr algn="ctr"/>
            <a:r>
              <a:rPr lang="en-IN" dirty="0" smtClean="0"/>
              <a:t>Dr. </a:t>
            </a:r>
            <a:r>
              <a:rPr lang="en-IN" dirty="0" err="1" smtClean="0"/>
              <a:t>Ranjit</a:t>
            </a:r>
            <a:r>
              <a:rPr lang="en-IN" dirty="0" smtClean="0"/>
              <a:t> </a:t>
            </a:r>
            <a:r>
              <a:rPr lang="en-IN" dirty="0" err="1" smtClean="0"/>
              <a:t>Baishya</a:t>
            </a:r>
            <a:endParaRPr lang="en-IN" dirty="0" smtClean="0"/>
          </a:p>
          <a:p>
            <a:pPr algn="ctr"/>
            <a:r>
              <a:rPr lang="en-IN" dirty="0" err="1" smtClean="0"/>
              <a:t>J.N.College;Boko</a:t>
            </a:r>
            <a:endParaRPr lang="en-IN" dirty="0"/>
          </a:p>
        </p:txBody>
      </p:sp>
    </p:spTree>
    <p:extLst>
      <p:ext uri="{BB962C8B-B14F-4D97-AF65-F5344CB8AC3E}">
        <p14:creationId xmlns="" xmlns:p14="http://schemas.microsoft.com/office/powerpoint/2010/main" val="27874075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179581-5BE9-4F48-8DAD-BBE1E9F59EE4}" type="datetime1">
              <a:rPr lang="en-IN" smtClean="0"/>
              <a:pPr/>
              <a:t>21-07-2021</a:t>
            </a:fld>
            <a:endParaRPr lang="en-IN"/>
          </a:p>
        </p:txBody>
      </p:sp>
      <p:sp>
        <p:nvSpPr>
          <p:cNvPr id="3" name="Footer Placeholder 2"/>
          <p:cNvSpPr>
            <a:spLocks noGrp="1"/>
          </p:cNvSpPr>
          <p:nvPr>
            <p:ph type="ftr" sz="quarter" idx="11"/>
          </p:nvPr>
        </p:nvSpPr>
        <p:spPr/>
        <p:txBody>
          <a:bodyPr/>
          <a:lstStyle/>
          <a:p>
            <a:r>
              <a:rPr lang="en-IN" smtClean="0"/>
              <a:t>JNC                   RB                 SEM-VI</a:t>
            </a:r>
            <a:endParaRPr lang="en-IN"/>
          </a:p>
        </p:txBody>
      </p:sp>
      <p:sp>
        <p:nvSpPr>
          <p:cNvPr id="4" name="Slide Number Placeholder 3"/>
          <p:cNvSpPr>
            <a:spLocks noGrp="1"/>
          </p:cNvSpPr>
          <p:nvPr>
            <p:ph type="sldNum" sz="quarter" idx="12"/>
          </p:nvPr>
        </p:nvSpPr>
        <p:spPr/>
        <p:txBody>
          <a:bodyPr/>
          <a:lstStyle/>
          <a:p>
            <a:fld id="{7142104A-BFA4-404A-B985-6C777732E9C7}" type="slidenum">
              <a:rPr lang="en-IN" smtClean="0"/>
              <a:pPr/>
              <a:t>10</a:t>
            </a:fld>
            <a:endParaRPr lang="en-IN"/>
          </a:p>
        </p:txBody>
      </p:sp>
      <p:pic>
        <p:nvPicPr>
          <p:cNvPr id="6" name="Picture 2" descr="The classical Free Electron Theory ofMetals (Drude - Lorentz theory of metals                                             ..."/>
          <p:cNvPicPr>
            <a:picLocks noChangeAspect="1" noChangeArrowheads="1"/>
          </p:cNvPicPr>
          <p:nvPr/>
        </p:nvPicPr>
        <p:blipFill>
          <a:blip r:embed="rId2"/>
          <a:srcRect l="3840" t="23277" r="69277" b="68328"/>
          <a:stretch>
            <a:fillRect/>
          </a:stretch>
        </p:blipFill>
        <p:spPr bwMode="auto">
          <a:xfrm>
            <a:off x="142844" y="1714488"/>
            <a:ext cx="2500330" cy="642942"/>
          </a:xfrm>
          <a:prstGeom prst="rect">
            <a:avLst/>
          </a:prstGeom>
          <a:noFill/>
        </p:spPr>
      </p:pic>
      <p:pic>
        <p:nvPicPr>
          <p:cNvPr id="8" name="Picture 2" descr="(iii). The Zone theory:    Bloch stated this theory in 1928.  According to this theory, the free  electrons move in a peri..."/>
          <p:cNvPicPr>
            <a:picLocks noChangeAspect="1" noChangeArrowheads="1"/>
          </p:cNvPicPr>
          <p:nvPr/>
        </p:nvPicPr>
        <p:blipFill>
          <a:blip r:embed="rId3"/>
          <a:srcRect t="21711" r="38062" b="64197"/>
          <a:stretch>
            <a:fillRect/>
          </a:stretch>
        </p:blipFill>
        <p:spPr bwMode="auto">
          <a:xfrm>
            <a:off x="2000232" y="472080"/>
            <a:ext cx="4764091" cy="813780"/>
          </a:xfrm>
          <a:prstGeom prst="rect">
            <a:avLst/>
          </a:prstGeom>
          <a:noFill/>
        </p:spPr>
      </p:pic>
      <p:pic>
        <p:nvPicPr>
          <p:cNvPr id="30722" name="Picture 2" descr="CLASSIFICATION OF MATERIALS               Lecture-8• Based on ‘band theory’, solids   can be classified into three   categ..."/>
          <p:cNvPicPr>
            <a:picLocks noChangeAspect="1" noChangeArrowheads="1"/>
          </p:cNvPicPr>
          <p:nvPr/>
        </p:nvPicPr>
        <p:blipFill>
          <a:blip r:embed="rId4"/>
          <a:srcRect t="23277" r="9692" b="46973"/>
          <a:stretch>
            <a:fillRect/>
          </a:stretch>
        </p:blipFill>
        <p:spPr bwMode="auto">
          <a:xfrm>
            <a:off x="857224" y="2643181"/>
            <a:ext cx="7143800" cy="1214447"/>
          </a:xfrm>
          <a:prstGeom prst="rect">
            <a:avLst/>
          </a:prstGeom>
          <a:noFill/>
        </p:spPr>
      </p:pic>
      <p:pic>
        <p:nvPicPr>
          <p:cNvPr id="10" name="Picture 2" descr="CLASSIFICATION OF MATERIALS               Lecture-8• Based on ‘band theory’, solids   can be classified into three   categ..."/>
          <p:cNvPicPr>
            <a:picLocks noChangeAspect="1" noChangeArrowheads="1"/>
          </p:cNvPicPr>
          <p:nvPr/>
        </p:nvPicPr>
        <p:blipFill>
          <a:blip r:embed="rId4"/>
          <a:srcRect t="51252" r="34379" b="14092"/>
          <a:stretch>
            <a:fillRect/>
          </a:stretch>
        </p:blipFill>
        <p:spPr bwMode="auto">
          <a:xfrm>
            <a:off x="2441591" y="3990979"/>
            <a:ext cx="5273681" cy="1652599"/>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179581-5BE9-4F48-8DAD-BBE1E9F59EE4}" type="datetime1">
              <a:rPr lang="en-IN" smtClean="0"/>
              <a:pPr/>
              <a:t>21-07-2021</a:t>
            </a:fld>
            <a:endParaRPr lang="en-IN"/>
          </a:p>
        </p:txBody>
      </p:sp>
      <p:sp>
        <p:nvSpPr>
          <p:cNvPr id="3" name="Footer Placeholder 2"/>
          <p:cNvSpPr>
            <a:spLocks noGrp="1"/>
          </p:cNvSpPr>
          <p:nvPr>
            <p:ph type="ftr" sz="quarter" idx="11"/>
          </p:nvPr>
        </p:nvSpPr>
        <p:spPr/>
        <p:txBody>
          <a:bodyPr/>
          <a:lstStyle/>
          <a:p>
            <a:r>
              <a:rPr lang="en-IN" smtClean="0"/>
              <a:t>JNC                   RB                 SEM-VI</a:t>
            </a:r>
            <a:endParaRPr lang="en-IN"/>
          </a:p>
        </p:txBody>
      </p:sp>
      <p:sp>
        <p:nvSpPr>
          <p:cNvPr id="4" name="Slide Number Placeholder 3"/>
          <p:cNvSpPr>
            <a:spLocks noGrp="1"/>
          </p:cNvSpPr>
          <p:nvPr>
            <p:ph type="sldNum" sz="quarter" idx="12"/>
          </p:nvPr>
        </p:nvSpPr>
        <p:spPr/>
        <p:txBody>
          <a:bodyPr/>
          <a:lstStyle/>
          <a:p>
            <a:fld id="{7142104A-BFA4-404A-B985-6C777732E9C7}" type="slidenum">
              <a:rPr lang="en-IN" smtClean="0"/>
              <a:pPr/>
              <a:t>11</a:t>
            </a:fld>
            <a:endParaRPr lang="en-IN"/>
          </a:p>
        </p:txBody>
      </p:sp>
      <p:pic>
        <p:nvPicPr>
          <p:cNvPr id="28673" name="Picture 1"/>
          <p:cNvPicPr>
            <a:picLocks noChangeAspect="1" noChangeArrowheads="1"/>
          </p:cNvPicPr>
          <p:nvPr/>
        </p:nvPicPr>
        <p:blipFill>
          <a:blip r:embed="rId2"/>
          <a:srcRect t="28125" b="29883"/>
          <a:stretch>
            <a:fillRect/>
          </a:stretch>
        </p:blipFill>
        <p:spPr bwMode="auto">
          <a:xfrm>
            <a:off x="71406" y="2071678"/>
            <a:ext cx="9001156" cy="4770438"/>
          </a:xfrm>
          <a:prstGeom prst="rect">
            <a:avLst/>
          </a:prstGeom>
          <a:noFill/>
          <a:ln w="9525">
            <a:noFill/>
            <a:miter lim="800000"/>
            <a:headEnd/>
            <a:tailEnd/>
          </a:ln>
          <a:effectLst/>
        </p:spPr>
      </p:pic>
      <p:sp>
        <p:nvSpPr>
          <p:cNvPr id="6" name="TextBox 5"/>
          <p:cNvSpPr txBox="1"/>
          <p:nvPr/>
        </p:nvSpPr>
        <p:spPr>
          <a:xfrm>
            <a:off x="2102771" y="357166"/>
            <a:ext cx="4578497" cy="523220"/>
          </a:xfrm>
          <a:prstGeom prst="rect">
            <a:avLst/>
          </a:prstGeom>
          <a:noFill/>
        </p:spPr>
        <p:txBody>
          <a:bodyPr wrap="square" rtlCol="0">
            <a:spAutoFit/>
          </a:bodyPr>
          <a:lstStyle/>
          <a:p>
            <a:r>
              <a:rPr lang="en-US" sz="2800" b="1" dirty="0" smtClean="0">
                <a:solidFill>
                  <a:srgbClr val="FF0000"/>
                </a:solidFill>
                <a:latin typeface="Book Antiqua" pitchFamily="18" charset="0"/>
              </a:rPr>
              <a:t>Electrical Conductivity:</a:t>
            </a:r>
            <a:endParaRPr lang="en-US" sz="2800" b="1" dirty="0">
              <a:solidFill>
                <a:srgbClr val="FF0000"/>
              </a:solidFill>
              <a:latin typeface="Book Antiqua" pitchFamily="18" charset="0"/>
            </a:endParaRPr>
          </a:p>
        </p:txBody>
      </p:sp>
      <p:sp>
        <p:nvSpPr>
          <p:cNvPr id="7" name="TextBox 6"/>
          <p:cNvSpPr txBox="1"/>
          <p:nvPr/>
        </p:nvSpPr>
        <p:spPr>
          <a:xfrm>
            <a:off x="1" y="857232"/>
            <a:ext cx="9144000" cy="1200329"/>
          </a:xfrm>
          <a:prstGeom prst="rect">
            <a:avLst/>
          </a:prstGeom>
          <a:noFill/>
        </p:spPr>
        <p:txBody>
          <a:bodyPr wrap="square" rtlCol="0">
            <a:spAutoFit/>
          </a:bodyPr>
          <a:lstStyle/>
          <a:p>
            <a:pPr algn="just"/>
            <a:r>
              <a:rPr lang="en-US" sz="2400" dirty="0" smtClean="0">
                <a:latin typeface="Book Antiqua" pitchFamily="18" charset="0"/>
              </a:rPr>
              <a:t>	Electrical conductivity is defined as the quantity of charge ‘q’ that flows in a unit time through a unit area of cross section of the conductor per unit potential gradient.</a:t>
            </a:r>
            <a:endParaRPr lang="en-US" sz="2400" dirty="0">
              <a:latin typeface="Book Antiqua" pitchFamily="18" charset="0"/>
            </a:endParaRPr>
          </a:p>
        </p:txBody>
      </p:sp>
      <p:sp>
        <p:nvSpPr>
          <p:cNvPr id="8" name="TextBox 7"/>
          <p:cNvSpPr txBox="1"/>
          <p:nvPr/>
        </p:nvSpPr>
        <p:spPr>
          <a:xfrm>
            <a:off x="5928856" y="2500306"/>
            <a:ext cx="2707793" cy="707886"/>
          </a:xfrm>
          <a:prstGeom prst="rect">
            <a:avLst/>
          </a:prstGeom>
          <a:noFill/>
        </p:spPr>
        <p:txBody>
          <a:bodyPr wrap="none" rtlCol="0">
            <a:spAutoFit/>
          </a:bodyPr>
          <a:lstStyle/>
          <a:p>
            <a:r>
              <a:rPr lang="en-US" sz="2000" b="1" i="1" dirty="0" smtClean="0">
                <a:solidFill>
                  <a:srgbClr val="C00000"/>
                </a:solidFill>
                <a:latin typeface="Book Antiqua" pitchFamily="18" charset="0"/>
              </a:rPr>
              <a:t>         V = IR  </a:t>
            </a:r>
          </a:p>
          <a:p>
            <a:r>
              <a:rPr lang="en-US" sz="2000" b="1" i="1" dirty="0" smtClean="0">
                <a:solidFill>
                  <a:srgbClr val="C00000"/>
                </a:solidFill>
                <a:latin typeface="Book Antiqua" pitchFamily="18" charset="0"/>
              </a:rPr>
              <a:t> =&gt; E.L = (q /t)(L /</a:t>
            </a:r>
            <a:r>
              <a:rPr lang="el-GR" sz="2000" b="1" i="1" dirty="0" smtClean="0">
                <a:solidFill>
                  <a:srgbClr val="C00000"/>
                </a:solidFill>
                <a:latin typeface="Book Antiqua" pitchFamily="18" charset="0"/>
              </a:rPr>
              <a:t>σ</a:t>
            </a:r>
            <a:r>
              <a:rPr lang="en-US" sz="2000" b="1" i="1" dirty="0" smtClean="0">
                <a:solidFill>
                  <a:srgbClr val="C00000"/>
                </a:solidFill>
                <a:latin typeface="Book Antiqua" pitchFamily="18" charset="0"/>
              </a:rPr>
              <a:t>A) </a:t>
            </a:r>
            <a:endParaRPr lang="en-US" sz="2000" b="1" i="1" dirty="0">
              <a:solidFill>
                <a:srgbClr val="C00000"/>
              </a:solidFill>
              <a:latin typeface="Book Antiqua"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179581-5BE9-4F48-8DAD-BBE1E9F59EE4}" type="datetime1">
              <a:rPr lang="en-IN" smtClean="0"/>
              <a:pPr/>
              <a:t>21-07-2021</a:t>
            </a:fld>
            <a:endParaRPr lang="en-IN"/>
          </a:p>
        </p:txBody>
      </p:sp>
      <p:sp>
        <p:nvSpPr>
          <p:cNvPr id="3" name="Footer Placeholder 2"/>
          <p:cNvSpPr>
            <a:spLocks noGrp="1"/>
          </p:cNvSpPr>
          <p:nvPr>
            <p:ph type="ftr" sz="quarter" idx="11"/>
          </p:nvPr>
        </p:nvSpPr>
        <p:spPr/>
        <p:txBody>
          <a:bodyPr/>
          <a:lstStyle/>
          <a:p>
            <a:r>
              <a:rPr lang="en-IN" smtClean="0"/>
              <a:t>JNC                   RB                 SEM-VI</a:t>
            </a:r>
            <a:endParaRPr lang="en-IN"/>
          </a:p>
        </p:txBody>
      </p:sp>
      <p:sp>
        <p:nvSpPr>
          <p:cNvPr id="4" name="Slide Number Placeholder 3"/>
          <p:cNvSpPr>
            <a:spLocks noGrp="1"/>
          </p:cNvSpPr>
          <p:nvPr>
            <p:ph type="sldNum" sz="quarter" idx="12"/>
          </p:nvPr>
        </p:nvSpPr>
        <p:spPr/>
        <p:txBody>
          <a:bodyPr/>
          <a:lstStyle/>
          <a:p>
            <a:fld id="{7142104A-BFA4-404A-B985-6C777732E9C7}" type="slidenum">
              <a:rPr lang="en-IN" smtClean="0"/>
              <a:pPr/>
              <a:t>12</a:t>
            </a:fld>
            <a:endParaRPr lang="en-IN"/>
          </a:p>
        </p:txBody>
      </p:sp>
      <p:pic>
        <p:nvPicPr>
          <p:cNvPr id="28673" name="Picture 1"/>
          <p:cNvPicPr>
            <a:picLocks noChangeAspect="1" noChangeArrowheads="1"/>
          </p:cNvPicPr>
          <p:nvPr/>
        </p:nvPicPr>
        <p:blipFill>
          <a:blip r:embed="rId2"/>
          <a:srcRect l="3145" t="69336" r="23415"/>
          <a:stretch>
            <a:fillRect/>
          </a:stretch>
        </p:blipFill>
        <p:spPr bwMode="auto">
          <a:xfrm>
            <a:off x="642910" y="428604"/>
            <a:ext cx="7429552" cy="2643206"/>
          </a:xfrm>
          <a:prstGeom prst="rect">
            <a:avLst/>
          </a:prstGeom>
          <a:noFill/>
          <a:ln w="9525">
            <a:noFill/>
            <a:miter lim="800000"/>
            <a:headEnd/>
            <a:tailEnd/>
          </a:ln>
          <a:effectLst/>
        </p:spPr>
      </p:pic>
      <p:pic>
        <p:nvPicPr>
          <p:cNvPr id="6" name="Picture 1"/>
          <p:cNvPicPr>
            <a:picLocks noChangeAspect="1" noChangeArrowheads="1"/>
          </p:cNvPicPr>
          <p:nvPr/>
        </p:nvPicPr>
        <p:blipFill>
          <a:blip r:embed="rId3"/>
          <a:srcRect t="12401" r="1828" b="49508"/>
          <a:stretch>
            <a:fillRect/>
          </a:stretch>
        </p:blipFill>
        <p:spPr bwMode="auto">
          <a:xfrm>
            <a:off x="642910" y="3143248"/>
            <a:ext cx="7429552" cy="3265842"/>
          </a:xfrm>
          <a:prstGeom prst="rect">
            <a:avLst/>
          </a:prstGeom>
          <a:noFill/>
          <a:ln w="9525">
            <a:noFill/>
            <a:miter lim="800000"/>
            <a:headEnd/>
            <a:tailEnd/>
          </a:ln>
          <a:effectLst/>
        </p:spPr>
      </p:pic>
      <p:sp>
        <p:nvSpPr>
          <p:cNvPr id="7" name="TextBox 6"/>
          <p:cNvSpPr txBox="1"/>
          <p:nvPr/>
        </p:nvSpPr>
        <p:spPr>
          <a:xfrm>
            <a:off x="5123384" y="5292882"/>
            <a:ext cx="2377574" cy="707886"/>
          </a:xfrm>
          <a:prstGeom prst="rect">
            <a:avLst/>
          </a:prstGeom>
          <a:noFill/>
        </p:spPr>
        <p:txBody>
          <a:bodyPr wrap="none" rtlCol="0">
            <a:spAutoFit/>
          </a:bodyPr>
          <a:lstStyle/>
          <a:p>
            <a:r>
              <a:rPr lang="en-US" sz="2000" dirty="0" smtClean="0">
                <a:solidFill>
                  <a:srgbClr val="C00000"/>
                </a:solidFill>
                <a:latin typeface="Book Antiqua" pitchFamily="18" charset="0"/>
              </a:rPr>
              <a:t>T – Relaxation time</a:t>
            </a:r>
          </a:p>
          <a:p>
            <a:r>
              <a:rPr lang="el-GR" sz="2000" dirty="0" smtClean="0">
                <a:solidFill>
                  <a:srgbClr val="C00000"/>
                </a:solidFill>
                <a:latin typeface="Book Antiqua" pitchFamily="18" charset="0"/>
              </a:rPr>
              <a:t>λ</a:t>
            </a:r>
            <a:r>
              <a:rPr lang="en-US" sz="2000" dirty="0" smtClean="0">
                <a:solidFill>
                  <a:srgbClr val="C00000"/>
                </a:solidFill>
                <a:latin typeface="Book Antiqua" pitchFamily="18" charset="0"/>
              </a:rPr>
              <a:t> – mean free path</a:t>
            </a:r>
            <a:endParaRPr lang="en-US" sz="2000" dirty="0">
              <a:solidFill>
                <a:srgbClr val="C00000"/>
              </a:solidFill>
              <a:latin typeface="Book Antiqua"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179581-5BE9-4F48-8DAD-BBE1E9F59EE4}" type="datetime1">
              <a:rPr lang="en-IN" smtClean="0"/>
              <a:pPr/>
              <a:t>21-07-2021</a:t>
            </a:fld>
            <a:endParaRPr lang="en-IN"/>
          </a:p>
        </p:txBody>
      </p:sp>
      <p:sp>
        <p:nvSpPr>
          <p:cNvPr id="3" name="Footer Placeholder 2"/>
          <p:cNvSpPr>
            <a:spLocks noGrp="1"/>
          </p:cNvSpPr>
          <p:nvPr>
            <p:ph type="ftr" sz="quarter" idx="11"/>
          </p:nvPr>
        </p:nvSpPr>
        <p:spPr/>
        <p:txBody>
          <a:bodyPr/>
          <a:lstStyle/>
          <a:p>
            <a:r>
              <a:rPr lang="en-IN" smtClean="0"/>
              <a:t>JNC                   RB                 SEM-VI</a:t>
            </a:r>
            <a:endParaRPr lang="en-IN"/>
          </a:p>
        </p:txBody>
      </p:sp>
      <p:sp>
        <p:nvSpPr>
          <p:cNvPr id="4" name="Slide Number Placeholder 3"/>
          <p:cNvSpPr>
            <a:spLocks noGrp="1"/>
          </p:cNvSpPr>
          <p:nvPr>
            <p:ph type="sldNum" sz="quarter" idx="12"/>
          </p:nvPr>
        </p:nvSpPr>
        <p:spPr/>
        <p:txBody>
          <a:bodyPr/>
          <a:lstStyle/>
          <a:p>
            <a:fld id="{7142104A-BFA4-404A-B985-6C777732E9C7}" type="slidenum">
              <a:rPr lang="en-IN" smtClean="0"/>
              <a:pPr/>
              <a:t>13</a:t>
            </a:fld>
            <a:endParaRPr lang="en-IN"/>
          </a:p>
        </p:txBody>
      </p:sp>
      <p:pic>
        <p:nvPicPr>
          <p:cNvPr id="26625" name="Picture 1"/>
          <p:cNvPicPr>
            <a:picLocks noChangeAspect="1" noChangeArrowheads="1"/>
          </p:cNvPicPr>
          <p:nvPr/>
        </p:nvPicPr>
        <p:blipFill>
          <a:blip r:embed="rId2"/>
          <a:srcRect t="49606" b="-99"/>
          <a:stretch>
            <a:fillRect/>
          </a:stretch>
        </p:blipFill>
        <p:spPr bwMode="auto">
          <a:xfrm>
            <a:off x="388409" y="778211"/>
            <a:ext cx="8255557" cy="472249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179581-5BE9-4F48-8DAD-BBE1E9F59EE4}" type="datetime1">
              <a:rPr lang="en-IN" smtClean="0"/>
              <a:pPr/>
              <a:t>21-07-2021</a:t>
            </a:fld>
            <a:endParaRPr lang="en-IN"/>
          </a:p>
        </p:txBody>
      </p:sp>
      <p:sp>
        <p:nvSpPr>
          <p:cNvPr id="3" name="Footer Placeholder 2"/>
          <p:cNvSpPr>
            <a:spLocks noGrp="1"/>
          </p:cNvSpPr>
          <p:nvPr>
            <p:ph type="ftr" sz="quarter" idx="11"/>
          </p:nvPr>
        </p:nvSpPr>
        <p:spPr/>
        <p:txBody>
          <a:bodyPr/>
          <a:lstStyle/>
          <a:p>
            <a:r>
              <a:rPr lang="en-IN" smtClean="0"/>
              <a:t>JNC                   RB                 SEM-VI</a:t>
            </a:r>
            <a:endParaRPr lang="en-IN"/>
          </a:p>
        </p:txBody>
      </p:sp>
      <p:sp>
        <p:nvSpPr>
          <p:cNvPr id="4" name="Slide Number Placeholder 3"/>
          <p:cNvSpPr>
            <a:spLocks noGrp="1"/>
          </p:cNvSpPr>
          <p:nvPr>
            <p:ph type="sldNum" sz="quarter" idx="12"/>
          </p:nvPr>
        </p:nvSpPr>
        <p:spPr/>
        <p:txBody>
          <a:bodyPr/>
          <a:lstStyle/>
          <a:p>
            <a:fld id="{7142104A-BFA4-404A-B985-6C777732E9C7}" type="slidenum">
              <a:rPr lang="en-IN" smtClean="0"/>
              <a:pPr/>
              <a:t>14</a:t>
            </a:fld>
            <a:endParaRPr lang="en-IN"/>
          </a:p>
        </p:txBody>
      </p:sp>
      <p:sp>
        <p:nvSpPr>
          <p:cNvPr id="6" name="TextBox 5"/>
          <p:cNvSpPr txBox="1"/>
          <p:nvPr/>
        </p:nvSpPr>
        <p:spPr>
          <a:xfrm>
            <a:off x="2102771" y="357166"/>
            <a:ext cx="4578497" cy="523220"/>
          </a:xfrm>
          <a:prstGeom prst="rect">
            <a:avLst/>
          </a:prstGeom>
          <a:noFill/>
        </p:spPr>
        <p:txBody>
          <a:bodyPr wrap="square" rtlCol="0">
            <a:spAutoFit/>
          </a:bodyPr>
          <a:lstStyle/>
          <a:p>
            <a:r>
              <a:rPr lang="en-US" sz="2800" b="1" dirty="0" smtClean="0">
                <a:solidFill>
                  <a:srgbClr val="FF0000"/>
                </a:solidFill>
                <a:latin typeface="Book Antiqua" pitchFamily="18" charset="0"/>
              </a:rPr>
              <a:t>Thermal Conductivity:</a:t>
            </a:r>
            <a:endParaRPr lang="en-US" sz="2800" b="1" dirty="0">
              <a:solidFill>
                <a:srgbClr val="FF0000"/>
              </a:solidFill>
              <a:latin typeface="Book Antiqua" pitchFamily="18" charset="0"/>
            </a:endParaRPr>
          </a:p>
        </p:txBody>
      </p:sp>
      <p:sp>
        <p:nvSpPr>
          <p:cNvPr id="7" name="TextBox 6"/>
          <p:cNvSpPr txBox="1"/>
          <p:nvPr/>
        </p:nvSpPr>
        <p:spPr>
          <a:xfrm>
            <a:off x="1" y="1000108"/>
            <a:ext cx="9144000" cy="1569660"/>
          </a:xfrm>
          <a:prstGeom prst="rect">
            <a:avLst/>
          </a:prstGeom>
          <a:noFill/>
        </p:spPr>
        <p:txBody>
          <a:bodyPr wrap="square" rtlCol="0">
            <a:spAutoFit/>
          </a:bodyPr>
          <a:lstStyle/>
          <a:p>
            <a:pPr algn="just"/>
            <a:r>
              <a:rPr lang="en-US" sz="2400" dirty="0" smtClean="0">
                <a:latin typeface="Book Antiqua" pitchFamily="18" charset="0"/>
              </a:rPr>
              <a:t>	Thermal conductivity is defined as the quantity of heat energy that flows in a unit time through a unit area of cross section of the material when opposite faces are maintain at a unit difference of temperature.</a:t>
            </a:r>
            <a:endParaRPr lang="en-US" sz="2400" dirty="0">
              <a:latin typeface="Book Antiqua" pitchFamily="18" charset="0"/>
            </a:endParaRPr>
          </a:p>
        </p:txBody>
      </p:sp>
      <p:pic>
        <p:nvPicPr>
          <p:cNvPr id="10" name="Picture 2"/>
          <p:cNvPicPr>
            <a:picLocks noChangeAspect="1" noChangeArrowheads="1"/>
          </p:cNvPicPr>
          <p:nvPr/>
        </p:nvPicPr>
        <p:blipFill>
          <a:blip r:embed="rId2"/>
          <a:srcRect l="4297" t="26367" r="8984" b="55275"/>
          <a:stretch>
            <a:fillRect/>
          </a:stretch>
        </p:blipFill>
        <p:spPr bwMode="auto">
          <a:xfrm>
            <a:off x="71406" y="2714620"/>
            <a:ext cx="9072626" cy="2928958"/>
          </a:xfrm>
          <a:prstGeom prst="rect">
            <a:avLst/>
          </a:prstGeom>
          <a:noFill/>
          <a:ln w="9525">
            <a:noFill/>
            <a:miter lim="800000"/>
            <a:headEnd/>
            <a:tailEnd/>
          </a:ln>
          <a:effectLst/>
        </p:spPr>
      </p:pic>
      <p:pic>
        <p:nvPicPr>
          <p:cNvPr id="9" name="Picture 2"/>
          <p:cNvPicPr>
            <a:picLocks noChangeAspect="1" noChangeArrowheads="1"/>
          </p:cNvPicPr>
          <p:nvPr/>
        </p:nvPicPr>
        <p:blipFill>
          <a:blip r:embed="rId2"/>
          <a:srcRect l="4297" t="44665" r="16586" b="51753"/>
          <a:stretch>
            <a:fillRect/>
          </a:stretch>
        </p:blipFill>
        <p:spPr bwMode="auto">
          <a:xfrm>
            <a:off x="857224" y="5643578"/>
            <a:ext cx="8277284" cy="5715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179581-5BE9-4F48-8DAD-BBE1E9F59EE4}" type="datetime1">
              <a:rPr lang="en-IN" smtClean="0"/>
              <a:pPr/>
              <a:t>21-07-2021</a:t>
            </a:fld>
            <a:endParaRPr lang="en-IN"/>
          </a:p>
        </p:txBody>
      </p:sp>
      <p:sp>
        <p:nvSpPr>
          <p:cNvPr id="3" name="Footer Placeholder 2"/>
          <p:cNvSpPr>
            <a:spLocks noGrp="1"/>
          </p:cNvSpPr>
          <p:nvPr>
            <p:ph type="ftr" sz="quarter" idx="11"/>
          </p:nvPr>
        </p:nvSpPr>
        <p:spPr/>
        <p:txBody>
          <a:bodyPr/>
          <a:lstStyle/>
          <a:p>
            <a:r>
              <a:rPr lang="en-IN" smtClean="0"/>
              <a:t>JNC                   RB                 SEM-VI</a:t>
            </a:r>
            <a:endParaRPr lang="en-IN"/>
          </a:p>
        </p:txBody>
      </p:sp>
      <p:sp>
        <p:nvSpPr>
          <p:cNvPr id="4" name="Slide Number Placeholder 3"/>
          <p:cNvSpPr>
            <a:spLocks noGrp="1"/>
          </p:cNvSpPr>
          <p:nvPr>
            <p:ph type="sldNum" sz="quarter" idx="12"/>
          </p:nvPr>
        </p:nvSpPr>
        <p:spPr/>
        <p:txBody>
          <a:bodyPr/>
          <a:lstStyle/>
          <a:p>
            <a:fld id="{7142104A-BFA4-404A-B985-6C777732E9C7}" type="slidenum">
              <a:rPr lang="en-IN" smtClean="0"/>
              <a:pPr/>
              <a:t>15</a:t>
            </a:fld>
            <a:endParaRPr lang="en-IN"/>
          </a:p>
        </p:txBody>
      </p:sp>
      <p:pic>
        <p:nvPicPr>
          <p:cNvPr id="6" name="Picture 2"/>
          <p:cNvPicPr>
            <a:picLocks noChangeAspect="1" noChangeArrowheads="1"/>
          </p:cNvPicPr>
          <p:nvPr/>
        </p:nvPicPr>
        <p:blipFill>
          <a:blip r:embed="rId2"/>
          <a:srcRect l="4297" t="39551" r="8984" b="31445"/>
          <a:stretch>
            <a:fillRect/>
          </a:stretch>
        </p:blipFill>
        <p:spPr bwMode="auto">
          <a:xfrm>
            <a:off x="142844" y="428603"/>
            <a:ext cx="8715436" cy="2714645"/>
          </a:xfrm>
          <a:prstGeom prst="rect">
            <a:avLst/>
          </a:prstGeom>
          <a:noFill/>
          <a:ln w="9525">
            <a:noFill/>
            <a:miter lim="800000"/>
            <a:headEnd/>
            <a:tailEnd/>
          </a:ln>
          <a:effectLst/>
        </p:spPr>
      </p:pic>
      <p:pic>
        <p:nvPicPr>
          <p:cNvPr id="8" name="Picture 2"/>
          <p:cNvPicPr>
            <a:picLocks noChangeAspect="1" noChangeArrowheads="1"/>
          </p:cNvPicPr>
          <p:nvPr/>
        </p:nvPicPr>
        <p:blipFill>
          <a:blip r:embed="rId2"/>
          <a:srcRect l="5468" t="9667" r="10156" b="73633"/>
          <a:stretch>
            <a:fillRect/>
          </a:stretch>
        </p:blipFill>
        <p:spPr bwMode="auto">
          <a:xfrm>
            <a:off x="142844" y="3189881"/>
            <a:ext cx="8715436" cy="2167945"/>
          </a:xfrm>
          <a:prstGeom prst="rect">
            <a:avLst/>
          </a:prstGeom>
          <a:noFill/>
          <a:ln w="9525">
            <a:noFill/>
            <a:miter lim="800000"/>
            <a:headEnd/>
            <a:tailEnd/>
          </a:ln>
          <a:effectLst/>
        </p:spPr>
      </p:pic>
      <p:pic>
        <p:nvPicPr>
          <p:cNvPr id="7" name="Picture 2"/>
          <p:cNvPicPr>
            <a:picLocks noChangeAspect="1" noChangeArrowheads="1"/>
          </p:cNvPicPr>
          <p:nvPr/>
        </p:nvPicPr>
        <p:blipFill>
          <a:blip r:embed="rId2"/>
          <a:srcRect l="4297" t="67676" r="8984" b="20019"/>
          <a:stretch>
            <a:fillRect/>
          </a:stretch>
        </p:blipFill>
        <p:spPr bwMode="auto">
          <a:xfrm>
            <a:off x="285720" y="5435056"/>
            <a:ext cx="8358246" cy="13515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179581-5BE9-4F48-8DAD-BBE1E9F59EE4}" type="datetime1">
              <a:rPr lang="en-IN" smtClean="0"/>
              <a:pPr/>
              <a:t>21-07-2021</a:t>
            </a:fld>
            <a:endParaRPr lang="en-IN"/>
          </a:p>
        </p:txBody>
      </p:sp>
      <p:sp>
        <p:nvSpPr>
          <p:cNvPr id="3" name="Footer Placeholder 2"/>
          <p:cNvSpPr>
            <a:spLocks noGrp="1"/>
          </p:cNvSpPr>
          <p:nvPr>
            <p:ph type="ftr" sz="quarter" idx="11"/>
          </p:nvPr>
        </p:nvSpPr>
        <p:spPr/>
        <p:txBody>
          <a:bodyPr/>
          <a:lstStyle/>
          <a:p>
            <a:r>
              <a:rPr lang="en-IN" smtClean="0"/>
              <a:t>JNC                   RB                 SEM-VI</a:t>
            </a:r>
            <a:endParaRPr lang="en-IN"/>
          </a:p>
        </p:txBody>
      </p:sp>
      <p:sp>
        <p:nvSpPr>
          <p:cNvPr id="4" name="Slide Number Placeholder 3"/>
          <p:cNvSpPr>
            <a:spLocks noGrp="1"/>
          </p:cNvSpPr>
          <p:nvPr>
            <p:ph type="sldNum" sz="quarter" idx="12"/>
          </p:nvPr>
        </p:nvSpPr>
        <p:spPr/>
        <p:txBody>
          <a:bodyPr/>
          <a:lstStyle/>
          <a:p>
            <a:fld id="{7142104A-BFA4-404A-B985-6C777732E9C7}" type="slidenum">
              <a:rPr lang="en-IN" smtClean="0"/>
              <a:pPr/>
              <a:t>16</a:t>
            </a:fld>
            <a:endParaRPr lang="en-IN"/>
          </a:p>
        </p:txBody>
      </p:sp>
      <p:sp>
        <p:nvSpPr>
          <p:cNvPr id="6" name="TextBox 5"/>
          <p:cNvSpPr txBox="1"/>
          <p:nvPr/>
        </p:nvSpPr>
        <p:spPr>
          <a:xfrm>
            <a:off x="2102771" y="357166"/>
            <a:ext cx="4578497" cy="523220"/>
          </a:xfrm>
          <a:prstGeom prst="rect">
            <a:avLst/>
          </a:prstGeom>
          <a:noFill/>
        </p:spPr>
        <p:txBody>
          <a:bodyPr wrap="square" rtlCol="0">
            <a:spAutoFit/>
          </a:bodyPr>
          <a:lstStyle/>
          <a:p>
            <a:r>
              <a:rPr lang="en-US" sz="2800" b="1" dirty="0" err="1" smtClean="0">
                <a:solidFill>
                  <a:srgbClr val="FF0000"/>
                </a:solidFill>
                <a:latin typeface="Book Antiqua" pitchFamily="18" charset="0"/>
              </a:rPr>
              <a:t>Wiedemann</a:t>
            </a:r>
            <a:r>
              <a:rPr lang="en-US" sz="2800" b="1" dirty="0" smtClean="0">
                <a:solidFill>
                  <a:srgbClr val="FF0000"/>
                </a:solidFill>
                <a:latin typeface="Book Antiqua" pitchFamily="18" charset="0"/>
              </a:rPr>
              <a:t> Franz Law:</a:t>
            </a:r>
            <a:endParaRPr lang="en-US" sz="2800" b="1" dirty="0">
              <a:solidFill>
                <a:srgbClr val="FF0000"/>
              </a:solidFill>
              <a:latin typeface="Book Antiqua" pitchFamily="18" charset="0"/>
            </a:endParaRPr>
          </a:p>
        </p:txBody>
      </p:sp>
      <p:sp>
        <p:nvSpPr>
          <p:cNvPr id="7" name="TextBox 6"/>
          <p:cNvSpPr txBox="1"/>
          <p:nvPr/>
        </p:nvSpPr>
        <p:spPr>
          <a:xfrm>
            <a:off x="1" y="1000108"/>
            <a:ext cx="9144000" cy="1569660"/>
          </a:xfrm>
          <a:prstGeom prst="rect">
            <a:avLst/>
          </a:prstGeom>
          <a:noFill/>
        </p:spPr>
        <p:txBody>
          <a:bodyPr wrap="square" rtlCol="0">
            <a:spAutoFit/>
          </a:bodyPr>
          <a:lstStyle/>
          <a:p>
            <a:pPr algn="just"/>
            <a:r>
              <a:rPr lang="en-US" sz="2400" dirty="0" smtClean="0">
                <a:latin typeface="Book Antiqua" pitchFamily="18" charset="0"/>
              </a:rPr>
              <a:t>	All good conductors of electricity are also good conductors of heat. This fact is given in the form of </a:t>
            </a:r>
            <a:r>
              <a:rPr lang="en-US" sz="2400" dirty="0" err="1" smtClean="0">
                <a:solidFill>
                  <a:srgbClr val="FF0000"/>
                </a:solidFill>
                <a:latin typeface="Book Antiqua" pitchFamily="18" charset="0"/>
              </a:rPr>
              <a:t>Wiedemann</a:t>
            </a:r>
            <a:r>
              <a:rPr lang="en-US" sz="2400" dirty="0" smtClean="0">
                <a:solidFill>
                  <a:srgbClr val="FF0000"/>
                </a:solidFill>
                <a:latin typeface="Book Antiqua" pitchFamily="18" charset="0"/>
              </a:rPr>
              <a:t> Franz Law</a:t>
            </a:r>
            <a:r>
              <a:rPr lang="en-US" sz="2400" b="1" dirty="0" smtClean="0">
                <a:solidFill>
                  <a:srgbClr val="FF0000"/>
                </a:solidFill>
                <a:latin typeface="Book Antiqua" pitchFamily="18" charset="0"/>
              </a:rPr>
              <a:t>.</a:t>
            </a:r>
            <a:r>
              <a:rPr lang="en-US" sz="2400" dirty="0" smtClean="0">
                <a:latin typeface="Book Antiqua" pitchFamily="18" charset="0"/>
              </a:rPr>
              <a:t>  The law states that “the ratio of thermal conductivity to electrical conductivity is proportional to the absolute temperature”. i.e.</a:t>
            </a:r>
            <a:endParaRPr lang="en-US" sz="2400" dirty="0">
              <a:latin typeface="Book Antiqua" pitchFamily="18" charset="0"/>
            </a:endParaRPr>
          </a:p>
        </p:txBody>
      </p:sp>
      <p:pic>
        <p:nvPicPr>
          <p:cNvPr id="1026" name="Picture 2"/>
          <p:cNvPicPr>
            <a:picLocks noChangeAspect="1" noChangeArrowheads="1"/>
          </p:cNvPicPr>
          <p:nvPr/>
        </p:nvPicPr>
        <p:blipFill>
          <a:blip r:embed="rId2"/>
          <a:srcRect l="42969" t="11425" r="30078" b="78028"/>
          <a:stretch>
            <a:fillRect/>
          </a:stretch>
        </p:blipFill>
        <p:spPr bwMode="auto">
          <a:xfrm>
            <a:off x="3286116" y="2643182"/>
            <a:ext cx="1643074" cy="857256"/>
          </a:xfrm>
          <a:prstGeom prst="rect">
            <a:avLst/>
          </a:prstGeom>
          <a:noFill/>
          <a:ln w="9525">
            <a:noFill/>
            <a:miter lim="800000"/>
            <a:headEnd/>
            <a:tailEnd/>
          </a:ln>
          <a:effectLst/>
        </p:spPr>
      </p:pic>
      <p:pic>
        <p:nvPicPr>
          <p:cNvPr id="11" name="Picture 2"/>
          <p:cNvPicPr>
            <a:picLocks noChangeAspect="1" noChangeArrowheads="1"/>
          </p:cNvPicPr>
          <p:nvPr/>
        </p:nvPicPr>
        <p:blipFill>
          <a:blip r:embed="rId2"/>
          <a:srcRect l="48828" t="21972" r="19531" b="68360"/>
          <a:stretch>
            <a:fillRect/>
          </a:stretch>
        </p:blipFill>
        <p:spPr bwMode="auto">
          <a:xfrm>
            <a:off x="1500166" y="4929198"/>
            <a:ext cx="1928826" cy="785818"/>
          </a:xfrm>
          <a:prstGeom prst="rect">
            <a:avLst/>
          </a:prstGeom>
          <a:noFill/>
          <a:ln w="9525">
            <a:noFill/>
            <a:miter lim="800000"/>
            <a:headEnd/>
            <a:tailEnd/>
          </a:ln>
          <a:effectLst/>
        </p:spPr>
      </p:pic>
      <p:sp>
        <p:nvSpPr>
          <p:cNvPr id="12" name="TextBox 11"/>
          <p:cNvSpPr txBox="1"/>
          <p:nvPr/>
        </p:nvSpPr>
        <p:spPr>
          <a:xfrm>
            <a:off x="-32" y="4110343"/>
            <a:ext cx="3382657" cy="461665"/>
          </a:xfrm>
          <a:prstGeom prst="rect">
            <a:avLst/>
          </a:prstGeom>
          <a:noFill/>
        </p:spPr>
        <p:txBody>
          <a:bodyPr wrap="none" rtlCol="0">
            <a:spAutoFit/>
          </a:bodyPr>
          <a:lstStyle/>
          <a:p>
            <a:r>
              <a:rPr lang="en-US" sz="2400" b="1" dirty="0" smtClean="0">
                <a:latin typeface="Book Antiqua" pitchFamily="18" charset="0"/>
              </a:rPr>
              <a:t>Thermal Conductivity:</a:t>
            </a:r>
            <a:endParaRPr lang="en-US" sz="2400" b="1" dirty="0">
              <a:latin typeface="Book Antiqua" pitchFamily="18" charset="0"/>
            </a:endParaRPr>
          </a:p>
        </p:txBody>
      </p:sp>
      <p:sp>
        <p:nvSpPr>
          <p:cNvPr id="13" name="TextBox 12"/>
          <p:cNvSpPr txBox="1"/>
          <p:nvPr/>
        </p:nvSpPr>
        <p:spPr>
          <a:xfrm>
            <a:off x="4500562" y="4071942"/>
            <a:ext cx="3483646" cy="461665"/>
          </a:xfrm>
          <a:prstGeom prst="rect">
            <a:avLst/>
          </a:prstGeom>
          <a:noFill/>
        </p:spPr>
        <p:txBody>
          <a:bodyPr wrap="none" rtlCol="0">
            <a:spAutoFit/>
          </a:bodyPr>
          <a:lstStyle/>
          <a:p>
            <a:r>
              <a:rPr lang="en-US" sz="2400" b="1" dirty="0" smtClean="0">
                <a:latin typeface="Book Antiqua" pitchFamily="18" charset="0"/>
              </a:rPr>
              <a:t>Electrical Conductivity:</a:t>
            </a:r>
            <a:endParaRPr lang="en-US" sz="2400" b="1" dirty="0">
              <a:latin typeface="Book Antiqua" pitchFamily="18" charset="0"/>
            </a:endParaRPr>
          </a:p>
        </p:txBody>
      </p:sp>
      <p:pic>
        <p:nvPicPr>
          <p:cNvPr id="14" name="Picture 3"/>
          <p:cNvPicPr>
            <a:picLocks noChangeAspect="1" noChangeArrowheads="1"/>
          </p:cNvPicPr>
          <p:nvPr/>
        </p:nvPicPr>
        <p:blipFill>
          <a:blip r:embed="rId3"/>
          <a:srcRect l="22754" r="43848" b="71815"/>
          <a:stretch>
            <a:fillRect/>
          </a:stretch>
        </p:blipFill>
        <p:spPr bwMode="auto">
          <a:xfrm>
            <a:off x="5857884" y="4779988"/>
            <a:ext cx="2714644" cy="12922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179581-5BE9-4F48-8DAD-BBE1E9F59EE4}" type="datetime1">
              <a:rPr lang="en-IN" smtClean="0"/>
              <a:pPr/>
              <a:t>21-07-2021</a:t>
            </a:fld>
            <a:endParaRPr lang="en-IN"/>
          </a:p>
        </p:txBody>
      </p:sp>
      <p:sp>
        <p:nvSpPr>
          <p:cNvPr id="3" name="Footer Placeholder 2"/>
          <p:cNvSpPr>
            <a:spLocks noGrp="1"/>
          </p:cNvSpPr>
          <p:nvPr>
            <p:ph type="ftr" sz="quarter" idx="11"/>
          </p:nvPr>
        </p:nvSpPr>
        <p:spPr/>
        <p:txBody>
          <a:bodyPr/>
          <a:lstStyle/>
          <a:p>
            <a:r>
              <a:rPr lang="en-IN" smtClean="0"/>
              <a:t>JNC                   RB                 SEM-VI</a:t>
            </a:r>
            <a:endParaRPr lang="en-IN"/>
          </a:p>
        </p:txBody>
      </p:sp>
      <p:sp>
        <p:nvSpPr>
          <p:cNvPr id="4" name="Slide Number Placeholder 3"/>
          <p:cNvSpPr>
            <a:spLocks noGrp="1"/>
          </p:cNvSpPr>
          <p:nvPr>
            <p:ph type="sldNum" sz="quarter" idx="12"/>
          </p:nvPr>
        </p:nvSpPr>
        <p:spPr/>
        <p:txBody>
          <a:bodyPr/>
          <a:lstStyle/>
          <a:p>
            <a:fld id="{7142104A-BFA4-404A-B985-6C777732E9C7}" type="slidenum">
              <a:rPr lang="en-IN" smtClean="0"/>
              <a:pPr/>
              <a:t>17</a:t>
            </a:fld>
            <a:endParaRPr lang="en-IN"/>
          </a:p>
        </p:txBody>
      </p:sp>
      <p:pic>
        <p:nvPicPr>
          <p:cNvPr id="8" name="Picture 3"/>
          <p:cNvPicPr>
            <a:picLocks noChangeAspect="1" noChangeArrowheads="1"/>
          </p:cNvPicPr>
          <p:nvPr/>
        </p:nvPicPr>
        <p:blipFill>
          <a:blip r:embed="rId2"/>
          <a:srcRect l="14844" t="26765" b="31164"/>
          <a:stretch>
            <a:fillRect/>
          </a:stretch>
        </p:blipFill>
        <p:spPr bwMode="auto">
          <a:xfrm>
            <a:off x="928662" y="642918"/>
            <a:ext cx="6921520" cy="1928826"/>
          </a:xfrm>
          <a:prstGeom prst="rect">
            <a:avLst/>
          </a:prstGeom>
          <a:noFill/>
          <a:ln w="9525">
            <a:noFill/>
            <a:miter lim="800000"/>
            <a:headEnd/>
            <a:tailEnd/>
          </a:ln>
          <a:effectLst/>
        </p:spPr>
      </p:pic>
      <p:pic>
        <p:nvPicPr>
          <p:cNvPr id="2052" name="Picture 4"/>
          <p:cNvPicPr>
            <a:picLocks noChangeAspect="1" noChangeArrowheads="1"/>
          </p:cNvPicPr>
          <p:nvPr/>
        </p:nvPicPr>
        <p:blipFill>
          <a:blip r:embed="rId2"/>
          <a:srcRect l="9570" t="71815" r="58789"/>
          <a:stretch>
            <a:fillRect/>
          </a:stretch>
        </p:blipFill>
        <p:spPr bwMode="auto">
          <a:xfrm>
            <a:off x="1428728" y="3494104"/>
            <a:ext cx="2571768" cy="1292218"/>
          </a:xfrm>
          <a:prstGeom prst="rect">
            <a:avLst/>
          </a:prstGeom>
          <a:noFill/>
          <a:ln w="9525">
            <a:noFill/>
            <a:miter lim="800000"/>
            <a:headEnd/>
            <a:tailEnd/>
          </a:ln>
          <a:effectLst/>
        </p:spPr>
      </p:pic>
      <p:pic>
        <p:nvPicPr>
          <p:cNvPr id="11" name="Picture 3"/>
          <p:cNvPicPr>
            <a:picLocks noChangeAspect="1" noChangeArrowheads="1"/>
          </p:cNvPicPr>
          <p:nvPr/>
        </p:nvPicPr>
        <p:blipFill>
          <a:blip r:embed="rId2"/>
          <a:srcRect l="78028" t="26765" r="7031" b="31164"/>
          <a:stretch>
            <a:fillRect/>
          </a:stretch>
        </p:blipFill>
        <p:spPr bwMode="auto">
          <a:xfrm>
            <a:off x="5500694" y="2786058"/>
            <a:ext cx="1214446" cy="1928826"/>
          </a:xfrm>
          <a:prstGeom prst="rect">
            <a:avLst/>
          </a:prstGeom>
          <a:noFill/>
          <a:ln w="9525">
            <a:noFill/>
            <a:miter lim="800000"/>
            <a:headEnd/>
            <a:tailEnd/>
          </a:ln>
          <a:effectLst/>
        </p:spPr>
      </p:pic>
      <p:sp>
        <p:nvSpPr>
          <p:cNvPr id="12" name="TextBox 11"/>
          <p:cNvSpPr txBox="1"/>
          <p:nvPr/>
        </p:nvSpPr>
        <p:spPr>
          <a:xfrm>
            <a:off x="6858016" y="3571876"/>
            <a:ext cx="1762021" cy="369332"/>
          </a:xfrm>
          <a:prstGeom prst="rect">
            <a:avLst/>
          </a:prstGeom>
          <a:noFill/>
        </p:spPr>
        <p:txBody>
          <a:bodyPr wrap="none" rtlCol="0">
            <a:spAutoFit/>
          </a:bodyPr>
          <a:lstStyle/>
          <a:p>
            <a:r>
              <a:rPr lang="en-US" dirty="0" smtClean="0"/>
              <a:t>- - is a constant</a:t>
            </a:r>
            <a:endParaRPr lang="en-US" dirty="0"/>
          </a:p>
        </p:txBody>
      </p:sp>
      <p:sp>
        <p:nvSpPr>
          <p:cNvPr id="13" name="TextBox 12"/>
          <p:cNvSpPr txBox="1"/>
          <p:nvPr/>
        </p:nvSpPr>
        <p:spPr>
          <a:xfrm>
            <a:off x="1714480" y="4857760"/>
            <a:ext cx="7429552" cy="1569660"/>
          </a:xfrm>
          <a:prstGeom prst="rect">
            <a:avLst/>
          </a:prstGeom>
          <a:noFill/>
        </p:spPr>
        <p:txBody>
          <a:bodyPr wrap="square" rtlCol="0">
            <a:spAutoFit/>
          </a:bodyPr>
          <a:lstStyle/>
          <a:p>
            <a:pPr>
              <a:lnSpc>
                <a:spcPct val="200000"/>
              </a:lnSpc>
            </a:pPr>
            <a:r>
              <a:rPr lang="en-US" sz="2400" dirty="0" smtClean="0">
                <a:latin typeface="Book Antiqua" pitchFamily="18" charset="0"/>
              </a:rPr>
              <a:t>This is </a:t>
            </a:r>
            <a:r>
              <a:rPr lang="en-US" sz="2400" b="1" dirty="0" err="1" smtClean="0">
                <a:solidFill>
                  <a:srgbClr val="FF0000"/>
                </a:solidFill>
                <a:latin typeface="Book Antiqua" pitchFamily="18" charset="0"/>
              </a:rPr>
              <a:t>Wieldemann</a:t>
            </a:r>
            <a:r>
              <a:rPr lang="en-US" sz="2400" b="1" dirty="0" smtClean="0">
                <a:solidFill>
                  <a:srgbClr val="FF0000"/>
                </a:solidFill>
                <a:latin typeface="Book Antiqua" pitchFamily="18" charset="0"/>
              </a:rPr>
              <a:t> Franz Law</a:t>
            </a:r>
            <a:r>
              <a:rPr lang="en-US" sz="2400" dirty="0" smtClean="0">
                <a:latin typeface="Book Antiqua" pitchFamily="18" charset="0"/>
              </a:rPr>
              <a:t>. </a:t>
            </a:r>
          </a:p>
          <a:p>
            <a:pPr>
              <a:lnSpc>
                <a:spcPct val="200000"/>
              </a:lnSpc>
            </a:pPr>
            <a:r>
              <a:rPr lang="en-US" sz="2400" dirty="0" smtClean="0">
                <a:latin typeface="Book Antiqua" pitchFamily="18" charset="0"/>
              </a:rPr>
              <a:t>This law is not true at very low temperature.</a:t>
            </a:r>
            <a:endParaRPr lang="en-US" sz="2400" dirty="0">
              <a:latin typeface="Book Antiqua" pitchFamily="18" charset="0"/>
            </a:endParaRPr>
          </a:p>
        </p:txBody>
      </p:sp>
      <p:sp>
        <p:nvSpPr>
          <p:cNvPr id="10" name="TextBox 9"/>
          <p:cNvSpPr txBox="1"/>
          <p:nvPr/>
        </p:nvSpPr>
        <p:spPr>
          <a:xfrm>
            <a:off x="0" y="500042"/>
            <a:ext cx="869149" cy="461665"/>
          </a:xfrm>
          <a:prstGeom prst="rect">
            <a:avLst/>
          </a:prstGeom>
          <a:noFill/>
        </p:spPr>
        <p:txBody>
          <a:bodyPr wrap="none" rtlCol="0">
            <a:spAutoFit/>
          </a:bodyPr>
          <a:lstStyle/>
          <a:p>
            <a:r>
              <a:rPr lang="en-US" sz="2400" dirty="0" smtClean="0"/>
              <a:t>Thus</a:t>
            </a:r>
            <a:endParaRPr lang="en-U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179581-5BE9-4F48-8DAD-BBE1E9F59EE4}" type="datetime1">
              <a:rPr lang="en-IN" smtClean="0"/>
              <a:pPr/>
              <a:t>21-07-2021</a:t>
            </a:fld>
            <a:endParaRPr lang="en-IN"/>
          </a:p>
        </p:txBody>
      </p:sp>
      <p:sp>
        <p:nvSpPr>
          <p:cNvPr id="3" name="Footer Placeholder 2"/>
          <p:cNvSpPr>
            <a:spLocks noGrp="1"/>
          </p:cNvSpPr>
          <p:nvPr>
            <p:ph type="ftr" sz="quarter" idx="11"/>
          </p:nvPr>
        </p:nvSpPr>
        <p:spPr/>
        <p:txBody>
          <a:bodyPr/>
          <a:lstStyle/>
          <a:p>
            <a:r>
              <a:rPr lang="en-IN" smtClean="0"/>
              <a:t>JNC                   RB                 SEM-VI</a:t>
            </a:r>
            <a:endParaRPr lang="en-IN"/>
          </a:p>
        </p:txBody>
      </p:sp>
      <p:sp>
        <p:nvSpPr>
          <p:cNvPr id="4" name="Slide Number Placeholder 3"/>
          <p:cNvSpPr>
            <a:spLocks noGrp="1"/>
          </p:cNvSpPr>
          <p:nvPr>
            <p:ph type="sldNum" sz="quarter" idx="12"/>
          </p:nvPr>
        </p:nvSpPr>
        <p:spPr/>
        <p:txBody>
          <a:bodyPr/>
          <a:lstStyle/>
          <a:p>
            <a:fld id="{7142104A-BFA4-404A-B985-6C777732E9C7}" type="slidenum">
              <a:rPr lang="en-IN" smtClean="0"/>
              <a:pPr/>
              <a:t>18</a:t>
            </a:fld>
            <a:endParaRPr lang="en-IN"/>
          </a:p>
        </p:txBody>
      </p:sp>
      <p:pic>
        <p:nvPicPr>
          <p:cNvPr id="3074" name="Picture 2"/>
          <p:cNvPicPr>
            <a:picLocks noChangeAspect="1" noChangeArrowheads="1"/>
          </p:cNvPicPr>
          <p:nvPr/>
        </p:nvPicPr>
        <p:blipFill>
          <a:blip r:embed="rId2"/>
          <a:srcRect t="1770"/>
          <a:stretch>
            <a:fillRect/>
          </a:stretch>
        </p:blipFill>
        <p:spPr bwMode="auto">
          <a:xfrm>
            <a:off x="71406" y="428604"/>
            <a:ext cx="9001156" cy="3965018"/>
          </a:xfrm>
          <a:prstGeom prst="rect">
            <a:avLst/>
          </a:prstGeom>
          <a:noFill/>
          <a:ln w="9525">
            <a:noFill/>
            <a:miter lim="800000"/>
            <a:headEnd/>
            <a:tailEnd/>
          </a:ln>
          <a:effectLst/>
        </p:spPr>
      </p:pic>
      <p:sp>
        <p:nvSpPr>
          <p:cNvPr id="7" name="Oval 6"/>
          <p:cNvSpPr/>
          <p:nvPr/>
        </p:nvSpPr>
        <p:spPr>
          <a:xfrm>
            <a:off x="642910" y="500042"/>
            <a:ext cx="285752" cy="21431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a:blip r:embed="rId3"/>
          <a:srcRect r="2539" b="70895"/>
          <a:stretch>
            <a:fillRect/>
          </a:stretch>
        </p:blipFill>
        <p:spPr bwMode="auto">
          <a:xfrm>
            <a:off x="79372" y="4357694"/>
            <a:ext cx="8979310" cy="22860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179581-5BE9-4F48-8DAD-BBE1E9F59EE4}" type="datetime1">
              <a:rPr lang="en-IN" smtClean="0"/>
              <a:pPr/>
              <a:t>21-07-2021</a:t>
            </a:fld>
            <a:endParaRPr lang="en-IN"/>
          </a:p>
        </p:txBody>
      </p:sp>
      <p:sp>
        <p:nvSpPr>
          <p:cNvPr id="3" name="Footer Placeholder 2"/>
          <p:cNvSpPr>
            <a:spLocks noGrp="1"/>
          </p:cNvSpPr>
          <p:nvPr>
            <p:ph type="ftr" sz="quarter" idx="11"/>
          </p:nvPr>
        </p:nvSpPr>
        <p:spPr/>
        <p:txBody>
          <a:bodyPr/>
          <a:lstStyle/>
          <a:p>
            <a:r>
              <a:rPr lang="en-IN" smtClean="0"/>
              <a:t>JNC                   RB                 SEM-VI</a:t>
            </a:r>
            <a:endParaRPr lang="en-IN"/>
          </a:p>
        </p:txBody>
      </p:sp>
      <p:sp>
        <p:nvSpPr>
          <p:cNvPr id="4" name="Slide Number Placeholder 3"/>
          <p:cNvSpPr>
            <a:spLocks noGrp="1"/>
          </p:cNvSpPr>
          <p:nvPr>
            <p:ph type="sldNum" sz="quarter" idx="12"/>
          </p:nvPr>
        </p:nvSpPr>
        <p:spPr/>
        <p:txBody>
          <a:bodyPr/>
          <a:lstStyle/>
          <a:p>
            <a:fld id="{7142104A-BFA4-404A-B985-6C777732E9C7}" type="slidenum">
              <a:rPr lang="en-IN" smtClean="0"/>
              <a:pPr/>
              <a:t>19</a:t>
            </a:fld>
            <a:endParaRPr lang="en-IN"/>
          </a:p>
        </p:txBody>
      </p:sp>
      <p:pic>
        <p:nvPicPr>
          <p:cNvPr id="6" name="Picture 2"/>
          <p:cNvPicPr>
            <a:picLocks noChangeAspect="1" noChangeArrowheads="1"/>
          </p:cNvPicPr>
          <p:nvPr/>
        </p:nvPicPr>
        <p:blipFill>
          <a:blip r:embed="rId2"/>
          <a:srcRect t="28519" b="2199"/>
          <a:stretch>
            <a:fillRect/>
          </a:stretch>
        </p:blipFill>
        <p:spPr bwMode="auto">
          <a:xfrm>
            <a:off x="71406" y="428604"/>
            <a:ext cx="8929750" cy="4643470"/>
          </a:xfrm>
          <a:prstGeom prst="rect">
            <a:avLst/>
          </a:prstGeom>
          <a:noFill/>
          <a:ln w="9525">
            <a:noFill/>
            <a:miter lim="800000"/>
            <a:headEnd/>
            <a:tailEnd/>
          </a:ln>
          <a:effectLst/>
        </p:spPr>
      </p:pic>
      <p:pic>
        <p:nvPicPr>
          <p:cNvPr id="7" name="Picture 2"/>
          <p:cNvPicPr>
            <a:picLocks noChangeAspect="1" noChangeArrowheads="1"/>
          </p:cNvPicPr>
          <p:nvPr/>
        </p:nvPicPr>
        <p:blipFill>
          <a:blip r:embed="rId3"/>
          <a:srcRect r="3418" b="72959"/>
          <a:stretch>
            <a:fillRect/>
          </a:stretch>
        </p:blipFill>
        <p:spPr bwMode="auto">
          <a:xfrm>
            <a:off x="71406" y="5039587"/>
            <a:ext cx="8929750" cy="18184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179581-5BE9-4F48-8DAD-BBE1E9F59EE4}" type="datetime1">
              <a:rPr lang="en-IN" smtClean="0"/>
              <a:pPr/>
              <a:t>21-07-2021</a:t>
            </a:fld>
            <a:endParaRPr lang="en-IN"/>
          </a:p>
        </p:txBody>
      </p:sp>
      <p:sp>
        <p:nvSpPr>
          <p:cNvPr id="3" name="Footer Placeholder 2"/>
          <p:cNvSpPr>
            <a:spLocks noGrp="1"/>
          </p:cNvSpPr>
          <p:nvPr>
            <p:ph type="ftr" sz="quarter" idx="11"/>
          </p:nvPr>
        </p:nvSpPr>
        <p:spPr/>
        <p:txBody>
          <a:bodyPr/>
          <a:lstStyle/>
          <a:p>
            <a:r>
              <a:rPr lang="en-IN" smtClean="0"/>
              <a:t>JNC                   RB                 SEM-VI</a:t>
            </a:r>
            <a:endParaRPr lang="en-IN"/>
          </a:p>
        </p:txBody>
      </p:sp>
      <p:sp>
        <p:nvSpPr>
          <p:cNvPr id="4" name="Slide Number Placeholder 3"/>
          <p:cNvSpPr>
            <a:spLocks noGrp="1"/>
          </p:cNvSpPr>
          <p:nvPr>
            <p:ph type="sldNum" sz="quarter" idx="12"/>
          </p:nvPr>
        </p:nvSpPr>
        <p:spPr/>
        <p:txBody>
          <a:bodyPr/>
          <a:lstStyle/>
          <a:p>
            <a:fld id="{7142104A-BFA4-404A-B985-6C777732E9C7}" type="slidenum">
              <a:rPr lang="en-IN" smtClean="0"/>
              <a:pPr/>
              <a:t>2</a:t>
            </a:fld>
            <a:endParaRPr lang="en-IN"/>
          </a:p>
        </p:txBody>
      </p:sp>
      <p:sp>
        <p:nvSpPr>
          <p:cNvPr id="5" name="Rectangle 4"/>
          <p:cNvSpPr/>
          <p:nvPr/>
        </p:nvSpPr>
        <p:spPr>
          <a:xfrm>
            <a:off x="0" y="413636"/>
            <a:ext cx="9144000" cy="6340197"/>
          </a:xfrm>
          <a:prstGeom prst="rect">
            <a:avLst/>
          </a:prstGeom>
        </p:spPr>
        <p:txBody>
          <a:bodyPr wrap="square">
            <a:spAutoFit/>
          </a:bodyPr>
          <a:lstStyle/>
          <a:p>
            <a:pPr algn="ctr"/>
            <a:r>
              <a:rPr lang="en-IN" sz="2800" b="1" u="sng" dirty="0" smtClean="0">
                <a:latin typeface="Book Antiqua" pitchFamily="18" charset="0"/>
              </a:rPr>
              <a:t>Syllabus</a:t>
            </a:r>
            <a:r>
              <a:rPr lang="en-IN" sz="2800" b="1" dirty="0" smtClean="0">
                <a:latin typeface="Book Antiqua" pitchFamily="18" charset="0"/>
              </a:rPr>
              <a:t>:</a:t>
            </a:r>
            <a:endParaRPr lang="en-US" sz="2800" b="1" dirty="0" smtClean="0">
              <a:latin typeface="Book Antiqua" pitchFamily="18" charset="0"/>
            </a:endParaRPr>
          </a:p>
          <a:p>
            <a:pPr algn="just"/>
            <a:r>
              <a:rPr lang="en-US" dirty="0" smtClean="0">
                <a:latin typeface="Book Antiqua" pitchFamily="18" charset="0"/>
              </a:rPr>
              <a:t>(b) SOLID STATE PHYSICS: 	                               </a:t>
            </a:r>
            <a:r>
              <a:rPr lang="en-US" b="1" dirty="0" smtClean="0">
                <a:latin typeface="Book Antiqua" pitchFamily="18" charset="0"/>
              </a:rPr>
              <a:t>Total Marks: 45  ( 60% of 45 = 27)</a:t>
            </a:r>
          </a:p>
          <a:p>
            <a:pPr algn="just"/>
            <a:endParaRPr lang="en-US" b="1" dirty="0" smtClean="0">
              <a:latin typeface="Book Antiqua" pitchFamily="18" charset="0"/>
            </a:endParaRPr>
          </a:p>
          <a:p>
            <a:pPr marL="342900" indent="-342900" algn="just">
              <a:buAutoNum type="arabicPeriod"/>
            </a:pPr>
            <a:r>
              <a:rPr lang="en-US" dirty="0" smtClean="0">
                <a:latin typeface="Book Antiqua" pitchFamily="18" charset="0"/>
              </a:rPr>
              <a:t>The idea of amorphous and crystalline solids, The crystal lattice and translation vectors, unit cell, types of crystal lattice, Miller indices, diffraction of X-rays, use of Bragg’s law to the determination of lattice constants. 		</a:t>
            </a:r>
            <a:r>
              <a:rPr lang="en-US" b="1" dirty="0" smtClean="0">
                <a:latin typeface="Book Antiqua" pitchFamily="18" charset="0"/>
              </a:rPr>
              <a:t>10 Lectures </a:t>
            </a:r>
          </a:p>
          <a:p>
            <a:pPr marL="342900" indent="-342900" algn="just">
              <a:buAutoNum type="arabicPeriod"/>
            </a:pPr>
            <a:r>
              <a:rPr lang="en-US" dirty="0" smtClean="0">
                <a:latin typeface="Book Antiqua" pitchFamily="18" charset="0"/>
              </a:rPr>
              <a:t>The different types of crystal bonding: ionic, covalent, metallic, Van </a:t>
            </a:r>
            <a:r>
              <a:rPr lang="en-US" dirty="0" err="1" smtClean="0">
                <a:latin typeface="Book Antiqua" pitchFamily="18" charset="0"/>
              </a:rPr>
              <a:t>der</a:t>
            </a:r>
            <a:r>
              <a:rPr lang="en-US" dirty="0" smtClean="0">
                <a:latin typeface="Book Antiqua" pitchFamily="18" charset="0"/>
              </a:rPr>
              <a:t> Waal and hydrogen </a:t>
            </a:r>
            <a:r>
              <a:rPr lang="en-US" dirty="0" err="1" smtClean="0">
                <a:latin typeface="Book Antiqua" pitchFamily="18" charset="0"/>
              </a:rPr>
              <a:t>bondings</a:t>
            </a:r>
            <a:r>
              <a:rPr lang="en-US" dirty="0" smtClean="0">
                <a:latin typeface="Book Antiqua" pitchFamily="18" charset="0"/>
              </a:rPr>
              <a:t>, cohesive energy of ionic crystal, </a:t>
            </a:r>
            <a:r>
              <a:rPr lang="en-US" dirty="0" err="1" smtClean="0">
                <a:latin typeface="Book Antiqua" pitchFamily="18" charset="0"/>
              </a:rPr>
              <a:t>Madelung</a:t>
            </a:r>
            <a:r>
              <a:rPr lang="en-US" dirty="0" smtClean="0">
                <a:latin typeface="Book Antiqua" pitchFamily="18" charset="0"/>
              </a:rPr>
              <a:t> constant.   </a:t>
            </a:r>
            <a:r>
              <a:rPr lang="en-US" b="1" dirty="0" smtClean="0">
                <a:latin typeface="Book Antiqua" pitchFamily="18" charset="0"/>
              </a:rPr>
              <a:t>5 Lectures</a:t>
            </a:r>
          </a:p>
          <a:p>
            <a:pPr marL="342900" indent="-342900" algn="just">
              <a:buAutoNum type="arabicPeriod"/>
            </a:pPr>
            <a:r>
              <a:rPr lang="en-US" dirty="0" smtClean="0">
                <a:latin typeface="Book Antiqua" pitchFamily="18" charset="0"/>
              </a:rPr>
              <a:t>Free electron theory of metals, Boltzmann’s equation of state, electronic specific heat, electrical and thermal conductivity of metals, </a:t>
            </a:r>
            <a:r>
              <a:rPr lang="en-US" dirty="0" err="1" smtClean="0">
                <a:latin typeface="Book Antiqua" pitchFamily="18" charset="0"/>
              </a:rPr>
              <a:t>Wiedemann</a:t>
            </a:r>
            <a:r>
              <a:rPr lang="en-US" dirty="0" smtClean="0">
                <a:latin typeface="Book Antiqua" pitchFamily="18" charset="0"/>
              </a:rPr>
              <a:t>-Franz law.(Quantum </a:t>
            </a:r>
            <a:r>
              <a:rPr lang="en-US" dirty="0" err="1" smtClean="0">
                <a:latin typeface="Book Antiqua" pitchFamily="18" charset="0"/>
              </a:rPr>
              <a:t>Mecanical</a:t>
            </a:r>
            <a:r>
              <a:rPr lang="en-US" dirty="0" smtClean="0">
                <a:latin typeface="Book Antiqua" pitchFamily="18" charset="0"/>
              </a:rPr>
              <a:t> treatment to be used).Bloch theorem in one dimension, </a:t>
            </a:r>
            <a:r>
              <a:rPr lang="en-US" dirty="0" err="1" smtClean="0">
                <a:latin typeface="Book Antiqua" pitchFamily="18" charset="0"/>
              </a:rPr>
              <a:t>Kronig</a:t>
            </a:r>
            <a:r>
              <a:rPr lang="en-US" dirty="0" smtClean="0">
                <a:latin typeface="Book Antiqua" pitchFamily="18" charset="0"/>
              </a:rPr>
              <a:t>-Penny 20 model of energy bands of solids, distinction among metal, insulator and semiconductor, intrinsic and extrinsic semiconductors. 		      </a:t>
            </a:r>
            <a:r>
              <a:rPr lang="en-US" b="1" dirty="0" smtClean="0">
                <a:latin typeface="Book Antiqua" pitchFamily="18" charset="0"/>
              </a:rPr>
              <a:t>15 Lectures </a:t>
            </a:r>
          </a:p>
          <a:p>
            <a:pPr marL="342900" indent="-342900" algn="just"/>
            <a:r>
              <a:rPr lang="en-IN" b="1" dirty="0" smtClean="0">
                <a:latin typeface="Book Antiqua" pitchFamily="18" charset="0"/>
              </a:rPr>
              <a:t>  ------------------------------------------------------------------------------    30 Marks       -----------------</a:t>
            </a:r>
            <a:endParaRPr lang="en-US" b="1" dirty="0" smtClean="0">
              <a:latin typeface="Book Antiqua" pitchFamily="18" charset="0"/>
            </a:endParaRPr>
          </a:p>
          <a:p>
            <a:pPr marL="342900" indent="-342900" algn="just">
              <a:buAutoNum type="arabicPeriod"/>
            </a:pPr>
            <a:r>
              <a:rPr lang="en-US" dirty="0" smtClean="0">
                <a:latin typeface="Book Antiqua" pitchFamily="18" charset="0"/>
              </a:rPr>
              <a:t>Introductory concept of superconductivity, </a:t>
            </a:r>
            <a:r>
              <a:rPr lang="en-US" dirty="0" err="1" smtClean="0">
                <a:latin typeface="Book Antiqua" pitchFamily="18" charset="0"/>
              </a:rPr>
              <a:t>Meissner</a:t>
            </a:r>
            <a:r>
              <a:rPr lang="en-US" dirty="0" smtClean="0">
                <a:latin typeface="Book Antiqua" pitchFamily="18" charset="0"/>
              </a:rPr>
              <a:t> effect, types I and type II superconductors. 						</a:t>
            </a:r>
            <a:r>
              <a:rPr lang="en-US" b="1" dirty="0" smtClean="0">
                <a:latin typeface="Book Antiqua" pitchFamily="18" charset="0"/>
              </a:rPr>
              <a:t>        5 Lectures </a:t>
            </a:r>
          </a:p>
          <a:p>
            <a:pPr marL="342900" indent="-342900" algn="just">
              <a:buAutoNum type="arabicPeriod"/>
            </a:pPr>
            <a:r>
              <a:rPr lang="en-US" dirty="0" smtClean="0">
                <a:latin typeface="Book Antiqua" pitchFamily="18" charset="0"/>
              </a:rPr>
              <a:t>Magnetic properties of solids: Magnetization, magnetic intensity, magnetic susceptibility, permeability, hysteresis, B-H curve and energy loss in hysteresis, different classes of magnetic material, magnetic moment, Bohr </a:t>
            </a:r>
            <a:r>
              <a:rPr lang="en-US" dirty="0" err="1" smtClean="0">
                <a:latin typeface="Book Antiqua" pitchFamily="18" charset="0"/>
              </a:rPr>
              <a:t>magneton</a:t>
            </a:r>
            <a:r>
              <a:rPr lang="en-US" dirty="0" smtClean="0">
                <a:latin typeface="Book Antiqua" pitchFamily="18" charset="0"/>
              </a:rPr>
              <a:t>, </a:t>
            </a:r>
            <a:r>
              <a:rPr lang="en-US" dirty="0" err="1" smtClean="0">
                <a:latin typeface="Book Antiqua" pitchFamily="18" charset="0"/>
              </a:rPr>
              <a:t>Larmor</a:t>
            </a:r>
            <a:r>
              <a:rPr lang="en-US" dirty="0" smtClean="0">
                <a:latin typeface="Book Antiqua" pitchFamily="18" charset="0"/>
              </a:rPr>
              <a:t> precession, Classical theory of </a:t>
            </a:r>
            <a:r>
              <a:rPr lang="en-US" dirty="0" err="1" smtClean="0">
                <a:latin typeface="Book Antiqua" pitchFamily="18" charset="0"/>
              </a:rPr>
              <a:t>paramagnetism</a:t>
            </a:r>
            <a:r>
              <a:rPr lang="en-US" dirty="0" smtClean="0">
                <a:latin typeface="Book Antiqua" pitchFamily="18" charset="0"/>
              </a:rPr>
              <a:t>(</a:t>
            </a:r>
            <a:r>
              <a:rPr lang="en-US" dirty="0" err="1" smtClean="0">
                <a:latin typeface="Book Antiqua" pitchFamily="18" charset="0"/>
              </a:rPr>
              <a:t>Langevin’s</a:t>
            </a:r>
            <a:r>
              <a:rPr lang="en-US" dirty="0" smtClean="0">
                <a:latin typeface="Book Antiqua" pitchFamily="18" charset="0"/>
              </a:rPr>
              <a:t> theory and Curie law), Weiss theory(Quantum </a:t>
            </a:r>
            <a:r>
              <a:rPr lang="en-US" dirty="0" err="1" smtClean="0">
                <a:latin typeface="Book Antiqua" pitchFamily="18" charset="0"/>
              </a:rPr>
              <a:t>Mecanical</a:t>
            </a:r>
            <a:r>
              <a:rPr lang="en-US" dirty="0" smtClean="0">
                <a:latin typeface="Book Antiqua" pitchFamily="18" charset="0"/>
              </a:rPr>
              <a:t> treatment to be used), relation between </a:t>
            </a:r>
            <a:r>
              <a:rPr lang="en-US" dirty="0" err="1" smtClean="0">
                <a:latin typeface="Book Antiqua" pitchFamily="18" charset="0"/>
              </a:rPr>
              <a:t>para</a:t>
            </a:r>
            <a:r>
              <a:rPr lang="en-US" dirty="0" smtClean="0">
                <a:latin typeface="Book Antiqua" pitchFamily="18" charset="0"/>
              </a:rPr>
              <a:t> and ferromagnetism, Ferromagnetic domain. 				     </a:t>
            </a:r>
            <a:r>
              <a:rPr lang="en-US" b="1" dirty="0" smtClean="0">
                <a:latin typeface="Book Antiqua" pitchFamily="18" charset="0"/>
              </a:rPr>
              <a:t>10 Lectures</a:t>
            </a:r>
            <a:endParaRPr lang="en-US" b="1" dirty="0">
              <a:latin typeface="Book Antiqua"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179581-5BE9-4F48-8DAD-BBE1E9F59EE4}" type="datetime1">
              <a:rPr lang="en-IN" smtClean="0"/>
              <a:pPr/>
              <a:t>21-07-2021</a:t>
            </a:fld>
            <a:endParaRPr lang="en-IN"/>
          </a:p>
        </p:txBody>
      </p:sp>
      <p:sp>
        <p:nvSpPr>
          <p:cNvPr id="3" name="Footer Placeholder 2"/>
          <p:cNvSpPr>
            <a:spLocks noGrp="1"/>
          </p:cNvSpPr>
          <p:nvPr>
            <p:ph type="ftr" sz="quarter" idx="11"/>
          </p:nvPr>
        </p:nvSpPr>
        <p:spPr/>
        <p:txBody>
          <a:bodyPr/>
          <a:lstStyle/>
          <a:p>
            <a:r>
              <a:rPr lang="en-IN" smtClean="0"/>
              <a:t>JNC                   RB                 SEM-VI</a:t>
            </a:r>
            <a:endParaRPr lang="en-IN"/>
          </a:p>
        </p:txBody>
      </p:sp>
      <p:sp>
        <p:nvSpPr>
          <p:cNvPr id="4" name="Slide Number Placeholder 3"/>
          <p:cNvSpPr>
            <a:spLocks noGrp="1"/>
          </p:cNvSpPr>
          <p:nvPr>
            <p:ph type="sldNum" sz="quarter" idx="12"/>
          </p:nvPr>
        </p:nvSpPr>
        <p:spPr/>
        <p:txBody>
          <a:bodyPr/>
          <a:lstStyle/>
          <a:p>
            <a:fld id="{7142104A-BFA4-404A-B985-6C777732E9C7}" type="slidenum">
              <a:rPr lang="en-IN" smtClean="0"/>
              <a:pPr/>
              <a:t>20</a:t>
            </a:fld>
            <a:endParaRPr lang="en-IN"/>
          </a:p>
        </p:txBody>
      </p:sp>
      <p:pic>
        <p:nvPicPr>
          <p:cNvPr id="6" name="Picture 2"/>
          <p:cNvPicPr>
            <a:picLocks noChangeAspect="1" noChangeArrowheads="1"/>
          </p:cNvPicPr>
          <p:nvPr/>
        </p:nvPicPr>
        <p:blipFill>
          <a:blip r:embed="rId2"/>
          <a:srcRect t="26288"/>
          <a:stretch>
            <a:fillRect/>
          </a:stretch>
        </p:blipFill>
        <p:spPr bwMode="auto">
          <a:xfrm>
            <a:off x="71406" y="428603"/>
            <a:ext cx="8929750" cy="4787565"/>
          </a:xfrm>
          <a:prstGeom prst="rect">
            <a:avLst/>
          </a:prstGeom>
          <a:noFill/>
          <a:ln w="9525">
            <a:noFill/>
            <a:miter lim="800000"/>
            <a:headEnd/>
            <a:tailEnd/>
          </a:ln>
          <a:effectLst/>
        </p:spPr>
      </p:pic>
      <p:pic>
        <p:nvPicPr>
          <p:cNvPr id="7" name="Picture 2"/>
          <p:cNvPicPr>
            <a:picLocks noChangeAspect="1" noChangeArrowheads="1"/>
          </p:cNvPicPr>
          <p:nvPr/>
        </p:nvPicPr>
        <p:blipFill>
          <a:blip r:embed="rId3"/>
          <a:srcRect t="3099" b="55062"/>
          <a:stretch>
            <a:fillRect/>
          </a:stretch>
        </p:blipFill>
        <p:spPr bwMode="auto">
          <a:xfrm>
            <a:off x="71406" y="4929198"/>
            <a:ext cx="8929750" cy="19288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179581-5BE9-4F48-8DAD-BBE1E9F59EE4}" type="datetime1">
              <a:rPr lang="en-IN" smtClean="0"/>
              <a:pPr/>
              <a:t>21-07-2021</a:t>
            </a:fld>
            <a:endParaRPr lang="en-IN"/>
          </a:p>
        </p:txBody>
      </p:sp>
      <p:sp>
        <p:nvSpPr>
          <p:cNvPr id="3" name="Footer Placeholder 2"/>
          <p:cNvSpPr>
            <a:spLocks noGrp="1"/>
          </p:cNvSpPr>
          <p:nvPr>
            <p:ph type="ftr" sz="quarter" idx="11"/>
          </p:nvPr>
        </p:nvSpPr>
        <p:spPr/>
        <p:txBody>
          <a:bodyPr/>
          <a:lstStyle/>
          <a:p>
            <a:r>
              <a:rPr lang="en-IN" smtClean="0"/>
              <a:t>JNC                   RB                 SEM-VI</a:t>
            </a:r>
            <a:endParaRPr lang="en-IN"/>
          </a:p>
        </p:txBody>
      </p:sp>
      <p:sp>
        <p:nvSpPr>
          <p:cNvPr id="4" name="Slide Number Placeholder 3"/>
          <p:cNvSpPr>
            <a:spLocks noGrp="1"/>
          </p:cNvSpPr>
          <p:nvPr>
            <p:ph type="sldNum" sz="quarter" idx="12"/>
          </p:nvPr>
        </p:nvSpPr>
        <p:spPr/>
        <p:txBody>
          <a:bodyPr/>
          <a:lstStyle/>
          <a:p>
            <a:fld id="{7142104A-BFA4-404A-B985-6C777732E9C7}" type="slidenum">
              <a:rPr lang="en-IN" smtClean="0"/>
              <a:pPr/>
              <a:t>21</a:t>
            </a:fld>
            <a:endParaRPr lang="en-IN"/>
          </a:p>
        </p:txBody>
      </p:sp>
      <p:pic>
        <p:nvPicPr>
          <p:cNvPr id="6146" name="Picture 2"/>
          <p:cNvPicPr>
            <a:picLocks noChangeAspect="1" noChangeArrowheads="1"/>
          </p:cNvPicPr>
          <p:nvPr/>
        </p:nvPicPr>
        <p:blipFill>
          <a:blip r:embed="rId2"/>
          <a:srcRect t="41839" b="36466"/>
          <a:stretch>
            <a:fillRect/>
          </a:stretch>
        </p:blipFill>
        <p:spPr bwMode="auto">
          <a:xfrm>
            <a:off x="142844" y="428603"/>
            <a:ext cx="8858312" cy="1214447"/>
          </a:xfrm>
          <a:prstGeom prst="rect">
            <a:avLst/>
          </a:prstGeom>
          <a:noFill/>
          <a:ln w="9525">
            <a:noFill/>
            <a:miter lim="800000"/>
            <a:headEnd/>
            <a:tailEnd/>
          </a:ln>
          <a:effectLst/>
        </p:spPr>
      </p:pic>
      <p:pic>
        <p:nvPicPr>
          <p:cNvPr id="6" name="Picture 2"/>
          <p:cNvPicPr>
            <a:picLocks noChangeAspect="1" noChangeArrowheads="1"/>
          </p:cNvPicPr>
          <p:nvPr/>
        </p:nvPicPr>
        <p:blipFill>
          <a:blip r:embed="rId2"/>
          <a:srcRect t="61984"/>
          <a:stretch>
            <a:fillRect/>
          </a:stretch>
        </p:blipFill>
        <p:spPr bwMode="auto">
          <a:xfrm>
            <a:off x="71406" y="1785926"/>
            <a:ext cx="8945382" cy="2143140"/>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a:srcRect t="25719"/>
          <a:stretch>
            <a:fillRect/>
          </a:stretch>
        </p:blipFill>
        <p:spPr bwMode="auto">
          <a:xfrm>
            <a:off x="142844" y="4142873"/>
            <a:ext cx="8858312" cy="214364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179581-5BE9-4F48-8DAD-BBE1E9F59EE4}" type="datetime1">
              <a:rPr lang="en-IN" smtClean="0"/>
              <a:pPr/>
              <a:t>21-07-2021</a:t>
            </a:fld>
            <a:endParaRPr lang="en-IN"/>
          </a:p>
        </p:txBody>
      </p:sp>
      <p:sp>
        <p:nvSpPr>
          <p:cNvPr id="3" name="Footer Placeholder 2"/>
          <p:cNvSpPr>
            <a:spLocks noGrp="1"/>
          </p:cNvSpPr>
          <p:nvPr>
            <p:ph type="ftr" sz="quarter" idx="11"/>
          </p:nvPr>
        </p:nvSpPr>
        <p:spPr/>
        <p:txBody>
          <a:bodyPr/>
          <a:lstStyle/>
          <a:p>
            <a:r>
              <a:rPr lang="en-IN" smtClean="0"/>
              <a:t>JNC                   RB                 SEM-VI</a:t>
            </a:r>
            <a:endParaRPr lang="en-IN"/>
          </a:p>
        </p:txBody>
      </p:sp>
      <p:sp>
        <p:nvSpPr>
          <p:cNvPr id="4" name="Slide Number Placeholder 3"/>
          <p:cNvSpPr>
            <a:spLocks noGrp="1"/>
          </p:cNvSpPr>
          <p:nvPr>
            <p:ph type="sldNum" sz="quarter" idx="12"/>
          </p:nvPr>
        </p:nvSpPr>
        <p:spPr/>
        <p:txBody>
          <a:bodyPr/>
          <a:lstStyle/>
          <a:p>
            <a:fld id="{7142104A-BFA4-404A-B985-6C777732E9C7}" type="slidenum">
              <a:rPr lang="en-IN" smtClean="0"/>
              <a:pPr/>
              <a:t>22</a:t>
            </a:fld>
            <a:endParaRPr lang="en-IN"/>
          </a:p>
        </p:txBody>
      </p:sp>
      <p:sp>
        <p:nvSpPr>
          <p:cNvPr id="5" name="TextBox 4"/>
          <p:cNvSpPr txBox="1"/>
          <p:nvPr/>
        </p:nvSpPr>
        <p:spPr>
          <a:xfrm>
            <a:off x="0" y="357166"/>
            <a:ext cx="4014817" cy="523220"/>
          </a:xfrm>
          <a:prstGeom prst="rect">
            <a:avLst/>
          </a:prstGeom>
          <a:noFill/>
        </p:spPr>
        <p:txBody>
          <a:bodyPr wrap="none" rtlCol="0">
            <a:spAutoFit/>
          </a:bodyPr>
          <a:lstStyle/>
          <a:p>
            <a:r>
              <a:rPr lang="en-US" sz="2800" dirty="0" smtClean="0">
                <a:latin typeface="Book Antiqua" pitchFamily="18" charset="0"/>
              </a:rPr>
              <a:t>Eigen Values of Energy:</a:t>
            </a:r>
            <a:endParaRPr lang="en-US" sz="2800" dirty="0">
              <a:latin typeface="Book Antiqua" pitchFamily="18" charset="0"/>
            </a:endParaRPr>
          </a:p>
        </p:txBody>
      </p:sp>
      <p:pic>
        <p:nvPicPr>
          <p:cNvPr id="2050" name="Picture 2"/>
          <p:cNvPicPr>
            <a:picLocks noChangeAspect="1" noChangeArrowheads="1"/>
          </p:cNvPicPr>
          <p:nvPr/>
        </p:nvPicPr>
        <p:blipFill>
          <a:blip r:embed="rId2"/>
          <a:srcRect l="34180" t="2837" r="5175" b="23543"/>
          <a:stretch>
            <a:fillRect/>
          </a:stretch>
        </p:blipFill>
        <p:spPr bwMode="auto">
          <a:xfrm>
            <a:off x="3143240" y="928669"/>
            <a:ext cx="6000792" cy="4286281"/>
          </a:xfrm>
          <a:prstGeom prst="rect">
            <a:avLst/>
          </a:prstGeom>
          <a:noFill/>
          <a:ln w="9525">
            <a:noFill/>
            <a:miter lim="800000"/>
            <a:headEnd/>
            <a:tailEnd/>
          </a:ln>
          <a:effectLst/>
        </p:spPr>
      </p:pic>
      <p:pic>
        <p:nvPicPr>
          <p:cNvPr id="7" name="Picture 2"/>
          <p:cNvPicPr>
            <a:picLocks noChangeAspect="1" noChangeArrowheads="1"/>
          </p:cNvPicPr>
          <p:nvPr/>
        </p:nvPicPr>
        <p:blipFill>
          <a:blip r:embed="rId2"/>
          <a:srcRect t="75307" r="30664" b="536"/>
          <a:stretch>
            <a:fillRect/>
          </a:stretch>
        </p:blipFill>
        <p:spPr bwMode="auto">
          <a:xfrm>
            <a:off x="-32" y="5214973"/>
            <a:ext cx="6929486" cy="1643051"/>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l="13036" r="10607"/>
          <a:stretch>
            <a:fillRect/>
          </a:stretch>
        </p:blipFill>
        <p:spPr bwMode="auto">
          <a:xfrm>
            <a:off x="71406" y="1714488"/>
            <a:ext cx="2928958" cy="29336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179581-5BE9-4F48-8DAD-BBE1E9F59EE4}" type="datetime1">
              <a:rPr lang="en-IN" smtClean="0"/>
              <a:pPr/>
              <a:t>21-07-2021</a:t>
            </a:fld>
            <a:endParaRPr lang="en-IN"/>
          </a:p>
        </p:txBody>
      </p:sp>
      <p:sp>
        <p:nvSpPr>
          <p:cNvPr id="3" name="Footer Placeholder 2"/>
          <p:cNvSpPr>
            <a:spLocks noGrp="1"/>
          </p:cNvSpPr>
          <p:nvPr>
            <p:ph type="ftr" sz="quarter" idx="11"/>
          </p:nvPr>
        </p:nvSpPr>
        <p:spPr/>
        <p:txBody>
          <a:bodyPr/>
          <a:lstStyle/>
          <a:p>
            <a:r>
              <a:rPr lang="en-IN" smtClean="0"/>
              <a:t>JNC                   RB                 SEM-VI</a:t>
            </a:r>
            <a:endParaRPr lang="en-IN"/>
          </a:p>
        </p:txBody>
      </p:sp>
      <p:sp>
        <p:nvSpPr>
          <p:cNvPr id="4" name="Slide Number Placeholder 3"/>
          <p:cNvSpPr>
            <a:spLocks noGrp="1"/>
          </p:cNvSpPr>
          <p:nvPr>
            <p:ph type="sldNum" sz="quarter" idx="12"/>
          </p:nvPr>
        </p:nvSpPr>
        <p:spPr/>
        <p:txBody>
          <a:bodyPr/>
          <a:lstStyle/>
          <a:p>
            <a:fld id="{7142104A-BFA4-404A-B985-6C777732E9C7}" type="slidenum">
              <a:rPr lang="en-IN" smtClean="0"/>
              <a:pPr/>
              <a:t>23</a:t>
            </a:fld>
            <a:endParaRPr lang="en-IN"/>
          </a:p>
        </p:txBody>
      </p:sp>
      <p:sp>
        <p:nvSpPr>
          <p:cNvPr id="7" name="TextBox 6"/>
          <p:cNvSpPr txBox="1"/>
          <p:nvPr/>
        </p:nvSpPr>
        <p:spPr>
          <a:xfrm>
            <a:off x="71406" y="428604"/>
            <a:ext cx="9001156" cy="4647426"/>
          </a:xfrm>
          <a:prstGeom prst="rect">
            <a:avLst/>
          </a:prstGeom>
          <a:noFill/>
        </p:spPr>
        <p:txBody>
          <a:bodyPr wrap="square" rtlCol="0">
            <a:spAutoFit/>
          </a:bodyPr>
          <a:lstStyle/>
          <a:p>
            <a:pPr algn="just"/>
            <a:r>
              <a:rPr lang="en-US" sz="3200" u="sng" dirty="0" smtClean="0">
                <a:latin typeface="Book Antiqua" pitchFamily="18" charset="0"/>
              </a:rPr>
              <a:t>Fermi Level</a:t>
            </a:r>
            <a:r>
              <a:rPr lang="en-US" sz="2400" dirty="0" smtClean="0">
                <a:latin typeface="Book Antiqua" pitchFamily="18" charset="0"/>
              </a:rPr>
              <a:t>: </a:t>
            </a:r>
          </a:p>
          <a:p>
            <a:pPr algn="just"/>
            <a:r>
              <a:rPr lang="en-US" sz="2400" dirty="0" smtClean="0">
                <a:latin typeface="Book Antiqua" pitchFamily="18" charset="0"/>
              </a:rPr>
              <a:t>	</a:t>
            </a:r>
            <a:r>
              <a:rPr lang="en-US" sz="2400" dirty="0" smtClean="0">
                <a:latin typeface="Book Antiqua" pitchFamily="18" charset="0"/>
              </a:rPr>
              <a:t>Let us suppose we want to accommodate N electrons on the line. According to Pauli’s Exclusion Principle, no two electrons can have all their quantum numbers identical. i.e. each quantum state can be occupied by at the most one electron. In a solid an electron in a conduction electronic state has quantum numbers ‘n’ (principal Q.N.) and ‘m</a:t>
            </a:r>
            <a:r>
              <a:rPr lang="en-US" sz="2400" baseline="-25000" dirty="0" smtClean="0">
                <a:latin typeface="Book Antiqua" pitchFamily="18" charset="0"/>
              </a:rPr>
              <a:t>s</a:t>
            </a:r>
            <a:r>
              <a:rPr lang="en-US" sz="2400" dirty="0" smtClean="0">
                <a:latin typeface="Book Antiqua" pitchFamily="18" charset="0"/>
              </a:rPr>
              <a:t>‘ (magnetic spin Q. N.). Each set of values of ‘n’ and </a:t>
            </a:r>
            <a:r>
              <a:rPr lang="en-US" sz="2400" dirty="0" smtClean="0">
                <a:latin typeface="Book Antiqua" pitchFamily="18" charset="0"/>
              </a:rPr>
              <a:t>‘m</a:t>
            </a:r>
            <a:r>
              <a:rPr lang="en-US" sz="2400" baseline="-25000" dirty="0" smtClean="0">
                <a:latin typeface="Book Antiqua" pitchFamily="18" charset="0"/>
              </a:rPr>
              <a:t>s</a:t>
            </a:r>
            <a:r>
              <a:rPr lang="en-US" sz="2400" dirty="0" smtClean="0">
                <a:latin typeface="Book Antiqua" pitchFamily="18" charset="0"/>
              </a:rPr>
              <a:t>‘ </a:t>
            </a:r>
            <a:r>
              <a:rPr lang="en-US" sz="2400" dirty="0" smtClean="0">
                <a:latin typeface="Book Antiqua" pitchFamily="18" charset="0"/>
              </a:rPr>
              <a:t>defines a quantum state. For each value of n, m</a:t>
            </a:r>
            <a:r>
              <a:rPr lang="en-US" sz="2400" baseline="-25000" dirty="0" smtClean="0">
                <a:latin typeface="Book Antiqua" pitchFamily="18" charset="0"/>
              </a:rPr>
              <a:t>s</a:t>
            </a:r>
            <a:r>
              <a:rPr lang="en-US" sz="2400" dirty="0" smtClean="0">
                <a:latin typeface="Book Antiqua" pitchFamily="18" charset="0"/>
              </a:rPr>
              <a:t> can have two possible values (+1/2) and (- ½). i.e. n can have two quantum states and hence can </a:t>
            </a:r>
            <a:r>
              <a:rPr lang="en-US" sz="2400" dirty="0" smtClean="0">
                <a:latin typeface="Book Antiqua" pitchFamily="18" charset="0"/>
              </a:rPr>
              <a:t>a</a:t>
            </a:r>
            <a:r>
              <a:rPr lang="en-US" sz="2400" dirty="0" smtClean="0">
                <a:latin typeface="Book Antiqua" pitchFamily="18" charset="0"/>
              </a:rPr>
              <a:t>ccommodate a maximum of two electrons, one with spin up ( ) and other with spin down ( ).</a:t>
            </a:r>
            <a:endParaRPr lang="en-US" sz="2400" dirty="0">
              <a:latin typeface="Book Antiqua" pitchFamily="18" charset="0"/>
            </a:endParaRPr>
          </a:p>
        </p:txBody>
      </p:sp>
      <p:pic>
        <p:nvPicPr>
          <p:cNvPr id="3075" name="Picture 3"/>
          <p:cNvPicPr>
            <a:picLocks noChangeAspect="1" noChangeArrowheads="1"/>
          </p:cNvPicPr>
          <p:nvPr/>
        </p:nvPicPr>
        <p:blipFill>
          <a:blip r:embed="rId2"/>
          <a:srcRect l="63695" t="32401" b="15399"/>
          <a:stretch>
            <a:fillRect/>
          </a:stretch>
        </p:blipFill>
        <p:spPr bwMode="auto">
          <a:xfrm>
            <a:off x="6008726" y="4786322"/>
            <a:ext cx="3135274" cy="2071678"/>
          </a:xfrm>
          <a:prstGeom prst="rect">
            <a:avLst/>
          </a:prstGeom>
          <a:noFill/>
          <a:ln w="9525">
            <a:noFill/>
            <a:miter lim="800000"/>
            <a:headEnd/>
            <a:tailEnd/>
          </a:ln>
          <a:effectLst/>
        </p:spPr>
      </p:pic>
      <p:cxnSp>
        <p:nvCxnSpPr>
          <p:cNvPr id="10" name="Straight Arrow Connector 9"/>
          <p:cNvCxnSpPr/>
          <p:nvPr/>
        </p:nvCxnSpPr>
        <p:spPr>
          <a:xfrm rot="5400000">
            <a:off x="1643836" y="4857760"/>
            <a:ext cx="284958" cy="794"/>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6200000" flipV="1">
            <a:off x="6465107" y="4383095"/>
            <a:ext cx="367508" cy="1031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4" name="Picture 3"/>
          <p:cNvPicPr>
            <a:picLocks noChangeAspect="1" noChangeArrowheads="1"/>
          </p:cNvPicPr>
          <p:nvPr/>
        </p:nvPicPr>
        <p:blipFill>
          <a:blip r:embed="rId2"/>
          <a:srcRect t="53200" r="33915" b="1800"/>
          <a:stretch>
            <a:fillRect/>
          </a:stretch>
        </p:blipFill>
        <p:spPr bwMode="auto">
          <a:xfrm>
            <a:off x="-33" y="5000636"/>
            <a:ext cx="5935357" cy="18573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179581-5BE9-4F48-8DAD-BBE1E9F59EE4}" type="datetime1">
              <a:rPr lang="en-IN" smtClean="0"/>
              <a:pPr/>
              <a:t>21-07-2021</a:t>
            </a:fld>
            <a:endParaRPr lang="en-IN"/>
          </a:p>
        </p:txBody>
      </p:sp>
      <p:sp>
        <p:nvSpPr>
          <p:cNvPr id="3" name="Footer Placeholder 2"/>
          <p:cNvSpPr>
            <a:spLocks noGrp="1"/>
          </p:cNvSpPr>
          <p:nvPr>
            <p:ph type="ftr" sz="quarter" idx="11"/>
          </p:nvPr>
        </p:nvSpPr>
        <p:spPr/>
        <p:txBody>
          <a:bodyPr/>
          <a:lstStyle/>
          <a:p>
            <a:r>
              <a:rPr lang="en-IN" smtClean="0"/>
              <a:t>JNC                   RB                 SEM-VI</a:t>
            </a:r>
            <a:endParaRPr lang="en-IN"/>
          </a:p>
        </p:txBody>
      </p:sp>
      <p:sp>
        <p:nvSpPr>
          <p:cNvPr id="4" name="Slide Number Placeholder 3"/>
          <p:cNvSpPr>
            <a:spLocks noGrp="1"/>
          </p:cNvSpPr>
          <p:nvPr>
            <p:ph type="sldNum" sz="quarter" idx="12"/>
          </p:nvPr>
        </p:nvSpPr>
        <p:spPr/>
        <p:txBody>
          <a:bodyPr/>
          <a:lstStyle/>
          <a:p>
            <a:fld id="{7142104A-BFA4-404A-B985-6C777732E9C7}" type="slidenum">
              <a:rPr lang="en-IN" smtClean="0"/>
              <a:pPr/>
              <a:t>24</a:t>
            </a:fld>
            <a:endParaRPr lang="en-IN"/>
          </a:p>
        </p:txBody>
      </p:sp>
      <p:pic>
        <p:nvPicPr>
          <p:cNvPr id="5122" name="Picture 2"/>
          <p:cNvPicPr>
            <a:picLocks noChangeAspect="1" noChangeArrowheads="1"/>
          </p:cNvPicPr>
          <p:nvPr/>
        </p:nvPicPr>
        <p:blipFill>
          <a:blip r:embed="rId2"/>
          <a:srcRect/>
          <a:stretch>
            <a:fillRect/>
          </a:stretch>
        </p:blipFill>
        <p:spPr bwMode="auto">
          <a:xfrm>
            <a:off x="71470" y="428604"/>
            <a:ext cx="9072562" cy="60722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179581-5BE9-4F48-8DAD-BBE1E9F59EE4}" type="datetime1">
              <a:rPr lang="en-IN" smtClean="0"/>
              <a:pPr/>
              <a:t>21-07-2021</a:t>
            </a:fld>
            <a:endParaRPr lang="en-IN"/>
          </a:p>
        </p:txBody>
      </p:sp>
      <p:sp>
        <p:nvSpPr>
          <p:cNvPr id="3" name="Footer Placeholder 2"/>
          <p:cNvSpPr>
            <a:spLocks noGrp="1"/>
          </p:cNvSpPr>
          <p:nvPr>
            <p:ph type="ftr" sz="quarter" idx="11"/>
          </p:nvPr>
        </p:nvSpPr>
        <p:spPr/>
        <p:txBody>
          <a:bodyPr/>
          <a:lstStyle/>
          <a:p>
            <a:r>
              <a:rPr lang="en-IN" smtClean="0"/>
              <a:t>JNC                   RB                 SEM-VI</a:t>
            </a:r>
            <a:endParaRPr lang="en-IN"/>
          </a:p>
        </p:txBody>
      </p:sp>
      <p:sp>
        <p:nvSpPr>
          <p:cNvPr id="4" name="Slide Number Placeholder 3"/>
          <p:cNvSpPr>
            <a:spLocks noGrp="1"/>
          </p:cNvSpPr>
          <p:nvPr>
            <p:ph type="sldNum" sz="quarter" idx="12"/>
          </p:nvPr>
        </p:nvSpPr>
        <p:spPr/>
        <p:txBody>
          <a:bodyPr/>
          <a:lstStyle/>
          <a:p>
            <a:fld id="{7142104A-BFA4-404A-B985-6C777732E9C7}" type="slidenum">
              <a:rPr lang="en-IN" smtClean="0"/>
              <a:pPr/>
              <a:t>25</a:t>
            </a:fld>
            <a:endParaRPr lang="en-IN"/>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t>THANK YOU</a:t>
            </a:r>
            <a:endParaRPr lang="en-IN" dirty="0"/>
          </a:p>
        </p:txBody>
      </p:sp>
      <p:sp>
        <p:nvSpPr>
          <p:cNvPr id="3" name="Subtitle 2"/>
          <p:cNvSpPr>
            <a:spLocks noGrp="1"/>
          </p:cNvSpPr>
          <p:nvPr>
            <p:ph type="subTitle" idx="1"/>
          </p:nvPr>
        </p:nvSpPr>
        <p:spPr/>
        <p:txBody>
          <a:bodyPr/>
          <a:lstStyle/>
          <a:p>
            <a:pPr algn="r"/>
            <a:r>
              <a:rPr lang="en-IN" i="1" dirty="0" smtClean="0">
                <a:latin typeface="Algerian" pitchFamily="82" charset="0"/>
              </a:rPr>
              <a:t>ALL THE BEST</a:t>
            </a:r>
            <a:endParaRPr lang="en-IN" i="1" dirty="0">
              <a:latin typeface="Algerian" pitchFamily="82" charset="0"/>
            </a:endParaRPr>
          </a:p>
        </p:txBody>
      </p:sp>
    </p:spTree>
    <p:extLst>
      <p:ext uri="{BB962C8B-B14F-4D97-AF65-F5344CB8AC3E}">
        <p14:creationId xmlns="" xmlns:p14="http://schemas.microsoft.com/office/powerpoint/2010/main" val="31322774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179581-5BE9-4F48-8DAD-BBE1E9F59EE4}" type="datetime1">
              <a:rPr lang="en-IN" smtClean="0"/>
              <a:pPr/>
              <a:t>21-07-2021</a:t>
            </a:fld>
            <a:endParaRPr lang="en-IN"/>
          </a:p>
        </p:txBody>
      </p:sp>
      <p:sp>
        <p:nvSpPr>
          <p:cNvPr id="3" name="Footer Placeholder 2"/>
          <p:cNvSpPr>
            <a:spLocks noGrp="1"/>
          </p:cNvSpPr>
          <p:nvPr>
            <p:ph type="ftr" sz="quarter" idx="11"/>
          </p:nvPr>
        </p:nvSpPr>
        <p:spPr/>
        <p:txBody>
          <a:bodyPr/>
          <a:lstStyle/>
          <a:p>
            <a:r>
              <a:rPr lang="en-IN" smtClean="0"/>
              <a:t>JNC                   RB                 SEM-VI</a:t>
            </a:r>
            <a:endParaRPr lang="en-IN"/>
          </a:p>
        </p:txBody>
      </p:sp>
      <p:sp>
        <p:nvSpPr>
          <p:cNvPr id="4" name="Slide Number Placeholder 3"/>
          <p:cNvSpPr>
            <a:spLocks noGrp="1"/>
          </p:cNvSpPr>
          <p:nvPr>
            <p:ph type="sldNum" sz="quarter" idx="12"/>
          </p:nvPr>
        </p:nvSpPr>
        <p:spPr/>
        <p:txBody>
          <a:bodyPr/>
          <a:lstStyle/>
          <a:p>
            <a:fld id="{7142104A-BFA4-404A-B985-6C777732E9C7}" type="slidenum">
              <a:rPr lang="en-IN" smtClean="0"/>
              <a:pPr/>
              <a:t>3</a:t>
            </a:fld>
            <a:endParaRPr lang="en-IN"/>
          </a:p>
        </p:txBody>
      </p:sp>
      <p:sp>
        <p:nvSpPr>
          <p:cNvPr id="5" name="Rectangle 4"/>
          <p:cNvSpPr/>
          <p:nvPr/>
        </p:nvSpPr>
        <p:spPr>
          <a:xfrm>
            <a:off x="0" y="428605"/>
            <a:ext cx="9144000" cy="6001643"/>
          </a:xfrm>
          <a:prstGeom prst="rect">
            <a:avLst/>
          </a:prstGeom>
        </p:spPr>
        <p:txBody>
          <a:bodyPr wrap="square">
            <a:spAutoFit/>
          </a:bodyPr>
          <a:lstStyle/>
          <a:p>
            <a:pPr algn="just"/>
            <a:r>
              <a:rPr lang="en-US" sz="2400" dirty="0" smtClean="0">
                <a:latin typeface="Book Antiqua" pitchFamily="18" charset="0"/>
              </a:rPr>
              <a:t>604. (b) COMPUTER APPLICATIONS</a:t>
            </a:r>
            <a:r>
              <a:rPr lang="en-US" sz="2400" b="1" dirty="0" smtClean="0">
                <a:latin typeface="Book Antiqua" pitchFamily="18" charset="0"/>
              </a:rPr>
              <a:t>:                   Total marks: 30</a:t>
            </a:r>
          </a:p>
          <a:p>
            <a:pPr algn="just"/>
            <a:endParaRPr lang="en-US" sz="2400" dirty="0" smtClean="0">
              <a:latin typeface="Book Antiqua" pitchFamily="18" charset="0"/>
            </a:endParaRPr>
          </a:p>
          <a:p>
            <a:pPr algn="just"/>
            <a:r>
              <a:rPr lang="en-US" sz="2400" dirty="0" smtClean="0">
                <a:latin typeface="Book Antiqua" pitchFamily="18" charset="0"/>
              </a:rPr>
              <a:t> 1. Programming exercise (FORTRAN-95 or C or C ++ ): </a:t>
            </a:r>
          </a:p>
          <a:p>
            <a:pPr algn="just">
              <a:buFont typeface="Wingdings" pitchFamily="2" charset="2"/>
              <a:buChar char="v"/>
            </a:pPr>
            <a:r>
              <a:rPr lang="en-US" sz="2400" dirty="0" smtClean="0">
                <a:latin typeface="Book Antiqua" pitchFamily="18" charset="0"/>
              </a:rPr>
              <a:t> simple mathematical series generation and summation,</a:t>
            </a:r>
          </a:p>
          <a:p>
            <a:pPr algn="just">
              <a:buFont typeface="Wingdings" pitchFamily="2" charset="2"/>
              <a:buChar char="v"/>
            </a:pPr>
            <a:r>
              <a:rPr lang="en-US" sz="2400" dirty="0" smtClean="0">
                <a:latin typeface="Book Antiqua" pitchFamily="18" charset="0"/>
              </a:rPr>
              <a:t> sorting of numbers largest of n numbers,</a:t>
            </a:r>
          </a:p>
          <a:p>
            <a:pPr algn="just">
              <a:buFont typeface="Wingdings" pitchFamily="2" charset="2"/>
              <a:buChar char="v"/>
            </a:pPr>
            <a:r>
              <a:rPr lang="en-US" sz="2400" dirty="0" smtClean="0">
                <a:latin typeface="Book Antiqua" pitchFamily="18" charset="0"/>
              </a:rPr>
              <a:t> sorting a list ascending/descending order,</a:t>
            </a:r>
          </a:p>
          <a:p>
            <a:pPr algn="just">
              <a:buFont typeface="Wingdings" pitchFamily="2" charset="2"/>
              <a:buChar char="v"/>
            </a:pPr>
            <a:r>
              <a:rPr lang="en-US" sz="2400" dirty="0" smtClean="0">
                <a:latin typeface="Book Antiqua" pitchFamily="18" charset="0"/>
              </a:rPr>
              <a:t> solution of quadratic equation,</a:t>
            </a:r>
          </a:p>
          <a:p>
            <a:pPr algn="just">
              <a:buFont typeface="Wingdings" pitchFamily="2" charset="2"/>
              <a:buChar char="v"/>
            </a:pPr>
            <a:r>
              <a:rPr lang="en-US" sz="2400" dirty="0" smtClean="0">
                <a:latin typeface="Book Antiqua" pitchFamily="18" charset="0"/>
              </a:rPr>
              <a:t> solution of simultaneous linear equation</a:t>
            </a:r>
            <a:r>
              <a:rPr lang="en-US" sz="2400" dirty="0" smtClean="0">
                <a:latin typeface="Book Antiqua" pitchFamily="18" charset="0"/>
              </a:rPr>
              <a:t>,</a:t>
            </a:r>
          </a:p>
          <a:p>
            <a:pPr algn="just"/>
            <a:r>
              <a:rPr lang="en-US" sz="2400" dirty="0" smtClean="0">
                <a:latin typeface="Book Antiqua" pitchFamily="18" charset="0"/>
              </a:rPr>
              <a:t>-------------------------------------------------------------------- 18 Marks ------</a:t>
            </a:r>
            <a:endParaRPr lang="en-US" sz="2400" dirty="0" smtClean="0">
              <a:latin typeface="Book Antiqua" pitchFamily="18" charset="0"/>
            </a:endParaRPr>
          </a:p>
          <a:p>
            <a:pPr algn="just">
              <a:buFont typeface="Wingdings" pitchFamily="2" charset="2"/>
              <a:buChar char="v"/>
            </a:pPr>
            <a:r>
              <a:rPr lang="en-US" sz="2400" dirty="0" smtClean="0">
                <a:latin typeface="Book Antiqua" pitchFamily="18" charset="0"/>
              </a:rPr>
              <a:t> least square graph fitting (straight line and</a:t>
            </a:r>
          </a:p>
          <a:p>
            <a:pPr algn="just"/>
            <a:r>
              <a:rPr lang="en-US" sz="2400" dirty="0" smtClean="0">
                <a:latin typeface="Book Antiqua" pitchFamily="18" charset="0"/>
              </a:rPr>
              <a:t>			 quadratic curve) of given data,</a:t>
            </a:r>
          </a:p>
          <a:p>
            <a:pPr algn="just">
              <a:buFont typeface="Wingdings" pitchFamily="2" charset="2"/>
              <a:buChar char="v"/>
            </a:pPr>
            <a:r>
              <a:rPr lang="en-US" sz="2400" dirty="0" smtClean="0">
                <a:latin typeface="Book Antiqua" pitchFamily="18" charset="0"/>
              </a:rPr>
              <a:t> iterative methods,</a:t>
            </a:r>
          </a:p>
          <a:p>
            <a:pPr algn="just">
              <a:buFont typeface="Wingdings" pitchFamily="2" charset="2"/>
              <a:buChar char="v"/>
            </a:pPr>
            <a:r>
              <a:rPr lang="en-US" sz="2400" dirty="0" smtClean="0">
                <a:latin typeface="Book Antiqua" pitchFamily="18" charset="0"/>
              </a:rPr>
              <a:t> implementation of </a:t>
            </a:r>
            <a:r>
              <a:rPr lang="en-US" sz="2400" dirty="0" err="1" smtClean="0">
                <a:latin typeface="Book Antiqua" pitchFamily="18" charset="0"/>
              </a:rPr>
              <a:t>Runge-Kutta</a:t>
            </a:r>
            <a:r>
              <a:rPr lang="en-US" sz="2400" dirty="0" smtClean="0">
                <a:latin typeface="Book Antiqua" pitchFamily="18" charset="0"/>
              </a:rPr>
              <a:t> 4th order </a:t>
            </a:r>
          </a:p>
          <a:p>
            <a:pPr algn="just"/>
            <a:r>
              <a:rPr lang="en-US" sz="2400" dirty="0" smtClean="0">
                <a:latin typeface="Book Antiqua" pitchFamily="18" charset="0"/>
              </a:rPr>
              <a:t>				method of solving differential equation</a:t>
            </a:r>
          </a:p>
          <a:p>
            <a:pPr algn="just">
              <a:buFont typeface="Wingdings" pitchFamily="2" charset="2"/>
              <a:buChar char="v"/>
            </a:pPr>
            <a:r>
              <a:rPr lang="en-US" sz="2400" dirty="0" smtClean="0">
                <a:latin typeface="Book Antiqua" pitchFamily="18" charset="0"/>
              </a:rPr>
              <a:t> Simpson's rule for integration. </a:t>
            </a:r>
          </a:p>
          <a:p>
            <a:pPr algn="just"/>
            <a:r>
              <a:rPr lang="en-US" sz="2400" dirty="0" smtClean="0">
                <a:latin typeface="Book Antiqua" pitchFamily="18" charset="0"/>
              </a:rPr>
              <a:t>								</a:t>
            </a:r>
            <a:r>
              <a:rPr lang="en-US" sz="2400" b="1" dirty="0" smtClean="0">
                <a:latin typeface="Book Antiqua" pitchFamily="18" charset="0"/>
              </a:rPr>
              <a:t>30 Lectures </a:t>
            </a:r>
            <a:endParaRPr lang="en-US" sz="2400" b="1" dirty="0">
              <a:latin typeface="Book Antiqua"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179581-5BE9-4F48-8DAD-BBE1E9F59EE4}" type="datetime1">
              <a:rPr lang="en-IN" smtClean="0"/>
              <a:pPr/>
              <a:t>21-07-2021</a:t>
            </a:fld>
            <a:endParaRPr lang="en-IN"/>
          </a:p>
        </p:txBody>
      </p:sp>
      <p:sp>
        <p:nvSpPr>
          <p:cNvPr id="3" name="Footer Placeholder 2"/>
          <p:cNvSpPr>
            <a:spLocks noGrp="1"/>
          </p:cNvSpPr>
          <p:nvPr>
            <p:ph type="ftr" sz="quarter" idx="11"/>
          </p:nvPr>
        </p:nvSpPr>
        <p:spPr/>
        <p:txBody>
          <a:bodyPr/>
          <a:lstStyle/>
          <a:p>
            <a:r>
              <a:rPr lang="en-IN" smtClean="0"/>
              <a:t>JNC                   RB                 SEM-VI</a:t>
            </a:r>
            <a:endParaRPr lang="en-IN"/>
          </a:p>
        </p:txBody>
      </p:sp>
      <p:sp>
        <p:nvSpPr>
          <p:cNvPr id="4" name="Slide Number Placeholder 3"/>
          <p:cNvSpPr>
            <a:spLocks noGrp="1"/>
          </p:cNvSpPr>
          <p:nvPr>
            <p:ph type="sldNum" sz="quarter" idx="12"/>
          </p:nvPr>
        </p:nvSpPr>
        <p:spPr/>
        <p:txBody>
          <a:bodyPr/>
          <a:lstStyle/>
          <a:p>
            <a:fld id="{7142104A-BFA4-404A-B985-6C777732E9C7}" type="slidenum">
              <a:rPr lang="en-IN" smtClean="0"/>
              <a:pPr/>
              <a:t>4</a:t>
            </a:fld>
            <a:endParaRPr lang="en-IN"/>
          </a:p>
        </p:txBody>
      </p:sp>
      <p:sp>
        <p:nvSpPr>
          <p:cNvPr id="5" name="TextBox 4"/>
          <p:cNvSpPr txBox="1"/>
          <p:nvPr/>
        </p:nvSpPr>
        <p:spPr>
          <a:xfrm>
            <a:off x="714348" y="357166"/>
            <a:ext cx="7526419" cy="707886"/>
          </a:xfrm>
          <a:prstGeom prst="rect">
            <a:avLst/>
          </a:prstGeom>
          <a:noFill/>
        </p:spPr>
        <p:txBody>
          <a:bodyPr wrap="none" rtlCol="0">
            <a:spAutoFit/>
          </a:bodyPr>
          <a:lstStyle/>
          <a:p>
            <a:pPr algn="ctr"/>
            <a:r>
              <a:rPr lang="en-US" sz="4000" b="1" dirty="0" smtClean="0">
                <a:solidFill>
                  <a:srgbClr val="FF0000"/>
                </a:solidFill>
                <a:latin typeface="Book Antiqua" pitchFamily="18" charset="0"/>
              </a:rPr>
              <a:t>Free Electron Theory of Metals:</a:t>
            </a:r>
            <a:endParaRPr lang="en-US" sz="4000" b="1" dirty="0">
              <a:solidFill>
                <a:srgbClr val="FF0000"/>
              </a:solidFill>
              <a:latin typeface="Book Antiqua" pitchFamily="18" charset="0"/>
            </a:endParaRPr>
          </a:p>
        </p:txBody>
      </p:sp>
      <p:pic>
        <p:nvPicPr>
          <p:cNvPr id="3074" name="Picture 2" descr="INTRODUCTION                             Lecture-1  The electron theory of solidsaims to explain the structures andproper..."/>
          <p:cNvPicPr>
            <a:picLocks noChangeAspect="1" noChangeArrowheads="1"/>
          </p:cNvPicPr>
          <p:nvPr/>
        </p:nvPicPr>
        <p:blipFill>
          <a:blip r:embed="rId2"/>
          <a:srcRect l="11546" t="71816" r="8516" b="4697"/>
          <a:stretch>
            <a:fillRect/>
          </a:stretch>
        </p:blipFill>
        <p:spPr bwMode="auto">
          <a:xfrm>
            <a:off x="838174" y="3500438"/>
            <a:ext cx="7448602" cy="1285884"/>
          </a:xfrm>
          <a:prstGeom prst="rect">
            <a:avLst/>
          </a:prstGeom>
          <a:noFill/>
        </p:spPr>
      </p:pic>
      <p:pic>
        <p:nvPicPr>
          <p:cNvPr id="7" name="Picture 2" descr="INTRODUCTION                             Lecture-1  The electron theory of solidsaims to explain the structures andproper..."/>
          <p:cNvPicPr>
            <a:picLocks noChangeAspect="1" noChangeArrowheads="1"/>
          </p:cNvPicPr>
          <p:nvPr/>
        </p:nvPicPr>
        <p:blipFill>
          <a:blip r:embed="rId2"/>
          <a:srcRect l="11546" t="38935" r="8516" b="28392"/>
          <a:stretch>
            <a:fillRect/>
          </a:stretch>
        </p:blipFill>
        <p:spPr bwMode="auto">
          <a:xfrm>
            <a:off x="785786" y="1500174"/>
            <a:ext cx="7500990" cy="1824402"/>
          </a:xfrm>
          <a:prstGeom prst="rect">
            <a:avLst/>
          </a:prstGeom>
          <a:noFill/>
        </p:spPr>
      </p:pic>
      <p:pic>
        <p:nvPicPr>
          <p:cNvPr id="8" name="Picture 2" descr="(i). The classical free electron theory:Drude and Lorentz developed this theory in   1900. According to this theory, the m..."/>
          <p:cNvPicPr>
            <a:picLocks noChangeAspect="1" noChangeArrowheads="1"/>
          </p:cNvPicPr>
          <p:nvPr/>
        </p:nvPicPr>
        <p:blipFill>
          <a:blip r:embed="rId3"/>
          <a:srcRect t="23069" r="7053" b="65971"/>
          <a:stretch>
            <a:fillRect/>
          </a:stretch>
        </p:blipFill>
        <p:spPr bwMode="auto">
          <a:xfrm>
            <a:off x="2924206" y="4857760"/>
            <a:ext cx="5648322" cy="571504"/>
          </a:xfrm>
          <a:prstGeom prst="rect">
            <a:avLst/>
          </a:prstGeom>
          <a:noFill/>
        </p:spPr>
      </p:pic>
      <p:pic>
        <p:nvPicPr>
          <p:cNvPr id="9" name="Picture 2" descr="(i). The classical free electron theory:Drude and Lorentz developed this theory in   1900. According to this theory, the m..."/>
          <p:cNvPicPr>
            <a:picLocks noChangeAspect="1" noChangeArrowheads="1"/>
          </p:cNvPicPr>
          <p:nvPr/>
        </p:nvPicPr>
        <p:blipFill>
          <a:blip r:embed="rId3"/>
          <a:srcRect l="2142" t="63987" r="10867" b="26618"/>
          <a:stretch>
            <a:fillRect/>
          </a:stretch>
        </p:blipFill>
        <p:spPr bwMode="auto">
          <a:xfrm>
            <a:off x="3000364" y="5500702"/>
            <a:ext cx="5286412" cy="500066"/>
          </a:xfrm>
          <a:prstGeom prst="rect">
            <a:avLst/>
          </a:prstGeom>
          <a:noFill/>
        </p:spPr>
      </p:pic>
      <p:pic>
        <p:nvPicPr>
          <p:cNvPr id="10" name="Picture 2" descr="(iii). The Zone theory:    Bloch stated this theory in 1928.  According to this theory, the free  electrons move in a peri..."/>
          <p:cNvPicPr>
            <a:picLocks noChangeAspect="1" noChangeArrowheads="1"/>
          </p:cNvPicPr>
          <p:nvPr/>
        </p:nvPicPr>
        <p:blipFill>
          <a:blip r:embed="rId4"/>
          <a:srcRect t="21711" r="38062" b="64197"/>
          <a:stretch>
            <a:fillRect/>
          </a:stretch>
        </p:blipFill>
        <p:spPr bwMode="auto">
          <a:xfrm>
            <a:off x="3000364" y="6072206"/>
            <a:ext cx="3763959" cy="64294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179581-5BE9-4F48-8DAD-BBE1E9F59EE4}" type="datetime1">
              <a:rPr lang="en-IN" smtClean="0"/>
              <a:pPr/>
              <a:t>21-07-2021</a:t>
            </a:fld>
            <a:endParaRPr lang="en-IN"/>
          </a:p>
        </p:txBody>
      </p:sp>
      <p:sp>
        <p:nvSpPr>
          <p:cNvPr id="3" name="Footer Placeholder 2"/>
          <p:cNvSpPr>
            <a:spLocks noGrp="1"/>
          </p:cNvSpPr>
          <p:nvPr>
            <p:ph type="ftr" sz="quarter" idx="11"/>
          </p:nvPr>
        </p:nvSpPr>
        <p:spPr/>
        <p:txBody>
          <a:bodyPr/>
          <a:lstStyle/>
          <a:p>
            <a:r>
              <a:rPr lang="en-IN" smtClean="0"/>
              <a:t>JNC                   RB                 SEM-VI</a:t>
            </a:r>
            <a:endParaRPr lang="en-IN"/>
          </a:p>
        </p:txBody>
      </p:sp>
      <p:sp>
        <p:nvSpPr>
          <p:cNvPr id="4" name="Slide Number Placeholder 3"/>
          <p:cNvSpPr>
            <a:spLocks noGrp="1"/>
          </p:cNvSpPr>
          <p:nvPr>
            <p:ph type="sldNum" sz="quarter" idx="12"/>
          </p:nvPr>
        </p:nvSpPr>
        <p:spPr/>
        <p:txBody>
          <a:bodyPr/>
          <a:lstStyle/>
          <a:p>
            <a:fld id="{7142104A-BFA4-404A-B985-6C777732E9C7}" type="slidenum">
              <a:rPr lang="en-IN" smtClean="0"/>
              <a:pPr/>
              <a:t>5</a:t>
            </a:fld>
            <a:endParaRPr lang="en-IN"/>
          </a:p>
        </p:txBody>
      </p:sp>
      <p:pic>
        <p:nvPicPr>
          <p:cNvPr id="22530" name="Picture 2" descr="(i). The classical free electron theory:Drude and Lorentz developed this theory in   1900. According to this theory, the m..."/>
          <p:cNvPicPr>
            <a:picLocks noChangeAspect="1" noChangeArrowheads="1"/>
          </p:cNvPicPr>
          <p:nvPr/>
        </p:nvPicPr>
        <p:blipFill>
          <a:blip r:embed="rId2"/>
          <a:srcRect l="2142" t="63987" r="10867"/>
          <a:stretch>
            <a:fillRect/>
          </a:stretch>
        </p:blipFill>
        <p:spPr bwMode="auto">
          <a:xfrm>
            <a:off x="214282" y="2714620"/>
            <a:ext cx="8572560" cy="1714512"/>
          </a:xfrm>
          <a:prstGeom prst="rect">
            <a:avLst/>
          </a:prstGeom>
          <a:noFill/>
        </p:spPr>
      </p:pic>
      <p:pic>
        <p:nvPicPr>
          <p:cNvPr id="6" name="Picture 2" descr="(i). The classical free electron theory:Drude and Lorentz developed this theory in   1900. According to this theory, the m..."/>
          <p:cNvPicPr>
            <a:picLocks noChangeAspect="1" noChangeArrowheads="1"/>
          </p:cNvPicPr>
          <p:nvPr/>
        </p:nvPicPr>
        <p:blipFill>
          <a:blip r:embed="rId2"/>
          <a:srcRect t="19937" r="7053" b="34656"/>
          <a:stretch>
            <a:fillRect/>
          </a:stretch>
        </p:blipFill>
        <p:spPr bwMode="auto">
          <a:xfrm>
            <a:off x="214281" y="428604"/>
            <a:ext cx="8552853" cy="2214578"/>
          </a:xfrm>
          <a:prstGeom prst="rect">
            <a:avLst/>
          </a:prstGeom>
          <a:noFill/>
        </p:spPr>
      </p:pic>
      <p:pic>
        <p:nvPicPr>
          <p:cNvPr id="9" name="Picture 2" descr="(iii). The Zone theory:    Bloch stated this theory in 1928.  According to this theory, the free  electrons move in a peri..."/>
          <p:cNvPicPr>
            <a:picLocks noChangeAspect="1" noChangeArrowheads="1"/>
          </p:cNvPicPr>
          <p:nvPr/>
        </p:nvPicPr>
        <p:blipFill>
          <a:blip r:embed="rId3"/>
          <a:srcRect l="2142" t="23277" r="4989" b="18789"/>
          <a:stretch>
            <a:fillRect/>
          </a:stretch>
        </p:blipFill>
        <p:spPr bwMode="auto">
          <a:xfrm>
            <a:off x="214282" y="4500570"/>
            <a:ext cx="8572560" cy="228601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179581-5BE9-4F48-8DAD-BBE1E9F59EE4}" type="datetime1">
              <a:rPr lang="en-IN" smtClean="0"/>
              <a:pPr/>
              <a:t>21-07-2021</a:t>
            </a:fld>
            <a:endParaRPr lang="en-IN"/>
          </a:p>
        </p:txBody>
      </p:sp>
      <p:sp>
        <p:nvSpPr>
          <p:cNvPr id="3" name="Footer Placeholder 2"/>
          <p:cNvSpPr>
            <a:spLocks noGrp="1"/>
          </p:cNvSpPr>
          <p:nvPr>
            <p:ph type="ftr" sz="quarter" idx="11"/>
          </p:nvPr>
        </p:nvSpPr>
        <p:spPr/>
        <p:txBody>
          <a:bodyPr/>
          <a:lstStyle/>
          <a:p>
            <a:r>
              <a:rPr lang="en-IN" smtClean="0"/>
              <a:t>JNC                   RB                 SEM-VI</a:t>
            </a:r>
            <a:endParaRPr lang="en-IN"/>
          </a:p>
        </p:txBody>
      </p:sp>
      <p:sp>
        <p:nvSpPr>
          <p:cNvPr id="4" name="Slide Number Placeholder 3"/>
          <p:cNvSpPr>
            <a:spLocks noGrp="1"/>
          </p:cNvSpPr>
          <p:nvPr>
            <p:ph type="sldNum" sz="quarter" idx="12"/>
          </p:nvPr>
        </p:nvSpPr>
        <p:spPr/>
        <p:txBody>
          <a:bodyPr/>
          <a:lstStyle/>
          <a:p>
            <a:fld id="{7142104A-BFA4-404A-B985-6C777732E9C7}" type="slidenum">
              <a:rPr lang="en-IN" smtClean="0"/>
              <a:pPr/>
              <a:t>6</a:t>
            </a:fld>
            <a:endParaRPr lang="en-IN"/>
          </a:p>
        </p:txBody>
      </p:sp>
      <p:pic>
        <p:nvPicPr>
          <p:cNvPr id="25602" name="Picture 2" descr="The classical Free Electron Theory ofMetals (Drude - Lorentz theory of metals                                             ..."/>
          <p:cNvPicPr>
            <a:picLocks noChangeAspect="1" noChangeArrowheads="1"/>
          </p:cNvPicPr>
          <p:nvPr/>
        </p:nvPicPr>
        <p:blipFill>
          <a:blip r:embed="rId2"/>
          <a:srcRect l="3840" t="23277" r="69277" b="68328"/>
          <a:stretch>
            <a:fillRect/>
          </a:stretch>
        </p:blipFill>
        <p:spPr bwMode="auto">
          <a:xfrm>
            <a:off x="71406" y="1357298"/>
            <a:ext cx="2500330" cy="642942"/>
          </a:xfrm>
          <a:prstGeom prst="rect">
            <a:avLst/>
          </a:prstGeom>
          <a:noFill/>
        </p:spPr>
      </p:pic>
      <p:pic>
        <p:nvPicPr>
          <p:cNvPr id="6" name="Picture 2" descr="(i). The classical free electron theory:Drude and Lorentz developed this theory in   1900. According to this theory, the m..."/>
          <p:cNvPicPr>
            <a:picLocks noChangeAspect="1" noChangeArrowheads="1"/>
          </p:cNvPicPr>
          <p:nvPr/>
        </p:nvPicPr>
        <p:blipFill>
          <a:blip r:embed="rId3"/>
          <a:srcRect t="23069" r="7053" b="65971"/>
          <a:stretch>
            <a:fillRect/>
          </a:stretch>
        </p:blipFill>
        <p:spPr bwMode="auto">
          <a:xfrm>
            <a:off x="1071538" y="428604"/>
            <a:ext cx="6286544" cy="857256"/>
          </a:xfrm>
          <a:prstGeom prst="rect">
            <a:avLst/>
          </a:prstGeom>
          <a:noFill/>
        </p:spPr>
      </p:pic>
      <p:pic>
        <p:nvPicPr>
          <p:cNvPr id="7" name="Picture 2" descr="(c) These free electrons move in random directions and   collide with either positive ions fixed to the lattice or   other..."/>
          <p:cNvPicPr>
            <a:picLocks noChangeAspect="1" noChangeArrowheads="1"/>
          </p:cNvPicPr>
          <p:nvPr/>
        </p:nvPicPr>
        <p:blipFill>
          <a:blip r:embed="rId4"/>
          <a:srcRect t="24190" b="51018"/>
          <a:stretch>
            <a:fillRect/>
          </a:stretch>
        </p:blipFill>
        <p:spPr bwMode="auto">
          <a:xfrm>
            <a:off x="285720" y="5143512"/>
            <a:ext cx="8648718" cy="1500198"/>
          </a:xfrm>
          <a:prstGeom prst="rect">
            <a:avLst/>
          </a:prstGeom>
          <a:noFill/>
        </p:spPr>
      </p:pic>
      <p:pic>
        <p:nvPicPr>
          <p:cNvPr id="8" name="Picture 2" descr="The classical Free Electron Theory ofMetals (Drude - Lorentz theory of metals                                             ..."/>
          <p:cNvPicPr>
            <a:picLocks noChangeAspect="1" noChangeArrowheads="1"/>
          </p:cNvPicPr>
          <p:nvPr/>
        </p:nvPicPr>
        <p:blipFill>
          <a:blip r:embed="rId2"/>
          <a:srcRect t="41267" r="2638" b="20355"/>
          <a:stretch>
            <a:fillRect/>
          </a:stretch>
        </p:blipFill>
        <p:spPr bwMode="auto">
          <a:xfrm>
            <a:off x="295244" y="2786058"/>
            <a:ext cx="8643998" cy="2286016"/>
          </a:xfrm>
          <a:prstGeom prst="rect">
            <a:avLst/>
          </a:prstGeom>
          <a:noFill/>
        </p:spPr>
      </p:pic>
      <p:pic>
        <p:nvPicPr>
          <p:cNvPr id="9" name="Picture 2" descr="The classical Free Electron Theory ofMetals (Drude - Lorentz theory of metals                                             ..."/>
          <p:cNvPicPr>
            <a:picLocks noChangeAspect="1" noChangeArrowheads="1"/>
          </p:cNvPicPr>
          <p:nvPr/>
        </p:nvPicPr>
        <p:blipFill>
          <a:blip r:embed="rId2"/>
          <a:srcRect t="31512" r="2638" b="57534"/>
          <a:stretch>
            <a:fillRect/>
          </a:stretch>
        </p:blipFill>
        <p:spPr bwMode="auto">
          <a:xfrm>
            <a:off x="295244" y="2062154"/>
            <a:ext cx="8643998" cy="65246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179581-5BE9-4F48-8DAD-BBE1E9F59EE4}" type="datetime1">
              <a:rPr lang="en-IN" smtClean="0"/>
              <a:pPr/>
              <a:t>21-07-2021</a:t>
            </a:fld>
            <a:endParaRPr lang="en-IN"/>
          </a:p>
        </p:txBody>
      </p:sp>
      <p:sp>
        <p:nvSpPr>
          <p:cNvPr id="3" name="Footer Placeholder 2"/>
          <p:cNvSpPr>
            <a:spLocks noGrp="1"/>
          </p:cNvSpPr>
          <p:nvPr>
            <p:ph type="ftr" sz="quarter" idx="11"/>
          </p:nvPr>
        </p:nvSpPr>
        <p:spPr/>
        <p:txBody>
          <a:bodyPr/>
          <a:lstStyle/>
          <a:p>
            <a:r>
              <a:rPr lang="en-IN" smtClean="0"/>
              <a:t>JNC                   RB                 SEM-VI</a:t>
            </a:r>
            <a:endParaRPr lang="en-IN"/>
          </a:p>
        </p:txBody>
      </p:sp>
      <p:sp>
        <p:nvSpPr>
          <p:cNvPr id="4" name="Slide Number Placeholder 3"/>
          <p:cNvSpPr>
            <a:spLocks noGrp="1"/>
          </p:cNvSpPr>
          <p:nvPr>
            <p:ph type="sldNum" sz="quarter" idx="12"/>
          </p:nvPr>
        </p:nvSpPr>
        <p:spPr/>
        <p:txBody>
          <a:bodyPr/>
          <a:lstStyle/>
          <a:p>
            <a:fld id="{7142104A-BFA4-404A-B985-6C777732E9C7}" type="slidenum">
              <a:rPr lang="en-IN" smtClean="0"/>
              <a:pPr/>
              <a:t>7</a:t>
            </a:fld>
            <a:endParaRPr lang="en-IN"/>
          </a:p>
        </p:txBody>
      </p:sp>
      <p:pic>
        <p:nvPicPr>
          <p:cNvPr id="6" name="Picture 2" descr="(c) These free electrons move in random directions and   collide with either positive ions fixed to the lattice or   other..."/>
          <p:cNvPicPr>
            <a:picLocks noChangeAspect="1" noChangeArrowheads="1"/>
          </p:cNvPicPr>
          <p:nvPr/>
        </p:nvPicPr>
        <p:blipFill>
          <a:blip r:embed="rId2"/>
          <a:srcRect t="49895" b="36013"/>
          <a:stretch>
            <a:fillRect/>
          </a:stretch>
        </p:blipFill>
        <p:spPr bwMode="auto">
          <a:xfrm>
            <a:off x="285720" y="571480"/>
            <a:ext cx="8193115" cy="1071570"/>
          </a:xfrm>
          <a:prstGeom prst="rect">
            <a:avLst/>
          </a:prstGeom>
          <a:noFill/>
        </p:spPr>
      </p:pic>
      <p:pic>
        <p:nvPicPr>
          <p:cNvPr id="7" name="Picture 2" descr="(c) These free electrons move in random directions and   collide with either positive ions fixed to the lattice or   other..."/>
          <p:cNvPicPr>
            <a:picLocks noChangeAspect="1" noChangeArrowheads="1"/>
          </p:cNvPicPr>
          <p:nvPr/>
        </p:nvPicPr>
        <p:blipFill>
          <a:blip r:embed="rId2"/>
          <a:srcRect t="63987" b="21921"/>
          <a:stretch>
            <a:fillRect/>
          </a:stretch>
        </p:blipFill>
        <p:spPr bwMode="auto">
          <a:xfrm>
            <a:off x="352438" y="1857364"/>
            <a:ext cx="8102600" cy="1071570"/>
          </a:xfrm>
          <a:prstGeom prst="rect">
            <a:avLst/>
          </a:prstGeom>
          <a:noFill/>
        </p:spPr>
      </p:pic>
      <p:pic>
        <p:nvPicPr>
          <p:cNvPr id="24580" name="Picture 4" descr="(f). The electrons move in a completely  uniform potential field due to ions fixed in  the lattice.(g). When an electric f..."/>
          <p:cNvPicPr>
            <a:picLocks noChangeAspect="1" noChangeArrowheads="1"/>
          </p:cNvPicPr>
          <p:nvPr/>
        </p:nvPicPr>
        <p:blipFill>
          <a:blip r:embed="rId3"/>
          <a:srcRect l="2142" t="23277" r="7341" b="53236"/>
          <a:stretch>
            <a:fillRect/>
          </a:stretch>
        </p:blipFill>
        <p:spPr bwMode="auto">
          <a:xfrm>
            <a:off x="357158" y="3143248"/>
            <a:ext cx="8072494" cy="1071570"/>
          </a:xfrm>
          <a:prstGeom prst="rect">
            <a:avLst/>
          </a:prstGeom>
          <a:noFill/>
        </p:spPr>
      </p:pic>
      <p:pic>
        <p:nvPicPr>
          <p:cNvPr id="9" name="Picture 4" descr="(f). The electrons move in a completely  uniform potential field due to ions fixed in  the lattice.(g). When an electric f..."/>
          <p:cNvPicPr>
            <a:picLocks noChangeAspect="1" noChangeArrowheads="1"/>
          </p:cNvPicPr>
          <p:nvPr/>
        </p:nvPicPr>
        <p:blipFill>
          <a:blip r:embed="rId3"/>
          <a:srcRect l="3604" t="55950" r="8229" b="11169"/>
          <a:stretch>
            <a:fillRect/>
          </a:stretch>
        </p:blipFill>
        <p:spPr bwMode="auto">
          <a:xfrm>
            <a:off x="357158" y="4429132"/>
            <a:ext cx="8072494" cy="164307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179581-5BE9-4F48-8DAD-BBE1E9F59EE4}" type="datetime1">
              <a:rPr lang="en-IN" smtClean="0"/>
              <a:pPr/>
              <a:t>21-07-2021</a:t>
            </a:fld>
            <a:endParaRPr lang="en-IN"/>
          </a:p>
        </p:txBody>
      </p:sp>
      <p:sp>
        <p:nvSpPr>
          <p:cNvPr id="3" name="Footer Placeholder 2"/>
          <p:cNvSpPr>
            <a:spLocks noGrp="1"/>
          </p:cNvSpPr>
          <p:nvPr>
            <p:ph type="ftr" sz="quarter" idx="11"/>
          </p:nvPr>
        </p:nvSpPr>
        <p:spPr/>
        <p:txBody>
          <a:bodyPr/>
          <a:lstStyle/>
          <a:p>
            <a:r>
              <a:rPr lang="en-IN" smtClean="0"/>
              <a:t>JNC                   RB                 SEM-VI</a:t>
            </a:r>
            <a:endParaRPr lang="en-IN"/>
          </a:p>
        </p:txBody>
      </p:sp>
      <p:sp>
        <p:nvSpPr>
          <p:cNvPr id="4" name="Slide Number Placeholder 3"/>
          <p:cNvSpPr>
            <a:spLocks noGrp="1"/>
          </p:cNvSpPr>
          <p:nvPr>
            <p:ph type="sldNum" sz="quarter" idx="12"/>
          </p:nvPr>
        </p:nvSpPr>
        <p:spPr/>
        <p:txBody>
          <a:bodyPr/>
          <a:lstStyle/>
          <a:p>
            <a:fld id="{7142104A-BFA4-404A-B985-6C777732E9C7}" type="slidenum">
              <a:rPr lang="en-IN" smtClean="0"/>
              <a:pPr/>
              <a:t>8</a:t>
            </a:fld>
            <a:endParaRPr lang="en-IN"/>
          </a:p>
        </p:txBody>
      </p:sp>
      <p:pic>
        <p:nvPicPr>
          <p:cNvPr id="27650" name="Picture 2" descr="Quantum free electron Theory                     Lecture-4• According to quantum theory of free  electrons energy of a fre..."/>
          <p:cNvPicPr>
            <a:picLocks noChangeAspect="1" noChangeArrowheads="1"/>
          </p:cNvPicPr>
          <p:nvPr/>
        </p:nvPicPr>
        <p:blipFill>
          <a:blip r:embed="rId2"/>
          <a:srcRect l="8019" t="45198" r="51064" b="46973"/>
          <a:stretch>
            <a:fillRect/>
          </a:stretch>
        </p:blipFill>
        <p:spPr bwMode="auto">
          <a:xfrm>
            <a:off x="2643174" y="3714752"/>
            <a:ext cx="3143272" cy="428628"/>
          </a:xfrm>
          <a:prstGeom prst="rect">
            <a:avLst/>
          </a:prstGeom>
          <a:noFill/>
        </p:spPr>
      </p:pic>
      <p:pic>
        <p:nvPicPr>
          <p:cNvPr id="6" name="Picture 2" descr="The classical Free Electron Theory ofMetals (Drude - Lorentz theory of metals                                             ..."/>
          <p:cNvPicPr>
            <a:picLocks noChangeAspect="1" noChangeArrowheads="1"/>
          </p:cNvPicPr>
          <p:nvPr/>
        </p:nvPicPr>
        <p:blipFill>
          <a:blip r:embed="rId3"/>
          <a:srcRect l="3840" t="23277" r="69277" b="68328"/>
          <a:stretch>
            <a:fillRect/>
          </a:stretch>
        </p:blipFill>
        <p:spPr bwMode="auto">
          <a:xfrm>
            <a:off x="71406" y="1714488"/>
            <a:ext cx="2500330" cy="642942"/>
          </a:xfrm>
          <a:prstGeom prst="rect">
            <a:avLst/>
          </a:prstGeom>
          <a:noFill/>
        </p:spPr>
      </p:pic>
      <p:pic>
        <p:nvPicPr>
          <p:cNvPr id="7" name="Picture 2" descr="(i). The classical free electron theory:Drude and Lorentz developed this theory in   1900. According to this theory, the m..."/>
          <p:cNvPicPr>
            <a:picLocks noChangeAspect="1" noChangeArrowheads="1"/>
          </p:cNvPicPr>
          <p:nvPr/>
        </p:nvPicPr>
        <p:blipFill>
          <a:blip r:embed="rId4"/>
          <a:srcRect l="2142" t="63987" r="10867" b="26618"/>
          <a:stretch>
            <a:fillRect/>
          </a:stretch>
        </p:blipFill>
        <p:spPr bwMode="auto">
          <a:xfrm>
            <a:off x="1714480" y="428604"/>
            <a:ext cx="5286412" cy="785818"/>
          </a:xfrm>
          <a:prstGeom prst="rect">
            <a:avLst/>
          </a:prstGeom>
          <a:noFill/>
        </p:spPr>
      </p:pic>
      <p:pic>
        <p:nvPicPr>
          <p:cNvPr id="8" name="Picture 2" descr="Quantum free electron Theory                     Lecture-4• According to quantum theory of free  electrons energy of a fre..."/>
          <p:cNvPicPr>
            <a:picLocks noChangeAspect="1" noChangeArrowheads="1"/>
          </p:cNvPicPr>
          <p:nvPr/>
        </p:nvPicPr>
        <p:blipFill>
          <a:blip r:embed="rId2"/>
          <a:srcRect t="54384" b="23695"/>
          <a:stretch>
            <a:fillRect/>
          </a:stretch>
        </p:blipFill>
        <p:spPr bwMode="auto">
          <a:xfrm>
            <a:off x="687869" y="4857760"/>
            <a:ext cx="7813221" cy="1000132"/>
          </a:xfrm>
          <a:prstGeom prst="rect">
            <a:avLst/>
          </a:prstGeom>
          <a:noFill/>
        </p:spPr>
      </p:pic>
      <p:pic>
        <p:nvPicPr>
          <p:cNvPr id="9" name="Picture 2" descr="Quantum free electron Theory                     Lecture-4• According to quantum theory of free  electrons energy of a fre..."/>
          <p:cNvPicPr>
            <a:picLocks noChangeAspect="1" noChangeArrowheads="1"/>
          </p:cNvPicPr>
          <p:nvPr/>
        </p:nvPicPr>
        <p:blipFill>
          <a:blip r:embed="rId2"/>
          <a:srcRect l="8150" t="76096" r="62461" b="16076"/>
          <a:stretch>
            <a:fillRect/>
          </a:stretch>
        </p:blipFill>
        <p:spPr bwMode="auto">
          <a:xfrm>
            <a:off x="3000364" y="5929330"/>
            <a:ext cx="2500330" cy="428628"/>
          </a:xfrm>
          <a:prstGeom prst="rect">
            <a:avLst/>
          </a:prstGeom>
          <a:noFill/>
        </p:spPr>
      </p:pic>
      <p:pic>
        <p:nvPicPr>
          <p:cNvPr id="10" name="Picture 2" descr="Quantum free electron Theory                     Lecture-4• According to quantum theory of free  electrons energy of a fre..."/>
          <p:cNvPicPr>
            <a:picLocks noChangeAspect="1" noChangeArrowheads="1"/>
          </p:cNvPicPr>
          <p:nvPr/>
        </p:nvPicPr>
        <p:blipFill>
          <a:blip r:embed="rId2"/>
          <a:srcRect t="23277" b="54802"/>
          <a:stretch>
            <a:fillRect/>
          </a:stretch>
        </p:blipFill>
        <p:spPr bwMode="auto">
          <a:xfrm>
            <a:off x="714348" y="2643182"/>
            <a:ext cx="7786742" cy="100013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179581-5BE9-4F48-8DAD-BBE1E9F59EE4}" type="datetime1">
              <a:rPr lang="en-IN" smtClean="0"/>
              <a:pPr/>
              <a:t>21-07-2021</a:t>
            </a:fld>
            <a:endParaRPr lang="en-IN"/>
          </a:p>
        </p:txBody>
      </p:sp>
      <p:sp>
        <p:nvSpPr>
          <p:cNvPr id="3" name="Footer Placeholder 2"/>
          <p:cNvSpPr>
            <a:spLocks noGrp="1"/>
          </p:cNvSpPr>
          <p:nvPr>
            <p:ph type="ftr" sz="quarter" idx="11"/>
          </p:nvPr>
        </p:nvSpPr>
        <p:spPr/>
        <p:txBody>
          <a:bodyPr/>
          <a:lstStyle/>
          <a:p>
            <a:r>
              <a:rPr lang="en-IN" smtClean="0"/>
              <a:t>JNC                   RB                 SEM-VI</a:t>
            </a:r>
            <a:endParaRPr lang="en-IN"/>
          </a:p>
        </p:txBody>
      </p:sp>
      <p:sp>
        <p:nvSpPr>
          <p:cNvPr id="4" name="Slide Number Placeholder 3"/>
          <p:cNvSpPr>
            <a:spLocks noGrp="1"/>
          </p:cNvSpPr>
          <p:nvPr>
            <p:ph type="sldNum" sz="quarter" idx="12"/>
          </p:nvPr>
        </p:nvSpPr>
        <p:spPr/>
        <p:txBody>
          <a:bodyPr/>
          <a:lstStyle/>
          <a:p>
            <a:fld id="{7142104A-BFA4-404A-B985-6C777732E9C7}" type="slidenum">
              <a:rPr lang="en-IN" smtClean="0"/>
              <a:pPr/>
              <a:t>9</a:t>
            </a:fld>
            <a:endParaRPr lang="en-IN"/>
          </a:p>
        </p:txBody>
      </p:sp>
      <p:pic>
        <p:nvPicPr>
          <p:cNvPr id="29698" name="Picture 2" descr="Fermi Level                     Lecture-5• “The highest energy level that can be  occupied at 0K” is called Fermi level.• ..."/>
          <p:cNvPicPr>
            <a:picLocks noChangeAspect="1" noChangeArrowheads="1"/>
          </p:cNvPicPr>
          <p:nvPr/>
        </p:nvPicPr>
        <p:blipFill>
          <a:blip r:embed="rId2"/>
          <a:srcRect t="20146" b="61065"/>
          <a:stretch>
            <a:fillRect/>
          </a:stretch>
        </p:blipFill>
        <p:spPr bwMode="auto">
          <a:xfrm>
            <a:off x="298451" y="714356"/>
            <a:ext cx="8488391" cy="1000132"/>
          </a:xfrm>
          <a:prstGeom prst="rect">
            <a:avLst/>
          </a:prstGeom>
          <a:noFill/>
        </p:spPr>
      </p:pic>
      <p:pic>
        <p:nvPicPr>
          <p:cNvPr id="6" name="Picture 2" descr="Fermi Level                     Lecture-5• “The highest energy level that can be  occupied at 0K” is called Fermi level.• ..."/>
          <p:cNvPicPr>
            <a:picLocks noChangeAspect="1" noChangeArrowheads="1"/>
          </p:cNvPicPr>
          <p:nvPr/>
        </p:nvPicPr>
        <p:blipFill>
          <a:blip r:embed="rId2"/>
          <a:srcRect t="40292" b="23695"/>
          <a:stretch>
            <a:fillRect/>
          </a:stretch>
        </p:blipFill>
        <p:spPr bwMode="auto">
          <a:xfrm>
            <a:off x="307974" y="2071678"/>
            <a:ext cx="8478867" cy="1643074"/>
          </a:xfrm>
          <a:prstGeom prst="rect">
            <a:avLst/>
          </a:prstGeom>
          <a:noFill/>
        </p:spPr>
      </p:pic>
      <p:pic>
        <p:nvPicPr>
          <p:cNvPr id="7" name="Picture 2" descr="Fermi Level                     Lecture-5• “The highest energy level that can be  occupied at 0K” is called Fermi level.• ..."/>
          <p:cNvPicPr>
            <a:picLocks noChangeAspect="1" noChangeArrowheads="1"/>
          </p:cNvPicPr>
          <p:nvPr/>
        </p:nvPicPr>
        <p:blipFill>
          <a:blip r:embed="rId2"/>
          <a:srcRect t="76514"/>
          <a:stretch>
            <a:fillRect/>
          </a:stretch>
        </p:blipFill>
        <p:spPr bwMode="auto">
          <a:xfrm>
            <a:off x="352438" y="4071942"/>
            <a:ext cx="8434404" cy="1357322"/>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2053</TotalTime>
  <Words>297</Words>
  <Application>Microsoft Office PowerPoint</Application>
  <PresentationFormat>On-screen Show (4:3)</PresentationFormat>
  <Paragraphs>123</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Clarity</vt:lpstr>
      <vt:lpstr>FREE ELECTRON THEORY SOLID STATE PHYSICS - V</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THANK YOU</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ERRORS in PHYSICS  An introduction</dc:title>
  <dc:creator>Microsoft</dc:creator>
  <cp:lastModifiedBy>hp</cp:lastModifiedBy>
  <cp:revision>69</cp:revision>
  <dcterms:created xsi:type="dcterms:W3CDTF">2019-07-09T15:10:59Z</dcterms:created>
  <dcterms:modified xsi:type="dcterms:W3CDTF">2021-07-22T10:46:56Z</dcterms:modified>
</cp:coreProperties>
</file>