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9" r:id="rId26"/>
    <p:sldId id="290" r:id="rId27"/>
    <p:sldId id="291" r:id="rId28"/>
    <p:sldId id="296" r:id="rId29"/>
    <p:sldId id="292" r:id="rId30"/>
    <p:sldId id="293" r:id="rId31"/>
    <p:sldId id="294" r:id="rId32"/>
    <p:sldId id="281" r:id="rId33"/>
    <p:sldId id="280" r:id="rId34"/>
    <p:sldId id="282" r:id="rId35"/>
    <p:sldId id="283" r:id="rId36"/>
    <p:sldId id="284" r:id="rId37"/>
    <p:sldId id="285" r:id="rId38"/>
    <p:sldId id="286" r:id="rId39"/>
    <p:sldId id="287" r:id="rId40"/>
    <p:sldId id="288"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64" autoAdjust="0"/>
  </p:normalViewPr>
  <p:slideViewPr>
    <p:cSldViewPr snapToGrid="0">
      <p:cViewPr varScale="1">
        <p:scale>
          <a:sx n="67" d="100"/>
          <a:sy n="67" d="100"/>
        </p:scale>
        <p:origin x="78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133D1CED-C46A-48F0-B404-6033916F4D50}" type="datetimeFigureOut">
              <a:rPr lang="en-IN" smtClean="0"/>
              <a:t>29-07-2021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E12CF1E-4FEA-4DC7-B49C-FEE787CD2EC6}" type="slidenum">
              <a:rPr lang="en-IN" smtClean="0"/>
              <a:t>‹#›</a:t>
            </a:fld>
            <a:endParaRPr lang="en-IN"/>
          </a:p>
        </p:txBody>
      </p:sp>
    </p:spTree>
    <p:extLst>
      <p:ext uri="{BB962C8B-B14F-4D97-AF65-F5344CB8AC3E}">
        <p14:creationId xmlns:p14="http://schemas.microsoft.com/office/powerpoint/2010/main" val="2535853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33D1CED-C46A-48F0-B404-6033916F4D50}" type="datetimeFigureOut">
              <a:rPr lang="en-IN" smtClean="0"/>
              <a:t>29-07-2021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E12CF1E-4FEA-4DC7-B49C-FEE787CD2EC6}" type="slidenum">
              <a:rPr lang="en-IN" smtClean="0"/>
              <a:t>‹#›</a:t>
            </a:fld>
            <a:endParaRPr lang="en-IN"/>
          </a:p>
        </p:txBody>
      </p:sp>
    </p:spTree>
    <p:extLst>
      <p:ext uri="{BB962C8B-B14F-4D97-AF65-F5344CB8AC3E}">
        <p14:creationId xmlns:p14="http://schemas.microsoft.com/office/powerpoint/2010/main" val="69465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33D1CED-C46A-48F0-B404-6033916F4D50}" type="datetimeFigureOut">
              <a:rPr lang="en-IN" smtClean="0"/>
              <a:t>29-07-2021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E12CF1E-4FEA-4DC7-B49C-FEE787CD2EC6}" type="slidenum">
              <a:rPr lang="en-IN" smtClean="0"/>
              <a:t>‹#›</a:t>
            </a:fld>
            <a:endParaRPr lang="en-IN"/>
          </a:p>
        </p:txBody>
      </p:sp>
    </p:spTree>
    <p:extLst>
      <p:ext uri="{BB962C8B-B14F-4D97-AF65-F5344CB8AC3E}">
        <p14:creationId xmlns:p14="http://schemas.microsoft.com/office/powerpoint/2010/main" val="2143926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33D1CED-C46A-48F0-B404-6033916F4D50}" type="datetimeFigureOut">
              <a:rPr lang="en-IN" smtClean="0"/>
              <a:t>29-07-2021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E12CF1E-4FEA-4DC7-B49C-FEE787CD2EC6}" type="slidenum">
              <a:rPr lang="en-IN" smtClean="0"/>
              <a:t>‹#›</a:t>
            </a:fld>
            <a:endParaRPr lang="en-IN"/>
          </a:p>
        </p:txBody>
      </p:sp>
    </p:spTree>
    <p:extLst>
      <p:ext uri="{BB962C8B-B14F-4D97-AF65-F5344CB8AC3E}">
        <p14:creationId xmlns:p14="http://schemas.microsoft.com/office/powerpoint/2010/main" val="251651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33D1CED-C46A-48F0-B404-6033916F4D50}" type="datetimeFigureOut">
              <a:rPr lang="en-IN" smtClean="0"/>
              <a:t>29-07-2021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E12CF1E-4FEA-4DC7-B49C-FEE787CD2EC6}" type="slidenum">
              <a:rPr lang="en-IN" smtClean="0"/>
              <a:t>‹#›</a:t>
            </a:fld>
            <a:endParaRPr lang="en-IN"/>
          </a:p>
        </p:txBody>
      </p:sp>
    </p:spTree>
    <p:extLst>
      <p:ext uri="{BB962C8B-B14F-4D97-AF65-F5344CB8AC3E}">
        <p14:creationId xmlns:p14="http://schemas.microsoft.com/office/powerpoint/2010/main" val="376285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133D1CED-C46A-48F0-B404-6033916F4D50}" type="datetimeFigureOut">
              <a:rPr lang="en-IN" smtClean="0"/>
              <a:t>29-07-2021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E12CF1E-4FEA-4DC7-B49C-FEE787CD2EC6}" type="slidenum">
              <a:rPr lang="en-IN" smtClean="0"/>
              <a:t>‹#›</a:t>
            </a:fld>
            <a:endParaRPr lang="en-IN"/>
          </a:p>
        </p:txBody>
      </p:sp>
    </p:spTree>
    <p:extLst>
      <p:ext uri="{BB962C8B-B14F-4D97-AF65-F5344CB8AC3E}">
        <p14:creationId xmlns:p14="http://schemas.microsoft.com/office/powerpoint/2010/main" val="3017690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133D1CED-C46A-48F0-B404-6033916F4D50}" type="datetimeFigureOut">
              <a:rPr lang="en-IN" smtClean="0"/>
              <a:t>29-07-2021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E12CF1E-4FEA-4DC7-B49C-FEE787CD2EC6}" type="slidenum">
              <a:rPr lang="en-IN" smtClean="0"/>
              <a:t>‹#›</a:t>
            </a:fld>
            <a:endParaRPr lang="en-IN"/>
          </a:p>
        </p:txBody>
      </p:sp>
    </p:spTree>
    <p:extLst>
      <p:ext uri="{BB962C8B-B14F-4D97-AF65-F5344CB8AC3E}">
        <p14:creationId xmlns:p14="http://schemas.microsoft.com/office/powerpoint/2010/main" val="1403382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133D1CED-C46A-48F0-B404-6033916F4D50}" type="datetimeFigureOut">
              <a:rPr lang="en-IN" smtClean="0"/>
              <a:t>29-07-2021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E12CF1E-4FEA-4DC7-B49C-FEE787CD2EC6}" type="slidenum">
              <a:rPr lang="en-IN" smtClean="0"/>
              <a:t>‹#›</a:t>
            </a:fld>
            <a:endParaRPr lang="en-IN"/>
          </a:p>
        </p:txBody>
      </p:sp>
    </p:spTree>
    <p:extLst>
      <p:ext uri="{BB962C8B-B14F-4D97-AF65-F5344CB8AC3E}">
        <p14:creationId xmlns:p14="http://schemas.microsoft.com/office/powerpoint/2010/main" val="1653318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3D1CED-C46A-48F0-B404-6033916F4D50}" type="datetimeFigureOut">
              <a:rPr lang="en-IN" smtClean="0"/>
              <a:t>29-07-2021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E12CF1E-4FEA-4DC7-B49C-FEE787CD2EC6}" type="slidenum">
              <a:rPr lang="en-IN" smtClean="0"/>
              <a:t>‹#›</a:t>
            </a:fld>
            <a:endParaRPr lang="en-IN"/>
          </a:p>
        </p:txBody>
      </p:sp>
    </p:spTree>
    <p:extLst>
      <p:ext uri="{BB962C8B-B14F-4D97-AF65-F5344CB8AC3E}">
        <p14:creationId xmlns:p14="http://schemas.microsoft.com/office/powerpoint/2010/main" val="2083615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33D1CED-C46A-48F0-B404-6033916F4D50}" type="datetimeFigureOut">
              <a:rPr lang="en-IN" smtClean="0"/>
              <a:t>29-07-2021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E12CF1E-4FEA-4DC7-B49C-FEE787CD2EC6}" type="slidenum">
              <a:rPr lang="en-IN" smtClean="0"/>
              <a:t>‹#›</a:t>
            </a:fld>
            <a:endParaRPr lang="en-IN"/>
          </a:p>
        </p:txBody>
      </p:sp>
    </p:spTree>
    <p:extLst>
      <p:ext uri="{BB962C8B-B14F-4D97-AF65-F5344CB8AC3E}">
        <p14:creationId xmlns:p14="http://schemas.microsoft.com/office/powerpoint/2010/main" val="191420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33D1CED-C46A-48F0-B404-6033916F4D50}" type="datetimeFigureOut">
              <a:rPr lang="en-IN" smtClean="0"/>
              <a:t>29-07-2021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E12CF1E-4FEA-4DC7-B49C-FEE787CD2EC6}" type="slidenum">
              <a:rPr lang="en-IN" smtClean="0"/>
              <a:t>‹#›</a:t>
            </a:fld>
            <a:endParaRPr lang="en-IN"/>
          </a:p>
        </p:txBody>
      </p:sp>
    </p:spTree>
    <p:extLst>
      <p:ext uri="{BB962C8B-B14F-4D97-AF65-F5344CB8AC3E}">
        <p14:creationId xmlns:p14="http://schemas.microsoft.com/office/powerpoint/2010/main" val="3818638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3D1CED-C46A-48F0-B404-6033916F4D50}" type="datetimeFigureOut">
              <a:rPr lang="en-IN" smtClean="0"/>
              <a:t>29-07-2021</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12CF1E-4FEA-4DC7-B49C-FEE787CD2EC6}" type="slidenum">
              <a:rPr lang="en-IN" smtClean="0"/>
              <a:t>‹#›</a:t>
            </a:fld>
            <a:endParaRPr lang="en-IN"/>
          </a:p>
        </p:txBody>
      </p:sp>
    </p:spTree>
    <p:extLst>
      <p:ext uri="{BB962C8B-B14F-4D97-AF65-F5344CB8AC3E}">
        <p14:creationId xmlns:p14="http://schemas.microsoft.com/office/powerpoint/2010/main" val="20871284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65113"/>
            <a:ext cx="9144000" cy="1077912"/>
          </a:xfrm>
        </p:spPr>
        <p:txBody>
          <a:bodyPr/>
          <a:lstStyle/>
          <a:p>
            <a:r>
              <a:rPr lang="en-US" dirty="0" smtClean="0">
                <a:latin typeface="Arial Black" panose="020B0A04020102020204" pitchFamily="34" charset="0"/>
              </a:rPr>
              <a:t>Mineral Nutrition</a:t>
            </a:r>
            <a:endParaRPr lang="en-IN" dirty="0">
              <a:latin typeface="Arial Black" panose="020B0A04020102020204" pitchFamily="34" charset="0"/>
            </a:endParaRPr>
          </a:p>
        </p:txBody>
      </p:sp>
      <p:sp>
        <p:nvSpPr>
          <p:cNvPr id="3" name="Subtitle 2"/>
          <p:cNvSpPr>
            <a:spLocks noGrp="1"/>
          </p:cNvSpPr>
          <p:nvPr>
            <p:ph type="subTitle" idx="1"/>
          </p:nvPr>
        </p:nvSpPr>
        <p:spPr>
          <a:xfrm>
            <a:off x="1524000" y="5286374"/>
            <a:ext cx="9144000" cy="1571625"/>
          </a:xfrm>
        </p:spPr>
        <p:txBody>
          <a:bodyPr>
            <a:normAutofit/>
          </a:bodyPr>
          <a:lstStyle/>
          <a:p>
            <a:pPr>
              <a:spcBef>
                <a:spcPts val="0"/>
              </a:spcBef>
            </a:pPr>
            <a:r>
              <a:rPr lang="en-US" sz="3200" dirty="0" smtClean="0">
                <a:latin typeface="Arial Black" panose="020B0A04020102020204" pitchFamily="34" charset="0"/>
              </a:rPr>
              <a:t>Dr. Habibur Rahman</a:t>
            </a:r>
          </a:p>
          <a:p>
            <a:pPr>
              <a:spcBef>
                <a:spcPts val="0"/>
              </a:spcBef>
            </a:pPr>
            <a:r>
              <a:rPr lang="en-US" sz="3200" dirty="0" smtClean="0">
                <a:latin typeface="Arial Black" panose="020B0A04020102020204" pitchFamily="34" charset="0"/>
              </a:rPr>
              <a:t>Associate Professor</a:t>
            </a:r>
          </a:p>
          <a:p>
            <a:pPr>
              <a:spcBef>
                <a:spcPts val="0"/>
              </a:spcBef>
            </a:pPr>
            <a:r>
              <a:rPr lang="en-US" sz="3200" dirty="0" smtClean="0">
                <a:latin typeface="Arial Black" panose="020B0A04020102020204" pitchFamily="34" charset="0"/>
              </a:rPr>
              <a:t>J. N. College, Boko</a:t>
            </a:r>
            <a:endParaRPr lang="en-IN" sz="3200" dirty="0">
              <a:latin typeface="Arial Black" panose="020B0A04020102020204" pitchFamily="34" charset="0"/>
            </a:endParaRPr>
          </a:p>
        </p:txBody>
      </p:sp>
    </p:spTree>
    <p:extLst>
      <p:ext uri="{BB962C8B-B14F-4D97-AF65-F5344CB8AC3E}">
        <p14:creationId xmlns:p14="http://schemas.microsoft.com/office/powerpoint/2010/main" val="1697475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6176" y="302359"/>
            <a:ext cx="11497235" cy="6555641"/>
          </a:xfrm>
          <a:prstGeom prst="rect">
            <a:avLst/>
          </a:prstGeom>
        </p:spPr>
        <p:txBody>
          <a:bodyPr wrap="square">
            <a:spAutoFit/>
          </a:bodyPr>
          <a:lstStyle/>
          <a:p>
            <a:pPr marL="457200" indent="-457200" algn="just">
              <a:buFont typeface="Arial" panose="020B0604020202020204" pitchFamily="34" charset="0"/>
              <a:buChar char="•"/>
            </a:pPr>
            <a:r>
              <a:rPr lang="en-IN" sz="2800" dirty="0" smtClean="0">
                <a:latin typeface="Times New Roman" panose="02020603050405020304" pitchFamily="18" charset="0"/>
                <a:cs typeface="Times New Roman" panose="02020603050405020304" pitchFamily="18" charset="0"/>
              </a:rPr>
              <a:t>On the basis of function, essential elements are divided into 4 categories as:</a:t>
            </a:r>
          </a:p>
          <a:p>
            <a:pPr algn="just"/>
            <a:endParaRPr lang="en-IN" sz="2800" dirty="0" smtClean="0">
              <a:latin typeface="Times New Roman" panose="02020603050405020304" pitchFamily="18" charset="0"/>
              <a:cs typeface="Times New Roman" panose="02020603050405020304" pitchFamily="18" charset="0"/>
            </a:endParaRPr>
          </a:p>
          <a:p>
            <a:pPr marL="571500" indent="-571500" algn="just">
              <a:buFont typeface="+mj-lt"/>
              <a:buAutoNum type="romanLcPeriod"/>
            </a:pPr>
            <a:r>
              <a:rPr lang="en-IN" sz="2800" dirty="0" smtClean="0">
                <a:latin typeface="Times New Roman" panose="02020603050405020304" pitchFamily="18" charset="0"/>
                <a:cs typeface="Times New Roman" panose="02020603050405020304" pitchFamily="18" charset="0"/>
              </a:rPr>
              <a:t>components of biomolecules, e.g., C, H, O, N.</a:t>
            </a:r>
          </a:p>
          <a:p>
            <a:pPr marL="571500" indent="-571500" algn="just">
              <a:buFont typeface="+mj-lt"/>
              <a:buAutoNum type="romanLcPeriod"/>
            </a:pPr>
            <a:r>
              <a:rPr lang="en-IN" sz="2800" dirty="0" smtClean="0">
                <a:latin typeface="Times New Roman" panose="02020603050405020304" pitchFamily="18" charset="0"/>
                <a:cs typeface="Times New Roman" panose="02020603050405020304" pitchFamily="18" charset="0"/>
              </a:rPr>
              <a:t>components of energy related chemical compounds e.g., Mg in chlorophyll and phosphorus in ATP.</a:t>
            </a:r>
          </a:p>
          <a:p>
            <a:pPr marL="571500" indent="-571500" algn="just">
              <a:buFont typeface="+mj-lt"/>
              <a:buAutoNum type="romanLcPeriod"/>
            </a:pPr>
            <a:r>
              <a:rPr lang="en-IN" sz="2800" dirty="0" smtClean="0">
                <a:latin typeface="Times New Roman" panose="02020603050405020304" pitchFamily="18" charset="0"/>
                <a:cs typeface="Times New Roman" panose="02020603050405020304" pitchFamily="18" charset="0"/>
              </a:rPr>
              <a:t>elements that activate or inhibit enzymes, e.g., Mg2+ activates ribulose bisphosphate carboxylase, oxygenase &amp; phosphoenolpyruvate carboxylase.</a:t>
            </a:r>
          </a:p>
          <a:p>
            <a:pPr algn="just"/>
            <a:r>
              <a:rPr lang="en-IN" sz="2800" dirty="0" smtClean="0">
                <a:latin typeface="Times New Roman" panose="02020603050405020304" pitchFamily="18" charset="0"/>
                <a:cs typeface="Times New Roman" panose="02020603050405020304" pitchFamily="18" charset="0"/>
              </a:rPr>
              <a:t>      Zn2+ is an activator of alcohol dehydrogenase and Mo of </a:t>
            </a:r>
            <a:r>
              <a:rPr lang="en-IN" sz="2800" dirty="0" err="1" smtClean="0">
                <a:latin typeface="Times New Roman" panose="02020603050405020304" pitchFamily="18" charset="0"/>
                <a:cs typeface="Times New Roman" panose="02020603050405020304" pitchFamily="18" charset="0"/>
              </a:rPr>
              <a:t>nitrogenase</a:t>
            </a:r>
            <a:r>
              <a:rPr lang="en-IN" sz="2800" dirty="0" smtClean="0">
                <a:latin typeface="Times New Roman" panose="02020603050405020304" pitchFamily="18" charset="0"/>
                <a:cs typeface="Times New Roman" panose="02020603050405020304" pitchFamily="18" charset="0"/>
              </a:rPr>
              <a:t>         	during nitrogen metabolism. </a:t>
            </a:r>
          </a:p>
          <a:p>
            <a:pPr marL="571500" indent="-571500" algn="just">
              <a:buAutoNum type="romanLcPeriod" startAt="4"/>
            </a:pPr>
            <a:r>
              <a:rPr lang="en-IN" sz="2800" dirty="0" smtClean="0">
                <a:latin typeface="Times New Roman" panose="02020603050405020304" pitchFamily="18" charset="0"/>
                <a:cs typeface="Times New Roman" panose="02020603050405020304" pitchFamily="18" charset="0"/>
              </a:rPr>
              <a:t>essential elements that alter the osmotic potential of a cell, e.g., potassium    	(K) plays an important role in the opening &amp; closing of stomata.</a:t>
            </a:r>
          </a:p>
          <a:p>
            <a:pPr algn="just"/>
            <a:endParaRPr lang="en-IN" sz="2800" dirty="0" smtClean="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IN" sz="2800" dirty="0" smtClean="0">
                <a:latin typeface="Times New Roman" panose="02020603050405020304" pitchFamily="18" charset="0"/>
                <a:cs typeface="Times New Roman" panose="02020603050405020304" pitchFamily="18" charset="0"/>
              </a:rPr>
              <a:t>Mineral elements other than essential elements which satisfies specific additional nutrient requirement of some specific plants are called beneficial nutrients.</a:t>
            </a: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4516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9212" y="1076690"/>
            <a:ext cx="10219765" cy="4031873"/>
          </a:xfrm>
          <a:prstGeom prst="rect">
            <a:avLst/>
          </a:prstGeom>
        </p:spPr>
        <p:txBody>
          <a:bodyPr wrap="square">
            <a:spAutoFit/>
          </a:bodyPr>
          <a:lstStyle/>
          <a:p>
            <a:r>
              <a:rPr lang="en-IN" sz="3200" dirty="0" smtClean="0">
                <a:latin typeface="Times New Roman" panose="02020603050405020304" pitchFamily="18" charset="0"/>
                <a:cs typeface="Times New Roman" panose="02020603050405020304" pitchFamily="18" charset="0"/>
              </a:rPr>
              <a:t>Examples–</a:t>
            </a:r>
          </a:p>
          <a:p>
            <a:endParaRPr lang="en-IN" sz="3200" dirty="0" smtClean="0">
              <a:latin typeface="Times New Roman" panose="02020603050405020304" pitchFamily="18" charset="0"/>
              <a:cs typeface="Times New Roman" panose="02020603050405020304" pitchFamily="18" charset="0"/>
            </a:endParaRPr>
          </a:p>
          <a:p>
            <a:pPr>
              <a:lnSpc>
                <a:spcPct val="150000"/>
              </a:lnSpc>
            </a:pPr>
            <a:r>
              <a:rPr lang="en-IN" sz="3200" dirty="0" smtClean="0">
                <a:latin typeface="Times New Roman" panose="02020603050405020304" pitchFamily="18" charset="0"/>
                <a:cs typeface="Times New Roman" panose="02020603050405020304" pitchFamily="18" charset="0"/>
              </a:rPr>
              <a:t>•	Na - Halophytes (e.g., </a:t>
            </a:r>
            <a:r>
              <a:rPr lang="en-IN" sz="3200" dirty="0" err="1" smtClean="0">
                <a:latin typeface="Times New Roman" panose="02020603050405020304" pitchFamily="18" charset="0"/>
                <a:cs typeface="Times New Roman" panose="02020603050405020304" pitchFamily="18" charset="0"/>
              </a:rPr>
              <a:t>Atriplex</a:t>
            </a:r>
            <a:r>
              <a:rPr lang="en-IN" sz="3200" dirty="0" smtClean="0">
                <a:latin typeface="Times New Roman" panose="02020603050405020304" pitchFamily="18" charset="0"/>
                <a:cs typeface="Times New Roman" panose="02020603050405020304" pitchFamily="18" charset="0"/>
              </a:rPr>
              <a:t> - Helps in C4 pathway)</a:t>
            </a:r>
          </a:p>
          <a:p>
            <a:pPr>
              <a:lnSpc>
                <a:spcPct val="150000"/>
              </a:lnSpc>
            </a:pPr>
            <a:r>
              <a:rPr lang="en-IN" sz="3200" dirty="0" smtClean="0">
                <a:latin typeface="Times New Roman" panose="02020603050405020304" pitchFamily="18" charset="0"/>
                <a:cs typeface="Times New Roman" panose="02020603050405020304" pitchFamily="18" charset="0"/>
              </a:rPr>
              <a:t>•	Si - Grasses (Provides mechanical strength)</a:t>
            </a:r>
          </a:p>
          <a:p>
            <a:pPr>
              <a:lnSpc>
                <a:spcPct val="150000"/>
              </a:lnSpc>
            </a:pPr>
            <a:r>
              <a:rPr lang="en-IN" sz="3200" dirty="0" smtClean="0">
                <a:latin typeface="Times New Roman" panose="02020603050405020304" pitchFamily="18" charset="0"/>
                <a:cs typeface="Times New Roman" panose="02020603050405020304" pitchFamily="18" charset="0"/>
              </a:rPr>
              <a:t>•	Se - </a:t>
            </a:r>
            <a:r>
              <a:rPr lang="en-IN" sz="3200" dirty="0" err="1" smtClean="0">
                <a:latin typeface="Times New Roman" panose="02020603050405020304" pitchFamily="18" charset="0"/>
                <a:cs typeface="Times New Roman" panose="02020603050405020304" pitchFamily="18" charset="0"/>
              </a:rPr>
              <a:t>Astragalus</a:t>
            </a:r>
            <a:endParaRPr lang="en-IN" sz="3200" dirty="0" smtClean="0">
              <a:latin typeface="Times New Roman" panose="02020603050405020304" pitchFamily="18" charset="0"/>
              <a:cs typeface="Times New Roman" panose="02020603050405020304" pitchFamily="18" charset="0"/>
            </a:endParaRPr>
          </a:p>
          <a:p>
            <a:pPr>
              <a:lnSpc>
                <a:spcPct val="150000"/>
              </a:lnSpc>
            </a:pPr>
            <a:r>
              <a:rPr lang="en-IN" sz="3200" dirty="0" smtClean="0">
                <a:latin typeface="Times New Roman" panose="02020603050405020304" pitchFamily="18" charset="0"/>
                <a:cs typeface="Times New Roman" panose="02020603050405020304" pitchFamily="18" charset="0"/>
              </a:rPr>
              <a:t>•	Co - Leguminous plants (Root nodule formation)</a:t>
            </a:r>
            <a:endParaRPr lang="en-I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8752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15353" y="1177568"/>
            <a:ext cx="8767482" cy="4832092"/>
          </a:xfrm>
          <a:prstGeom prst="rect">
            <a:avLst/>
          </a:prstGeom>
        </p:spPr>
        <p:txBody>
          <a:bodyPr wrap="square">
            <a:spAutoFit/>
          </a:bodyPr>
          <a:lstStyle/>
          <a:p>
            <a:r>
              <a:rPr lang="en-IN" sz="2800" dirty="0" smtClean="0">
                <a:latin typeface="Arial Black" panose="020B0A04020102020204" pitchFamily="34" charset="0"/>
                <a:cs typeface="Times New Roman" panose="02020603050405020304" pitchFamily="18" charset="0"/>
              </a:rPr>
              <a:t>COMMON FUNCTIONS OF MINERALS:</a:t>
            </a:r>
          </a:p>
          <a:p>
            <a:endParaRPr lang="en-IN" sz="2800" dirty="0" smtClean="0">
              <a:latin typeface="Arial Black" panose="020B0A04020102020204" pitchFamily="34" charset="0"/>
              <a:cs typeface="Times New Roman" panose="02020603050405020304" pitchFamily="18" charset="0"/>
            </a:endParaRPr>
          </a:p>
          <a:p>
            <a:pPr algn="just"/>
            <a:r>
              <a:rPr lang="en-IN" sz="2800" dirty="0" smtClean="0">
                <a:latin typeface="Times New Roman" panose="02020603050405020304" pitchFamily="18" charset="0"/>
                <a:cs typeface="Times New Roman" panose="02020603050405020304" pitchFamily="18" charset="0"/>
              </a:rPr>
              <a:t>•	Constituent of protoplasm – C, H, O, N, P, S are 	protoplasmic elements.</a:t>
            </a:r>
          </a:p>
          <a:p>
            <a:pPr algn="just"/>
            <a:r>
              <a:rPr lang="en-IN" sz="2800" dirty="0" smtClean="0">
                <a:latin typeface="Times New Roman" panose="02020603050405020304" pitchFamily="18" charset="0"/>
                <a:cs typeface="Times New Roman" panose="02020603050405020304" pitchFamily="18" charset="0"/>
              </a:rPr>
              <a:t>•	Maintain the osmotic pressure of cell.</a:t>
            </a:r>
          </a:p>
          <a:p>
            <a:pPr algn="just"/>
            <a:r>
              <a:rPr lang="en-IN" sz="2800" dirty="0" smtClean="0">
                <a:latin typeface="Times New Roman" panose="02020603050405020304" pitchFamily="18" charset="0"/>
                <a:cs typeface="Times New Roman" panose="02020603050405020304" pitchFamily="18" charset="0"/>
              </a:rPr>
              <a:t>•	In Redox reaction (In ETS) – Fe, </a:t>
            </a:r>
            <a:r>
              <a:rPr lang="en-IN" sz="2800" dirty="0" err="1" smtClean="0">
                <a:latin typeface="Times New Roman" panose="02020603050405020304" pitchFamily="18" charset="0"/>
                <a:cs typeface="Times New Roman" panose="02020603050405020304" pitchFamily="18" charset="0"/>
              </a:rPr>
              <a:t>Mn</a:t>
            </a:r>
            <a:r>
              <a:rPr lang="en-IN" sz="2800" dirty="0" smtClean="0">
                <a:latin typeface="Times New Roman" panose="02020603050405020304" pitchFamily="18" charset="0"/>
                <a:cs typeface="Times New Roman" panose="02020603050405020304" pitchFamily="18" charset="0"/>
              </a:rPr>
              <a:t>, Cu, Cl.</a:t>
            </a:r>
          </a:p>
          <a:p>
            <a:pPr algn="just"/>
            <a:r>
              <a:rPr lang="en-IN" sz="2800" dirty="0" smtClean="0">
                <a:latin typeface="Times New Roman" panose="02020603050405020304" pitchFamily="18" charset="0"/>
                <a:cs typeface="Times New Roman" panose="02020603050405020304" pitchFamily="18" charset="0"/>
              </a:rPr>
              <a:t>•	Antagonistic role (Balancing function) – Ca, K 	neutralize the toxicity of harmful substances.</a:t>
            </a:r>
          </a:p>
          <a:p>
            <a:pPr algn="just"/>
            <a:r>
              <a:rPr lang="en-IN" sz="2800" dirty="0" smtClean="0">
                <a:latin typeface="Times New Roman" panose="02020603050405020304" pitchFamily="18" charset="0"/>
                <a:cs typeface="Times New Roman" panose="02020603050405020304" pitchFamily="18" charset="0"/>
              </a:rPr>
              <a:t>•	Control of permeability of cell membrane – Ca+, K+</a:t>
            </a:r>
          </a:p>
          <a:p>
            <a:pPr algn="just"/>
            <a:r>
              <a:rPr lang="en-IN" sz="2800" dirty="0" smtClean="0">
                <a:latin typeface="Times New Roman" panose="02020603050405020304" pitchFamily="18" charset="0"/>
                <a:cs typeface="Times New Roman" panose="02020603050405020304" pitchFamily="18" charset="0"/>
              </a:rPr>
              <a:t>•	As cofactors or activators – Mg, Fe, Ca, Zn, Cu, K, 	</a:t>
            </a:r>
            <a:r>
              <a:rPr lang="en-IN" sz="2800" dirty="0" err="1" smtClean="0">
                <a:latin typeface="Times New Roman" panose="02020603050405020304" pitchFamily="18" charset="0"/>
                <a:cs typeface="Times New Roman" panose="02020603050405020304" pitchFamily="18" charset="0"/>
              </a:rPr>
              <a:t>Mn</a:t>
            </a:r>
            <a:r>
              <a:rPr lang="en-IN" sz="2800" dirty="0" smtClean="0">
                <a:latin typeface="Times New Roman" panose="02020603050405020304" pitchFamily="18" charset="0"/>
                <a:cs typeface="Times New Roman" panose="02020603050405020304" pitchFamily="18" charset="0"/>
              </a:rPr>
              <a:t>, Mo.</a:t>
            </a: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358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599" y="237582"/>
            <a:ext cx="9914965" cy="1815882"/>
          </a:xfrm>
          <a:prstGeom prst="rect">
            <a:avLst/>
          </a:prstGeom>
        </p:spPr>
        <p:txBody>
          <a:bodyPr wrap="square">
            <a:spAutoFit/>
          </a:bodyPr>
          <a:lstStyle/>
          <a:p>
            <a:r>
              <a:rPr lang="en-US" sz="2800" dirty="0" smtClean="0">
                <a:latin typeface="Arial Black" panose="020B0A04020102020204" pitchFamily="34" charset="0"/>
                <a:cs typeface="Times New Roman" panose="02020603050405020304" pitchFamily="18" charset="0"/>
              </a:rPr>
              <a:t>ROLE OF MACRO &amp; MICRO NUTRIENTS:</a:t>
            </a:r>
          </a:p>
          <a:p>
            <a:endParaRPr lang="en-US" sz="2800" dirty="0" smtClean="0">
              <a:latin typeface="Arial Black" panose="020B0A04020102020204" pitchFamily="34"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Essential elements perform several functions. Various forms and functions of mineral elements are - </a:t>
            </a:r>
            <a:endParaRPr lang="en-IN" sz="2800" dirty="0">
              <a:latin typeface="Times New Roman" panose="02020603050405020304" pitchFamily="18" charset="0"/>
              <a:cs typeface="Times New Roman" panose="02020603050405020304" pitchFamily="18" charset="0"/>
            </a:endParaRPr>
          </a:p>
        </p:txBody>
      </p:sp>
      <p:sp>
        <p:nvSpPr>
          <p:cNvPr id="3" name="Rectangle 2"/>
          <p:cNvSpPr/>
          <p:nvPr/>
        </p:nvSpPr>
        <p:spPr>
          <a:xfrm>
            <a:off x="1129553" y="2960638"/>
            <a:ext cx="10744200" cy="3108543"/>
          </a:xfrm>
          <a:prstGeom prst="rect">
            <a:avLst/>
          </a:prstGeom>
        </p:spPr>
        <p:txBody>
          <a:bodyPr wrap="square">
            <a:spAutoFit/>
          </a:bodyPr>
          <a:lstStyle/>
          <a:p>
            <a:pPr marL="514350" indent="-514350" algn="just">
              <a:buFont typeface="+mj-lt"/>
              <a:buAutoNum type="arabicPeriod"/>
            </a:pPr>
            <a:r>
              <a:rPr lang="en-US" sz="2800" b="1" dirty="0" smtClean="0">
                <a:latin typeface="Times New Roman" panose="02020603050405020304" pitchFamily="18" charset="0"/>
                <a:cs typeface="Times New Roman" panose="02020603050405020304" pitchFamily="18" charset="0"/>
              </a:rPr>
              <a:t>Macronutrients Element:</a:t>
            </a:r>
          </a:p>
          <a:p>
            <a:pPr algn="just"/>
            <a:r>
              <a:rPr lang="en-US" sz="2800" b="1" dirty="0" smtClean="0">
                <a:latin typeface="Times New Roman" panose="02020603050405020304" pitchFamily="18" charset="0"/>
                <a:cs typeface="Times New Roman" panose="02020603050405020304" pitchFamily="18" charset="0"/>
              </a:rPr>
              <a:t>Carbon, Hydrogen and Oxygen:</a:t>
            </a:r>
          </a:p>
          <a:p>
            <a:pPr algn="just"/>
            <a:endParaRPr lang="en-US" sz="2800" b="1"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	Although these macronutrients elements are not minerals in the true sense, they are still included in the list as they are most essential for plant life. These three elements are also called </a:t>
            </a:r>
            <a:r>
              <a:rPr lang="en-US" sz="2800" b="1" dirty="0" smtClean="0">
                <a:latin typeface="Times New Roman" panose="02020603050405020304" pitchFamily="18" charset="0"/>
                <a:cs typeface="Times New Roman" panose="02020603050405020304" pitchFamily="18" charset="0"/>
              </a:rPr>
              <a:t>framework elements</a:t>
            </a:r>
            <a:r>
              <a:rPr lang="en-US" sz="2800" dirty="0" smtClean="0">
                <a:latin typeface="Times New Roman" panose="02020603050405020304" pitchFamily="18" charset="0"/>
                <a:cs typeface="Times New Roman" panose="02020603050405020304" pitchFamily="18" charset="0"/>
              </a:rPr>
              <a:t>. Plants absorb them from air and soil in the form of carbon dioxide and water.</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92597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5153" y="0"/>
            <a:ext cx="11819965" cy="6986528"/>
          </a:xfrm>
          <a:prstGeom prst="rect">
            <a:avLst/>
          </a:prstGeom>
        </p:spPr>
        <p:txBody>
          <a:bodyPr wrap="square">
            <a:spAutoFit/>
          </a:bodyPr>
          <a:lstStyle/>
          <a:p>
            <a:r>
              <a:rPr lang="en-US" sz="2800" b="1" dirty="0" smtClean="0">
                <a:latin typeface="Times New Roman" panose="02020603050405020304" pitchFamily="18" charset="0"/>
                <a:cs typeface="Times New Roman" panose="02020603050405020304" pitchFamily="18" charset="0"/>
              </a:rPr>
              <a:t>2. Macronutrients Element:</a:t>
            </a:r>
          </a:p>
          <a:p>
            <a:r>
              <a:rPr lang="en-US" sz="2800" b="1" dirty="0" smtClean="0">
                <a:latin typeface="Times New Roman" panose="02020603050405020304" pitchFamily="18" charset="0"/>
                <a:cs typeface="Times New Roman" panose="02020603050405020304" pitchFamily="18" charset="0"/>
              </a:rPr>
              <a:t>Nitrogen:</a:t>
            </a:r>
          </a:p>
          <a:p>
            <a:r>
              <a:rPr lang="en-US" sz="2800" dirty="0" smtClean="0">
                <a:latin typeface="Times New Roman" panose="02020603050405020304" pitchFamily="18" charset="0"/>
                <a:cs typeface="Times New Roman" panose="02020603050405020304" pitchFamily="18" charset="0"/>
              </a:rPr>
              <a:t>Soil is the chief source of nitrogen. It is absorbed from the soil in two major ionic forms:</a:t>
            </a:r>
          </a:p>
          <a:p>
            <a:r>
              <a:rPr lang="en-US" sz="2800" dirty="0" smtClean="0">
                <a:latin typeface="Times New Roman" panose="02020603050405020304" pitchFamily="18" charset="0"/>
                <a:cs typeface="Times New Roman" panose="02020603050405020304" pitchFamily="18" charset="0"/>
              </a:rPr>
              <a:t>Nitrate (</a:t>
            </a:r>
            <a:r>
              <a:rPr lang="en-IN" sz="2800" dirty="0"/>
              <a:t>NO</a:t>
            </a:r>
            <a:r>
              <a:rPr lang="en-IN" sz="2800" baseline="-25000" dirty="0"/>
              <a:t>3</a:t>
            </a:r>
            <a:r>
              <a:rPr lang="en-IN" sz="2800" dirty="0"/>
              <a:t>-</a:t>
            </a:r>
            <a:r>
              <a:rPr lang="en-US" sz="2800" dirty="0" smtClean="0">
                <a:latin typeface="Times New Roman" panose="02020603050405020304" pitchFamily="18" charset="0"/>
                <a:cs typeface="Times New Roman" panose="02020603050405020304" pitchFamily="18" charset="0"/>
              </a:rPr>
              <a:t>) and ammonium (</a:t>
            </a:r>
            <a:r>
              <a:rPr lang="en-IN" sz="2800" dirty="0"/>
              <a:t>NH₄⁺</a:t>
            </a:r>
            <a:r>
              <a:rPr lang="en-US" sz="2800" dirty="0" smtClean="0">
                <a:latin typeface="Times New Roman" panose="02020603050405020304" pitchFamily="18" charset="0"/>
                <a:cs typeface="Times New Roman" panose="02020603050405020304" pitchFamily="18" charset="0"/>
              </a:rPr>
              <a:t>). Soils generally remain deficient in nitrogen, and soil fertility always depends on added nitrogen.</a:t>
            </a:r>
          </a:p>
          <a:p>
            <a:r>
              <a:rPr lang="en-US" sz="2800" b="1" dirty="0" smtClean="0">
                <a:latin typeface="Times New Roman" panose="02020603050405020304" pitchFamily="18" charset="0"/>
                <a:cs typeface="Times New Roman" panose="02020603050405020304" pitchFamily="18" charset="0"/>
              </a:rPr>
              <a:t>Functions of Nitrogen:</a:t>
            </a:r>
          </a:p>
          <a:p>
            <a:pPr algn="just"/>
            <a:r>
              <a:rPr lang="en-US" sz="2800" dirty="0" smtClean="0"/>
              <a:t>(</a:t>
            </a:r>
            <a:r>
              <a:rPr lang="en-US" sz="2800" dirty="0" err="1" smtClean="0"/>
              <a:t>i</a:t>
            </a:r>
            <a:r>
              <a:rPr lang="en-US" sz="2800" dirty="0" smtClean="0"/>
              <a:t>) The most recognized role of nitrogen in the plant is its presence in the structure of protein molecule. ii) It is the constituent of such important biomolecules like purines and pyrimidine’s which are found in DNA and RNA. (iii) Nitrogen is found in the structure of porphyrin molecules which are the </a:t>
            </a:r>
            <a:r>
              <a:rPr lang="en-US" sz="2800" dirty="0" err="1" smtClean="0"/>
              <a:t>percursors</a:t>
            </a:r>
            <a:r>
              <a:rPr lang="en-US" sz="2800" dirty="0" smtClean="0"/>
              <a:t> of chlorophyll pigments and cytochromes that are essential in photosynthesis and respiration. (iv) The coenzymes like NAD+ , NADP+ , FAD, etc., are essential to the function of many enzymes and nitrogen is a structural component of these coenzymes. (v) Other compounds in the plant such as some vitamins contain nitrogen.</a:t>
            </a:r>
            <a:endParaRPr lang="en-IN"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67195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9624" y="321038"/>
            <a:ext cx="11416553" cy="6555641"/>
          </a:xfrm>
          <a:prstGeom prst="rect">
            <a:avLst/>
          </a:prstGeom>
        </p:spPr>
        <p:txBody>
          <a:bodyPr wrap="square">
            <a:spAutoFit/>
          </a:bodyPr>
          <a:lstStyle/>
          <a:p>
            <a:pPr algn="just"/>
            <a:r>
              <a:rPr lang="en-US" sz="2800" b="1" dirty="0" smtClean="0">
                <a:latin typeface="Times New Roman" panose="02020603050405020304" pitchFamily="18" charset="0"/>
                <a:cs typeface="Times New Roman" panose="02020603050405020304" pitchFamily="18" charset="0"/>
              </a:rPr>
              <a:t>Deficiency Symptoms of Nitrogen:</a:t>
            </a:r>
          </a:p>
          <a:p>
            <a:pPr algn="just"/>
            <a:endParaRPr lang="en-US" sz="2800" b="1"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a:t>
            </a:r>
            <a:r>
              <a:rPr lang="en-US" sz="2800" dirty="0" err="1" smtClean="0">
                <a:latin typeface="Times New Roman" panose="02020603050405020304" pitchFamily="18" charset="0"/>
                <a:cs typeface="Times New Roman" panose="02020603050405020304" pitchFamily="18" charset="0"/>
              </a:rPr>
              <a:t>i</a:t>
            </a:r>
            <a:r>
              <a:rPr lang="en-US" sz="2800" dirty="0" smtClean="0">
                <a:latin typeface="Times New Roman" panose="02020603050405020304" pitchFamily="18" charset="0"/>
                <a:cs typeface="Times New Roman" panose="02020603050405020304" pitchFamily="18" charset="0"/>
              </a:rPr>
              <a:t>) A general chlorosis, i.e., the yellowing of leaves, especially in the older leaves, due to a loss in chlorophyll content appears first. In severe cases these leaves become completely yellow and then light tan as they die and frequently fall off the plant.</a:t>
            </a:r>
          </a:p>
          <a:p>
            <a:pPr algn="just"/>
            <a:r>
              <a:rPr lang="en-US" sz="2800" dirty="0" smtClean="0">
                <a:latin typeface="Times New Roman" panose="02020603050405020304" pitchFamily="18" charset="0"/>
                <a:cs typeface="Times New Roman" panose="02020603050405020304" pitchFamily="18" charset="0"/>
              </a:rPr>
              <a:t>(ii) This yellowing symptom appears last in the younger leaves, because they receive soluble forms of nitrogen transported from older leaves.</a:t>
            </a:r>
          </a:p>
          <a:p>
            <a:pPr algn="just"/>
            <a:r>
              <a:rPr lang="en-US" sz="2800" dirty="0" smtClean="0">
                <a:latin typeface="Times New Roman" panose="02020603050405020304" pitchFamily="18" charset="0"/>
                <a:cs typeface="Times New Roman" panose="02020603050405020304" pitchFamily="18" charset="0"/>
              </a:rPr>
              <a:t>(iii) In some cases production and accumulation of anthocyanin pigments is found. As a result a purplish </a:t>
            </a:r>
            <a:r>
              <a:rPr lang="en-US" sz="2800" dirty="0" err="1" smtClean="0">
                <a:latin typeface="Times New Roman" panose="02020603050405020304" pitchFamily="18" charset="0"/>
                <a:cs typeface="Times New Roman" panose="02020603050405020304" pitchFamily="18" charset="0"/>
              </a:rPr>
              <a:t>colouration</a:t>
            </a:r>
            <a:r>
              <a:rPr lang="en-US" sz="2800" dirty="0" smtClean="0">
                <a:latin typeface="Times New Roman" panose="02020603050405020304" pitchFamily="18" charset="0"/>
                <a:cs typeface="Times New Roman" panose="02020603050405020304" pitchFamily="18" charset="0"/>
              </a:rPr>
              <a:t> appears in stems, petioles, and lower leaf surfaces.</a:t>
            </a:r>
          </a:p>
          <a:p>
            <a:pPr algn="just"/>
            <a:r>
              <a:rPr lang="en-US" sz="2800" dirty="0" smtClean="0">
                <a:latin typeface="Times New Roman" panose="02020603050405020304" pitchFamily="18" charset="0"/>
                <a:cs typeface="Times New Roman" panose="02020603050405020304" pitchFamily="18" charset="0"/>
              </a:rPr>
              <a:t>(iv) The starch content is increased with the decrease in protein content.</a:t>
            </a:r>
          </a:p>
          <a:p>
            <a:pPr algn="just"/>
            <a:r>
              <a:rPr lang="en-US" sz="2800" dirty="0" smtClean="0">
                <a:latin typeface="Times New Roman" panose="02020603050405020304" pitchFamily="18" charset="0"/>
                <a:cs typeface="Times New Roman" panose="02020603050405020304" pitchFamily="18" charset="0"/>
              </a:rPr>
              <a:t>v) Plant growth remains stunted and lateral buds remain dormant.</a:t>
            </a:r>
          </a:p>
          <a:p>
            <a:pPr algn="just"/>
            <a:r>
              <a:rPr lang="en-US" sz="2800" dirty="0" smtClean="0">
                <a:latin typeface="Times New Roman" panose="02020603050405020304" pitchFamily="18" charset="0"/>
                <a:cs typeface="Times New Roman" panose="02020603050405020304" pitchFamily="18" charset="0"/>
              </a:rPr>
              <a:t>(vi) Flowering is suppressed or delayed; in the latter case the fruits and seeds are small and weak.</a:t>
            </a: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33434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448" y="0"/>
            <a:ext cx="12191999" cy="6986528"/>
          </a:xfrm>
          <a:prstGeom prst="rect">
            <a:avLst/>
          </a:prstGeom>
        </p:spPr>
        <p:txBody>
          <a:bodyPr wrap="square">
            <a:spAutoFit/>
          </a:bodyPr>
          <a:lstStyle/>
          <a:p>
            <a:pPr algn="just"/>
            <a:r>
              <a:rPr lang="en-US" sz="2800" dirty="0" smtClean="0">
                <a:latin typeface="Times New Roman" panose="02020603050405020304" pitchFamily="18" charset="0"/>
                <a:cs typeface="Times New Roman" panose="02020603050405020304" pitchFamily="18" charset="0"/>
              </a:rPr>
              <a:t>3. </a:t>
            </a:r>
            <a:r>
              <a:rPr lang="en-US" sz="2800" b="1" dirty="0" smtClean="0">
                <a:latin typeface="Times New Roman" panose="02020603050405020304" pitchFamily="18" charset="0"/>
                <a:cs typeface="Times New Roman" panose="02020603050405020304" pitchFamily="18" charset="0"/>
              </a:rPr>
              <a:t>Macronutrients Element:</a:t>
            </a:r>
          </a:p>
          <a:p>
            <a:pPr algn="just"/>
            <a:r>
              <a:rPr lang="en-US" sz="2800" b="1" dirty="0" smtClean="0">
                <a:latin typeface="Times New Roman" panose="02020603050405020304" pitchFamily="18" charset="0"/>
                <a:cs typeface="Times New Roman" panose="02020603050405020304" pitchFamily="18" charset="0"/>
              </a:rPr>
              <a:t>Phosphorus:</a:t>
            </a:r>
          </a:p>
          <a:p>
            <a:pPr algn="just"/>
            <a:r>
              <a:rPr lang="en-US" sz="2800" dirty="0" smtClean="0">
                <a:latin typeface="Times New Roman" panose="02020603050405020304" pitchFamily="18" charset="0"/>
                <a:cs typeface="Times New Roman" panose="02020603050405020304" pitchFamily="18" charset="0"/>
              </a:rPr>
              <a:t>Phosphorus is very often the limiting nutrient in soils. It is present in the soil in inorganic and organic forms. It is absorbed as inorganic</a:t>
            </a:r>
          </a:p>
          <a:p>
            <a:pPr algn="just"/>
            <a:r>
              <a:rPr lang="en-US" sz="2800" dirty="0" smtClean="0">
                <a:latin typeface="Times New Roman" panose="02020603050405020304" pitchFamily="18" charset="0"/>
                <a:cs typeface="Times New Roman" panose="02020603050405020304" pitchFamily="18" charset="0"/>
              </a:rPr>
              <a:t> phosphate anions (H2PO4–).</a:t>
            </a:r>
          </a:p>
          <a:p>
            <a:pPr algn="just"/>
            <a:r>
              <a:rPr lang="en-US" sz="2800" b="1" dirty="0" smtClean="0">
                <a:latin typeface="Times New Roman" panose="02020603050405020304" pitchFamily="18" charset="0"/>
                <a:cs typeface="Times New Roman" panose="02020603050405020304" pitchFamily="18" charset="0"/>
              </a:rPr>
              <a:t>Functions of Phosphorus:</a:t>
            </a:r>
          </a:p>
          <a:p>
            <a:pPr algn="just"/>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i</a:t>
            </a:r>
            <a:r>
              <a:rPr lang="en-US" sz="2800" dirty="0" smtClean="0">
                <a:latin typeface="Times New Roman" panose="02020603050405020304" pitchFamily="18" charset="0"/>
                <a:cs typeface="Times New Roman" panose="02020603050405020304" pitchFamily="18" charset="0"/>
              </a:rPr>
              <a:t>) It is a constituent of nucleic acids. Both DNA and RNA have a sugar-phosphate backbone in their structures. Triphosphate forms of nucleotides are precursors of nucleic acids. (ii) Phosphorus is a constituent of phospholipids or </a:t>
            </a:r>
            <a:r>
              <a:rPr lang="en-US" sz="2800" dirty="0" err="1" smtClean="0">
                <a:latin typeface="Times New Roman" panose="02020603050405020304" pitchFamily="18" charset="0"/>
                <a:cs typeface="Times New Roman" panose="02020603050405020304" pitchFamily="18" charset="0"/>
              </a:rPr>
              <a:t>phosphoglycerides</a:t>
            </a:r>
            <a:r>
              <a:rPr lang="en-US" sz="2800" dirty="0" smtClean="0">
                <a:latin typeface="Times New Roman" panose="02020603050405020304" pitchFamily="18" charset="0"/>
                <a:cs typeface="Times New Roman" panose="02020603050405020304" pitchFamily="18" charset="0"/>
              </a:rPr>
              <a:t> or glycerol phosphatides which along with proteins, are characteristic major components of cell membranes. (iii) Phosphorus is a constituent of the coenzymes NAD+ and NADP + , which take part in most of the cellular oxidation-reduction reactions involving hydrogen transfer. Most of the important metabolic processes like photosynthesis, respiration, nitrogen metabolism, carbohydrate metabolism, fatty-acid metabolism, etc., are dependent on the action of these coenzymes. (iv) Phosphorus is a constituent of ATP</a:t>
            </a: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77124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1706" y="178404"/>
            <a:ext cx="11752729" cy="584775"/>
          </a:xfrm>
          <a:prstGeom prst="rect">
            <a:avLst/>
          </a:prstGeom>
        </p:spPr>
        <p:txBody>
          <a:bodyPr wrap="square">
            <a:spAutoFit/>
          </a:bodyPr>
          <a:lstStyle/>
          <a:p>
            <a:pPr algn="ctr"/>
            <a:r>
              <a:rPr lang="en-IN" sz="3200" dirty="0" smtClean="0">
                <a:latin typeface="Arial Black" panose="020B0A04020102020204" pitchFamily="34" charset="0"/>
              </a:rPr>
              <a:t>Deficiency Symptoms of Phosphorus:</a:t>
            </a:r>
            <a:endParaRPr lang="en-IN" sz="3200" dirty="0">
              <a:latin typeface="Arial Black" panose="020B0A04020102020204" pitchFamily="34" charset="0"/>
            </a:endParaRPr>
          </a:p>
        </p:txBody>
      </p:sp>
      <p:sp>
        <p:nvSpPr>
          <p:cNvPr id="3" name="Rectangle 2"/>
          <p:cNvSpPr/>
          <p:nvPr/>
        </p:nvSpPr>
        <p:spPr>
          <a:xfrm>
            <a:off x="237566" y="763179"/>
            <a:ext cx="11716869" cy="6124754"/>
          </a:xfrm>
          <a:prstGeom prst="rect">
            <a:avLst/>
          </a:prstGeom>
        </p:spPr>
        <p:txBody>
          <a:bodyPr wrap="square">
            <a:spAutoFit/>
          </a:bodyPr>
          <a:lstStyle/>
          <a:p>
            <a:pPr algn="just"/>
            <a:r>
              <a:rPr lang="en-US" sz="2800" dirty="0" smtClean="0">
                <a:latin typeface="Times New Roman" panose="02020603050405020304" pitchFamily="18" charset="0"/>
                <a:cs typeface="Times New Roman" panose="02020603050405020304" pitchFamily="18" charset="0"/>
              </a:rPr>
              <a:t>(</a:t>
            </a:r>
            <a:r>
              <a:rPr lang="en-US" sz="2800" dirty="0" err="1" smtClean="0">
                <a:latin typeface="Times New Roman" panose="02020603050405020304" pitchFamily="18" charset="0"/>
                <a:cs typeface="Times New Roman" panose="02020603050405020304" pitchFamily="18" charset="0"/>
              </a:rPr>
              <a:t>i</a:t>
            </a:r>
            <a:r>
              <a:rPr lang="en-US" sz="2800" dirty="0" smtClean="0">
                <a:latin typeface="Times New Roman" panose="02020603050405020304" pitchFamily="18" charset="0"/>
                <a:cs typeface="Times New Roman" panose="02020603050405020304" pitchFamily="18" charset="0"/>
              </a:rPr>
              <a:t>) Phosphorus-deficient plants may develop dead necrotic areas on the leaves, 	petioles, or fruits.</a:t>
            </a:r>
          </a:p>
          <a:p>
            <a:pPr algn="just"/>
            <a:r>
              <a:rPr lang="en-US" sz="2800" dirty="0" smtClean="0">
                <a:latin typeface="Times New Roman" panose="02020603050405020304" pitchFamily="18" charset="0"/>
                <a:cs typeface="Times New Roman" panose="02020603050405020304" pitchFamily="18" charset="0"/>
              </a:rPr>
              <a:t>(ii) The plants show a general overall stunted appearance with often dark green 	</a:t>
            </a:r>
            <a:r>
              <a:rPr lang="en-US" sz="2800" dirty="0" err="1" smtClean="0">
                <a:latin typeface="Times New Roman" panose="02020603050405020304" pitchFamily="18" charset="0"/>
                <a:cs typeface="Times New Roman" panose="02020603050405020304" pitchFamily="18" charset="0"/>
              </a:rPr>
              <a:t>colouration</a:t>
            </a:r>
            <a:r>
              <a:rPr lang="en-US" sz="2800" dirty="0" smtClean="0">
                <a:latin typeface="Times New Roman" panose="02020603050405020304" pitchFamily="18" charset="0"/>
                <a:cs typeface="Times New Roman" panose="02020603050405020304" pitchFamily="18" charset="0"/>
              </a:rPr>
              <a:t>.</a:t>
            </a:r>
          </a:p>
          <a:p>
            <a:pPr algn="just"/>
            <a:r>
              <a:rPr lang="en-US" sz="2800" dirty="0" smtClean="0">
                <a:latin typeface="Times New Roman" panose="02020603050405020304" pitchFamily="18" charset="0"/>
                <a:cs typeface="Times New Roman" panose="02020603050405020304" pitchFamily="18" charset="0"/>
              </a:rPr>
              <a:t>(iii) Sometimes phosphorus deficiency may cause leaf-fall and purple or red 	anthocyanin pigmentation.</a:t>
            </a:r>
          </a:p>
          <a:p>
            <a:pPr algn="just"/>
            <a:r>
              <a:rPr lang="en-US" sz="2800" dirty="0" smtClean="0">
                <a:latin typeface="Times New Roman" panose="02020603050405020304" pitchFamily="18" charset="0"/>
                <a:cs typeface="Times New Roman" panose="02020603050405020304" pitchFamily="18" charset="0"/>
              </a:rPr>
              <a:t>(iv) The older leaves are usually affected first and become dark brown because of the mobility of phosphorus to the younger leaves under deficiency conditions.</a:t>
            </a:r>
          </a:p>
          <a:p>
            <a:pPr algn="just"/>
            <a:r>
              <a:rPr lang="en-US" sz="2800" dirty="0" smtClean="0">
                <a:latin typeface="Times New Roman" panose="02020603050405020304" pitchFamily="18" charset="0"/>
                <a:cs typeface="Times New Roman" panose="02020603050405020304" pitchFamily="18" charset="0"/>
              </a:rPr>
              <a:t>(v) Sometimes distortion in the shape of the leaves is observed and may be confused with zinc deficiency.</a:t>
            </a:r>
          </a:p>
          <a:p>
            <a:pPr algn="just"/>
            <a:r>
              <a:rPr lang="en-US" sz="2800" dirty="0" smtClean="0">
                <a:latin typeface="Times New Roman" panose="02020603050405020304" pitchFamily="18" charset="0"/>
                <a:cs typeface="Times New Roman" panose="02020603050405020304" pitchFamily="18" charset="0"/>
              </a:rPr>
              <a:t>(vi) Large amounts of pith and small amounts of vascular tissues are found in the 	stems of phosphorus-deficient tomato plants.</a:t>
            </a:r>
          </a:p>
          <a:p>
            <a:pPr algn="just"/>
            <a:r>
              <a:rPr lang="en-US" sz="2800" dirty="0" smtClean="0">
                <a:latin typeface="Times New Roman" panose="02020603050405020304" pitchFamily="18" charset="0"/>
                <a:cs typeface="Times New Roman" panose="02020603050405020304" pitchFamily="18" charset="0"/>
              </a:rPr>
              <a:t>(vii) In some cases a deficiency of this element causes an accumulation of 	carbohydrates.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92327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4812" y="0"/>
            <a:ext cx="11591364" cy="6832640"/>
          </a:xfrm>
          <a:prstGeom prst="rect">
            <a:avLst/>
          </a:prstGeom>
        </p:spPr>
        <p:txBody>
          <a:bodyPr wrap="square">
            <a:spAutoFit/>
          </a:bodyPr>
          <a:lstStyle/>
          <a:p>
            <a:r>
              <a:rPr lang="en-US" sz="2800" dirty="0" smtClean="0">
                <a:latin typeface="Arial Black" panose="020B0A04020102020204" pitchFamily="34" charset="0"/>
              </a:rPr>
              <a:t>Macronutrients Element:</a:t>
            </a:r>
          </a:p>
          <a:p>
            <a:r>
              <a:rPr lang="en-US" sz="2800" dirty="0" smtClean="0">
                <a:latin typeface="Arial Black" panose="020B0A04020102020204" pitchFamily="34" charset="0"/>
              </a:rPr>
              <a:t>4. Potassium:</a:t>
            </a:r>
          </a:p>
          <a:p>
            <a:r>
              <a:rPr lang="en-US" sz="2800" dirty="0" smtClean="0">
                <a:latin typeface="Times New Roman" panose="02020603050405020304" pitchFamily="18" charset="0"/>
                <a:cs typeface="Times New Roman" panose="02020603050405020304" pitchFamily="18" charset="0"/>
              </a:rPr>
              <a:t>Potassium is present in the soil in soluble form, fixed or bound form and in an exchangeable form. Most of the potassium content of the soil is non-exchangeable (fixed) and, unavailable to the plant. Equilibrium exists in the soil between the three forms of potassium.</a:t>
            </a:r>
          </a:p>
          <a:p>
            <a:endParaRPr lang="en-US" dirty="0" smtClean="0">
              <a:latin typeface="Times New Roman" panose="02020603050405020304" pitchFamily="18" charset="0"/>
              <a:cs typeface="Times New Roman" panose="02020603050405020304" pitchFamily="18" charset="0"/>
            </a:endParaRPr>
          </a:p>
          <a:p>
            <a:r>
              <a:rPr lang="en-US" sz="2800" b="1" dirty="0" smtClean="0">
                <a:latin typeface="Times New Roman" panose="02020603050405020304" pitchFamily="18" charset="0"/>
                <a:cs typeface="Times New Roman" panose="02020603050405020304" pitchFamily="18" charset="0"/>
              </a:rPr>
              <a:t>Functions of Potassium:</a:t>
            </a:r>
          </a:p>
          <a:p>
            <a:r>
              <a:rPr lang="en-US" sz="2800" dirty="0" smtClean="0">
                <a:latin typeface="Times New Roman" panose="02020603050405020304" pitchFamily="18" charset="0"/>
                <a:cs typeface="Times New Roman" panose="02020603050405020304" pitchFamily="18" charset="0"/>
              </a:rPr>
              <a:t>(</a:t>
            </a:r>
            <a:r>
              <a:rPr lang="en-US" sz="2800" b="1" dirty="0" smtClean="0">
                <a:latin typeface="Times New Roman" panose="02020603050405020304" pitchFamily="18" charset="0"/>
                <a:cs typeface="Times New Roman" panose="02020603050405020304" pitchFamily="18" charset="0"/>
              </a:rPr>
              <a:t>a) Physiological Functions:</a:t>
            </a:r>
          </a:p>
          <a:p>
            <a:r>
              <a:rPr lang="en-US" sz="2800" dirty="0" smtClean="0">
                <a:latin typeface="Times New Roman" panose="02020603050405020304" pitchFamily="18" charset="0"/>
                <a:cs typeface="Times New Roman" panose="02020603050405020304" pitchFamily="18" charset="0"/>
              </a:rPr>
              <a:t>(</a:t>
            </a:r>
            <a:r>
              <a:rPr lang="en-US" sz="2800" dirty="0" err="1" smtClean="0">
                <a:latin typeface="Times New Roman" panose="02020603050405020304" pitchFamily="18" charset="0"/>
                <a:cs typeface="Times New Roman" panose="02020603050405020304" pitchFamily="18" charset="0"/>
              </a:rPr>
              <a:t>i</a:t>
            </a:r>
            <a:r>
              <a:rPr lang="en-US" sz="2800" dirty="0" smtClean="0">
                <a:latin typeface="Times New Roman" panose="02020603050405020304" pitchFamily="18" charset="0"/>
                <a:cs typeface="Times New Roman" panose="02020603050405020304" pitchFamily="18" charset="0"/>
              </a:rPr>
              <a:t>) Potassium has been shown to be linked with carbohydrate metabolism.</a:t>
            </a:r>
          </a:p>
          <a:p>
            <a:r>
              <a:rPr lang="en-US" sz="2800" dirty="0" smtClean="0">
                <a:latin typeface="Times New Roman" panose="02020603050405020304" pitchFamily="18" charset="0"/>
                <a:cs typeface="Times New Roman" panose="02020603050405020304" pitchFamily="18" charset="0"/>
              </a:rPr>
              <a:t>(ii) It is essential for translocation of sugar.</a:t>
            </a:r>
          </a:p>
          <a:p>
            <a:r>
              <a:rPr lang="en-US" sz="2800" dirty="0" smtClean="0">
                <a:latin typeface="Times New Roman" panose="02020603050405020304" pitchFamily="18" charset="0"/>
                <a:cs typeface="Times New Roman" panose="02020603050405020304" pitchFamily="18" charset="0"/>
              </a:rPr>
              <a:t>(iii) Stomatal opening in higher plants requires potassium. If there is an influx of potassium ions (K+) into the guard cells during stomatal opening at the expense of ATP. Potassium accumulation in the guard-cell vacuole results in osmotic swelling of guard cell and stomatal opening.</a:t>
            </a:r>
            <a:r>
              <a:rPr lang="en-US" sz="2800" dirty="0" smtClean="0"/>
              <a:t> (iv) Potassium has a general role in the regulation of water in plant cells. </a:t>
            </a:r>
            <a:endParaRPr lang="en-IN" sz="2800" dirty="0">
              <a:latin typeface="Times New Roman" panose="02020603050405020304" pitchFamily="18" charset="0"/>
              <a:cs typeface="Times New Roman" panose="02020603050405020304" pitchFamily="18" charset="0"/>
            </a:endParaRPr>
          </a:p>
        </p:txBody>
      </p:sp>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42847" y="2658343"/>
            <a:ext cx="4975411" cy="726141"/>
          </a:xfrm>
          <a:prstGeom prst="rect">
            <a:avLst/>
          </a:prstGeom>
        </p:spPr>
      </p:pic>
    </p:spTree>
    <p:extLst>
      <p:ext uri="{BB962C8B-B14F-4D97-AF65-F5344CB8AC3E}">
        <p14:creationId xmlns:p14="http://schemas.microsoft.com/office/powerpoint/2010/main" val="36573695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9966" y="846781"/>
            <a:ext cx="11403106" cy="5262979"/>
          </a:xfrm>
          <a:prstGeom prst="rect">
            <a:avLst/>
          </a:prstGeom>
        </p:spPr>
        <p:txBody>
          <a:bodyPr wrap="square">
            <a:spAutoFit/>
          </a:bodyPr>
          <a:lstStyle/>
          <a:p>
            <a:r>
              <a:rPr lang="en-US" sz="2800" b="1" dirty="0" smtClean="0">
                <a:latin typeface="Times New Roman" panose="02020603050405020304" pitchFamily="18" charset="0"/>
                <a:cs typeface="Times New Roman" panose="02020603050405020304" pitchFamily="18" charset="0"/>
              </a:rPr>
              <a:t>(b) Biochemical Functions:</a:t>
            </a:r>
          </a:p>
          <a:p>
            <a:endParaRPr lang="en-US" sz="2800" b="1"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a:t>
            </a:r>
            <a:r>
              <a:rPr lang="en-US" sz="2800" dirty="0" err="1" smtClean="0">
                <a:latin typeface="Times New Roman" panose="02020603050405020304" pitchFamily="18" charset="0"/>
                <a:cs typeface="Times New Roman" panose="02020603050405020304" pitchFamily="18" charset="0"/>
              </a:rPr>
              <a:t>i</a:t>
            </a:r>
            <a:r>
              <a:rPr lang="en-US" sz="2800" dirty="0" smtClean="0">
                <a:latin typeface="Times New Roman" panose="02020603050405020304" pitchFamily="18" charset="0"/>
                <a:cs typeface="Times New Roman" panose="02020603050405020304" pitchFamily="18" charset="0"/>
              </a:rPr>
              <a:t>) The reactions, involved in the phosphorylation of carboxyl groups and inter-conversions of </a:t>
            </a:r>
            <a:r>
              <a:rPr lang="en-US" sz="2800" dirty="0" err="1" smtClean="0">
                <a:latin typeface="Times New Roman" panose="02020603050405020304" pitchFamily="18" charset="0"/>
                <a:cs typeface="Times New Roman" panose="02020603050405020304" pitchFamily="18" charset="0"/>
              </a:rPr>
              <a:t>enolketo</a:t>
            </a:r>
            <a:r>
              <a:rPr lang="en-US" sz="2800" dirty="0" smtClean="0">
                <a:latin typeface="Times New Roman" panose="02020603050405020304" pitchFamily="18" charset="0"/>
                <a:cs typeface="Times New Roman" panose="02020603050405020304" pitchFamily="18" charset="0"/>
              </a:rPr>
              <a:t> intermediates are activated by potassium.</a:t>
            </a:r>
          </a:p>
          <a:p>
            <a:pPr algn="just"/>
            <a:r>
              <a:rPr lang="en-US" sz="2800" dirty="0" smtClean="0">
                <a:latin typeface="Times New Roman" panose="02020603050405020304" pitchFamily="18" charset="0"/>
                <a:cs typeface="Times New Roman" panose="02020603050405020304" pitchFamily="18" charset="0"/>
              </a:rPr>
              <a:t>(ii) Potassium is required by the enzyme acetic </a:t>
            </a:r>
            <a:r>
              <a:rPr lang="en-US" sz="2800" dirty="0" err="1" smtClean="0">
                <a:latin typeface="Times New Roman" panose="02020603050405020304" pitchFamily="18" charset="0"/>
                <a:cs typeface="Times New Roman" panose="02020603050405020304" pitchFamily="18" charset="0"/>
              </a:rPr>
              <a:t>thiokinase</a:t>
            </a:r>
            <a:r>
              <a:rPr lang="en-US" sz="2800" dirty="0" smtClean="0">
                <a:latin typeface="Times New Roman" panose="02020603050405020304" pitchFamily="18" charset="0"/>
                <a:cs typeface="Times New Roman" panose="02020603050405020304" pitchFamily="18" charset="0"/>
              </a:rPr>
              <a:t> from spinach leaves for maximal activity.</a:t>
            </a:r>
          </a:p>
          <a:p>
            <a:pPr algn="just"/>
            <a:r>
              <a:rPr lang="en-US" sz="2800" dirty="0" smtClean="0">
                <a:latin typeface="Times New Roman" panose="02020603050405020304" pitchFamily="18" charset="0"/>
                <a:cs typeface="Times New Roman" panose="02020603050405020304" pitchFamily="18" charset="0"/>
              </a:rPr>
              <a:t>(iii) Potassium might act as a regulator of the enzyme pyruvate kinase through repression of synthesis of the enzyme.</a:t>
            </a:r>
          </a:p>
          <a:p>
            <a:pPr algn="just"/>
            <a:r>
              <a:rPr lang="en-US" sz="2800" dirty="0" smtClean="0">
                <a:latin typeface="Times New Roman" panose="02020603050405020304" pitchFamily="18" charset="0"/>
                <a:cs typeface="Times New Roman" panose="02020603050405020304" pitchFamily="18" charset="0"/>
              </a:rPr>
              <a:t>(iv) Folic acid metabolism has been shown to require potassium.</a:t>
            </a:r>
          </a:p>
          <a:p>
            <a:pPr algn="just"/>
            <a:r>
              <a:rPr lang="en-US" sz="2800" dirty="0" smtClean="0">
                <a:latin typeface="Times New Roman" panose="02020603050405020304" pitchFamily="18" charset="0"/>
                <a:cs typeface="Times New Roman" panose="02020603050405020304" pitchFamily="18" charset="0"/>
              </a:rPr>
              <a:t>(v) γ-</a:t>
            </a:r>
            <a:r>
              <a:rPr lang="en-US" sz="2800" dirty="0" err="1" smtClean="0">
                <a:latin typeface="Times New Roman" panose="02020603050405020304" pitchFamily="18" charset="0"/>
                <a:cs typeface="Times New Roman" panose="02020603050405020304" pitchFamily="18" charset="0"/>
              </a:rPr>
              <a:t>glutamylcysteine</a:t>
            </a:r>
            <a:r>
              <a:rPr lang="en-US" sz="2800" dirty="0" smtClean="0">
                <a:latin typeface="Times New Roman" panose="02020603050405020304" pitchFamily="18" charset="0"/>
                <a:cs typeface="Times New Roman" panose="02020603050405020304" pitchFamily="18" charset="0"/>
              </a:rPr>
              <a:t> synthesis specifically requires potassium.</a:t>
            </a:r>
          </a:p>
          <a:p>
            <a:pPr algn="just"/>
            <a:r>
              <a:rPr lang="en-US" sz="2800" dirty="0" smtClean="0">
                <a:latin typeface="Times New Roman" panose="02020603050405020304" pitchFamily="18" charset="0"/>
                <a:cs typeface="Times New Roman" panose="02020603050405020304" pitchFamily="18" charset="0"/>
              </a:rPr>
              <a:t>(vi) Nitrate reductase formation in rice seedlings specifically requires potassium.</a:t>
            </a: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1323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7505" y="847165"/>
            <a:ext cx="10663517" cy="5509200"/>
          </a:xfrm>
          <a:prstGeom prst="rect">
            <a:avLst/>
          </a:prstGeom>
        </p:spPr>
        <p:txBody>
          <a:bodyPr wrap="square">
            <a:spAutoFit/>
          </a:bodyPr>
          <a:lstStyle/>
          <a:p>
            <a:r>
              <a:rPr lang="en-US" dirty="0" smtClean="0"/>
              <a:t> </a:t>
            </a:r>
            <a:r>
              <a:rPr lang="en-US" sz="3200" dirty="0" smtClean="0">
                <a:latin typeface="Arial Black" panose="020B0A04020102020204" pitchFamily="34" charset="0"/>
                <a:cs typeface="Times New Roman" panose="02020603050405020304" pitchFamily="18" charset="0"/>
              </a:rPr>
              <a:t>WHAT IS PLANT NUTRITION ?</a:t>
            </a:r>
          </a:p>
          <a:p>
            <a:endParaRPr lang="en-US" sz="3200" dirty="0" smtClean="0">
              <a:latin typeface="Arial Black" panose="020B0A04020102020204" pitchFamily="34"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	We know that all living organisms require food to survive, grow and reproduce so every organism takes food and utilizes the food constituents for its requirements of growth. A series of processes are involved in the synthesis of food by plants, breaking down the food into simpler substances and utilization of these simpler substances for life processes. Nutrition in plants may thus be defined as a process of synthesis of food, its breakdown and </a:t>
            </a:r>
            <a:r>
              <a:rPr lang="en-US" sz="3200" dirty="0" err="1" smtClean="0">
                <a:latin typeface="Times New Roman" panose="02020603050405020304" pitchFamily="18" charset="0"/>
                <a:cs typeface="Times New Roman" panose="02020603050405020304" pitchFamily="18" charset="0"/>
              </a:rPr>
              <a:t>utilisation</a:t>
            </a:r>
            <a:r>
              <a:rPr lang="en-US" sz="3200" dirty="0" smtClean="0">
                <a:latin typeface="Times New Roman" panose="02020603050405020304" pitchFamily="18" charset="0"/>
                <a:cs typeface="Times New Roman" panose="02020603050405020304" pitchFamily="18" charset="0"/>
              </a:rPr>
              <a:t> for various functions</a:t>
            </a:r>
          </a:p>
          <a:p>
            <a:pPr algn="just"/>
            <a:r>
              <a:rPr lang="en-US" sz="3200" dirty="0" smtClean="0">
                <a:latin typeface="Times New Roman" panose="02020603050405020304" pitchFamily="18" charset="0"/>
                <a:cs typeface="Times New Roman" panose="02020603050405020304" pitchFamily="18" charset="0"/>
              </a:rPr>
              <a:t>in the body</a:t>
            </a:r>
            <a:endParaRPr lang="en-I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41883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76" y="174812"/>
            <a:ext cx="11949953" cy="6555641"/>
          </a:xfrm>
          <a:prstGeom prst="rect">
            <a:avLst/>
          </a:prstGeom>
        </p:spPr>
        <p:txBody>
          <a:bodyPr wrap="square">
            <a:spAutoFit/>
          </a:bodyPr>
          <a:lstStyle/>
          <a:p>
            <a:pPr algn="just"/>
            <a:r>
              <a:rPr lang="en-US" sz="2800" b="1" dirty="0" smtClean="0">
                <a:latin typeface="Times New Roman" panose="02020603050405020304" pitchFamily="18" charset="0"/>
                <a:cs typeface="Times New Roman" panose="02020603050405020304" pitchFamily="18" charset="0"/>
              </a:rPr>
              <a:t>Deficiency Symptoms of Potassium:</a:t>
            </a:r>
          </a:p>
          <a:p>
            <a:pPr algn="just"/>
            <a:endParaRPr lang="en-US" sz="2800" b="1"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a:t>
            </a:r>
            <a:r>
              <a:rPr lang="en-US" sz="2800" dirty="0" err="1" smtClean="0">
                <a:latin typeface="Times New Roman" panose="02020603050405020304" pitchFamily="18" charset="0"/>
                <a:cs typeface="Times New Roman" panose="02020603050405020304" pitchFamily="18" charset="0"/>
              </a:rPr>
              <a:t>i</a:t>
            </a:r>
            <a:r>
              <a:rPr lang="en-US" sz="2800" dirty="0" smtClean="0">
                <a:latin typeface="Times New Roman" panose="02020603050405020304" pitchFamily="18" charset="0"/>
                <a:cs typeface="Times New Roman" panose="02020603050405020304" pitchFamily="18" charset="0"/>
              </a:rPr>
              <a:t>) Due to easy mobility of potassium, deficiency symptoms first appear on older leaves. A mottled chlorosis followed by the development of dark necrotic lesions at the tip and margins of the leaf is generally found. The leaf-tips curve downwards and the margins roll inward towards the upper surface.</a:t>
            </a:r>
          </a:p>
          <a:p>
            <a:pPr algn="just"/>
            <a:r>
              <a:rPr lang="en-US" sz="2800" dirty="0" smtClean="0">
                <a:latin typeface="Times New Roman" panose="02020603050405020304" pitchFamily="18" charset="0"/>
                <a:cs typeface="Times New Roman" panose="02020603050405020304" pitchFamily="18" charset="0"/>
              </a:rPr>
              <a:t>(ii) In cereals, cells at the leaf-tip and margin die first, and the necrosis spreads </a:t>
            </a:r>
            <a:r>
              <a:rPr lang="en-US" sz="2800" dirty="0" err="1" smtClean="0">
                <a:latin typeface="Times New Roman" panose="02020603050405020304" pitchFamily="18" charset="0"/>
                <a:cs typeface="Times New Roman" panose="02020603050405020304" pitchFamily="18" charset="0"/>
              </a:rPr>
              <a:t>basipetally</a:t>
            </a:r>
            <a:r>
              <a:rPr lang="en-US" sz="2800" dirty="0" smtClean="0">
                <a:latin typeface="Times New Roman" panose="02020603050405020304" pitchFamily="18" charset="0"/>
                <a:cs typeface="Times New Roman" panose="02020603050405020304" pitchFamily="18" charset="0"/>
              </a:rPr>
              <a:t> toward the leaf bases.</a:t>
            </a:r>
          </a:p>
          <a:p>
            <a:pPr algn="just"/>
            <a:r>
              <a:rPr lang="en-US" sz="2800" dirty="0" smtClean="0">
                <a:latin typeface="Times New Roman" panose="02020603050405020304" pitchFamily="18" charset="0"/>
                <a:cs typeface="Times New Roman" panose="02020603050405020304" pitchFamily="18" charset="0"/>
              </a:rPr>
              <a:t>(iii) Potassium deficient cereal grains develop weak stalks, and their roots become susceptible to root rotting organisms. As a result, the plants easily get lodged by wind or rain. </a:t>
            </a:r>
          </a:p>
          <a:p>
            <a:pPr algn="just"/>
            <a:r>
              <a:rPr lang="en-US" sz="2800" dirty="0" smtClean="0">
                <a:latin typeface="Times New Roman" panose="02020603050405020304" pitchFamily="18" charset="0"/>
                <a:cs typeface="Times New Roman" panose="02020603050405020304" pitchFamily="18" charset="0"/>
              </a:rPr>
              <a:t>(iv) Generally, a potassium deficient plant exhibits stunted growth with shortened internodes.</a:t>
            </a:r>
          </a:p>
          <a:p>
            <a:pPr algn="just"/>
            <a:r>
              <a:rPr lang="en-US" sz="2800" dirty="0" smtClean="0">
                <a:latin typeface="Times New Roman" panose="02020603050405020304" pitchFamily="18" charset="0"/>
                <a:cs typeface="Times New Roman" panose="02020603050405020304" pitchFamily="18" charset="0"/>
              </a:rPr>
              <a:t> (v) Anatomically, potassium deficiency causes disintegration of pith cells and formation of secondary </a:t>
            </a:r>
            <a:r>
              <a:rPr lang="en-US" sz="2800" dirty="0" err="1" smtClean="0">
                <a:latin typeface="Times New Roman" panose="02020603050405020304" pitchFamily="18" charset="0"/>
                <a:cs typeface="Times New Roman" panose="02020603050405020304" pitchFamily="18" charset="0"/>
              </a:rPr>
              <a:t>pholem</a:t>
            </a:r>
            <a:r>
              <a:rPr lang="en-US" sz="2800" dirty="0" smtClean="0">
                <a:latin typeface="Times New Roman" panose="02020603050405020304" pitchFamily="18" charset="0"/>
                <a:cs typeface="Times New Roman" panose="02020603050405020304" pitchFamily="18" charset="0"/>
              </a:rPr>
              <a:t> in tomato plants.</a:t>
            </a: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24855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599" y="0"/>
            <a:ext cx="11846859" cy="6555641"/>
          </a:xfrm>
          <a:prstGeom prst="rect">
            <a:avLst/>
          </a:prstGeom>
        </p:spPr>
        <p:txBody>
          <a:bodyPr wrap="square">
            <a:spAutoFit/>
          </a:bodyPr>
          <a:lstStyle/>
          <a:p>
            <a:r>
              <a:rPr lang="en-US" sz="2800" b="1" dirty="0" smtClean="0">
                <a:latin typeface="Times New Roman" panose="02020603050405020304" pitchFamily="18" charset="0"/>
                <a:cs typeface="Times New Roman" panose="02020603050405020304" pitchFamily="18" charset="0"/>
              </a:rPr>
              <a:t>Macronutrients Element</a:t>
            </a:r>
          </a:p>
          <a:p>
            <a:r>
              <a:rPr lang="en-US" sz="2800" b="1" dirty="0" smtClean="0">
                <a:latin typeface="Times New Roman" panose="02020603050405020304" pitchFamily="18" charset="0"/>
                <a:cs typeface="Times New Roman" panose="02020603050405020304" pitchFamily="18" charset="0"/>
              </a:rPr>
              <a:t>5. Magnesium:</a:t>
            </a:r>
          </a:p>
          <a:p>
            <a:r>
              <a:rPr lang="en-US" sz="2800" dirty="0" smtClean="0">
                <a:latin typeface="Times New Roman" panose="02020603050405020304" pitchFamily="18" charset="0"/>
                <a:cs typeface="Times New Roman" panose="02020603050405020304" pitchFamily="18" charset="0"/>
              </a:rPr>
              <a:t>Magnesium is an exchangeable cation. It is present in the soil in water soluble, exchangeable, and fixed form. Magnesium is found to be present in soil abundantly as magnesium silicate, an unavailable form which becomes available to plants after weathering. Magnesium is absorbed as divalent Mg2 +. It may be available to plants from some fixed forms of minerals like magnesite (MgCO3), </a:t>
            </a:r>
            <a:r>
              <a:rPr lang="en-US" sz="2800" dirty="0" err="1" smtClean="0">
                <a:latin typeface="Times New Roman" panose="02020603050405020304" pitchFamily="18" charset="0"/>
                <a:cs typeface="Times New Roman" panose="02020603050405020304" pitchFamily="18" charset="0"/>
              </a:rPr>
              <a:t>livine</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MgFe</a:t>
            </a:r>
            <a:r>
              <a:rPr lang="en-US" sz="2800" dirty="0" smtClean="0">
                <a:latin typeface="Times New Roman" panose="02020603050405020304" pitchFamily="18" charset="0"/>
                <a:cs typeface="Times New Roman" panose="02020603050405020304" pitchFamily="18" charset="0"/>
              </a:rPr>
              <a:t>)2 SiO4], and dolomite (MgCO3.CaCO3). Of them dolomite is the most popular and economical source of magnesium fertilizer.</a:t>
            </a:r>
          </a:p>
          <a:p>
            <a:r>
              <a:rPr lang="en-US" sz="2800" b="1" dirty="0" smtClean="0">
                <a:latin typeface="Times New Roman" panose="02020603050405020304" pitchFamily="18" charset="0"/>
                <a:cs typeface="Times New Roman" panose="02020603050405020304" pitchFamily="18" charset="0"/>
              </a:rPr>
              <a:t>Functions of Magnesium:</a:t>
            </a:r>
          </a:p>
          <a:p>
            <a:r>
              <a:rPr lang="en-US" sz="2800" dirty="0" smtClean="0">
                <a:latin typeface="Times New Roman" panose="02020603050405020304" pitchFamily="18" charset="0"/>
                <a:cs typeface="Times New Roman" panose="02020603050405020304" pitchFamily="18" charset="0"/>
              </a:rPr>
              <a:t>Magnesium, like calcium, also serves as a structural component and is involved as a cofactor in many enzymatic reactions.</a:t>
            </a:r>
          </a:p>
          <a:p>
            <a:r>
              <a:rPr lang="en-US" sz="2800" b="1" dirty="0" smtClean="0">
                <a:latin typeface="Times New Roman" panose="02020603050405020304" pitchFamily="18" charset="0"/>
                <a:cs typeface="Times New Roman" panose="02020603050405020304" pitchFamily="18" charset="0"/>
              </a:rPr>
              <a:t>(a) Structural Functions:</a:t>
            </a:r>
          </a:p>
          <a:p>
            <a:r>
              <a:rPr lang="en-US" sz="2800" dirty="0" smtClean="0">
                <a:latin typeface="Times New Roman" panose="02020603050405020304" pitchFamily="18" charset="0"/>
                <a:cs typeface="Times New Roman" panose="02020603050405020304" pitchFamily="18" charset="0"/>
              </a:rPr>
              <a:t>(</a:t>
            </a:r>
            <a:r>
              <a:rPr lang="en-US" sz="2800" dirty="0" err="1" smtClean="0">
                <a:latin typeface="Times New Roman" panose="02020603050405020304" pitchFamily="18" charset="0"/>
                <a:cs typeface="Times New Roman" panose="02020603050405020304" pitchFamily="18" charset="0"/>
              </a:rPr>
              <a:t>i</a:t>
            </a:r>
            <a:r>
              <a:rPr lang="en-US" sz="2800" dirty="0" smtClean="0">
                <a:latin typeface="Times New Roman" panose="02020603050405020304" pitchFamily="18" charset="0"/>
                <a:cs typeface="Times New Roman" panose="02020603050405020304" pitchFamily="18" charset="0"/>
              </a:rPr>
              <a:t>) Magnesium is a component of the chlorophyll structure.</a:t>
            </a:r>
          </a:p>
          <a:p>
            <a:r>
              <a:rPr lang="en-US" sz="2800" dirty="0" smtClean="0">
                <a:latin typeface="Times New Roman" panose="02020603050405020304" pitchFamily="18" charset="0"/>
                <a:cs typeface="Times New Roman" panose="02020603050405020304" pitchFamily="18" charset="0"/>
              </a:rPr>
              <a:t>(ii) Magnesium is required to maintain ribosome </a:t>
            </a:r>
            <a:r>
              <a:rPr lang="en-US" sz="2800" smtClean="0">
                <a:latin typeface="Times New Roman" panose="02020603050405020304" pitchFamily="18" charset="0"/>
                <a:cs typeface="Times New Roman" panose="02020603050405020304" pitchFamily="18" charset="0"/>
              </a:rPr>
              <a:t>integrity.</a:t>
            </a:r>
            <a:endParaRPr lang="en-US"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4276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192" y="0"/>
            <a:ext cx="11896445" cy="6986528"/>
          </a:xfrm>
          <a:prstGeom prst="rect">
            <a:avLst/>
          </a:prstGeom>
        </p:spPr>
        <p:txBody>
          <a:bodyPr wrap="square">
            <a:spAutoFit/>
          </a:bodyPr>
          <a:lstStyle/>
          <a:p>
            <a:pPr algn="just"/>
            <a:r>
              <a:rPr lang="en-US" sz="2800" dirty="0" smtClean="0"/>
              <a:t>(iii) Magnesium is necessary to maintain the structural integrity of chromatin </a:t>
            </a:r>
            <a:r>
              <a:rPr lang="en-US" sz="2800" dirty="0" err="1" smtClean="0"/>
              <a:t>fibre</a:t>
            </a:r>
            <a:r>
              <a:rPr lang="en-US" sz="2800" dirty="0" smtClean="0"/>
              <a:t>. It is involved in coiling of 110Å thick DNA histone protein </a:t>
            </a:r>
            <a:r>
              <a:rPr lang="en-US" sz="2800" dirty="0" err="1" smtClean="0"/>
              <a:t>fibre</a:t>
            </a:r>
            <a:r>
              <a:rPr lang="en-US" sz="2800" dirty="0" smtClean="0"/>
              <a:t> to form a 300Å thick chromatin </a:t>
            </a:r>
            <a:r>
              <a:rPr lang="en-US" sz="2800" dirty="0" err="1" smtClean="0"/>
              <a:t>fibre</a:t>
            </a:r>
            <a:r>
              <a:rPr lang="en-US" sz="2800" dirty="0" smtClean="0"/>
              <a:t>.</a:t>
            </a:r>
          </a:p>
          <a:p>
            <a:pPr algn="just"/>
            <a:endParaRPr lang="en-US" sz="2800" dirty="0" smtClean="0"/>
          </a:p>
          <a:p>
            <a:pPr algn="just"/>
            <a:r>
              <a:rPr lang="en-US" sz="2800" b="1" dirty="0" smtClean="0"/>
              <a:t>(b) Physiological and Biochemical Functions: </a:t>
            </a:r>
          </a:p>
          <a:p>
            <a:pPr marL="400050" indent="-400050" algn="just">
              <a:buAutoNum type="romanLcParenBoth"/>
            </a:pPr>
            <a:r>
              <a:rPr lang="en-US" sz="2800" dirty="0" smtClean="0"/>
              <a:t>Magnesium plays two very important roles in plant in photosynthesis and carbohydrate metabolism. </a:t>
            </a:r>
          </a:p>
          <a:p>
            <a:pPr algn="just"/>
            <a:r>
              <a:rPr lang="en-US" sz="2800" dirty="0" smtClean="0"/>
              <a:t>(ii) The release of energy in the hydrolysis of high energy compounds like ATP is greatly influenced by Mg2+. It complexes with ATP, ADP and AMP with differing affinities, resulting in hydrolysis of these compounds. </a:t>
            </a:r>
          </a:p>
          <a:p>
            <a:pPr algn="just"/>
            <a:r>
              <a:rPr lang="en-US" sz="2800" dirty="0" smtClean="0"/>
              <a:t>(iii) Mg2+ has also a direct role on potassium-sodium stimulated ATPase activity.</a:t>
            </a:r>
          </a:p>
          <a:p>
            <a:pPr algn="just"/>
            <a:r>
              <a:rPr lang="en-IN" sz="2800" dirty="0" smtClean="0"/>
              <a:t>(iv) Mg2+ is necessary for full activity of the two principal CO2 fixing enzymes, PEP carboxylase and </a:t>
            </a:r>
            <a:r>
              <a:rPr lang="en-IN" sz="2800" dirty="0" err="1" smtClean="0"/>
              <a:t>RuBisCO</a:t>
            </a:r>
            <a:r>
              <a:rPr lang="en-IN" sz="2800" dirty="0" smtClean="0"/>
              <a:t>. </a:t>
            </a:r>
          </a:p>
          <a:p>
            <a:pPr algn="just"/>
            <a:r>
              <a:rPr lang="en-IN" sz="2800" dirty="0" smtClean="0"/>
              <a:t>(v) Mg2 + is also an activator for DNA and RNA polymerases involved in DNA and RNA synthesis from nucleotide triphosphates. Thus Mg2 + helps in protein synthesis by activating enzymes of nucleic acid synthesis. </a:t>
            </a:r>
            <a:endParaRPr lang="en-IN" sz="2800" dirty="0"/>
          </a:p>
        </p:txBody>
      </p:sp>
    </p:spTree>
    <p:extLst>
      <p:ext uri="{BB962C8B-B14F-4D97-AF65-F5344CB8AC3E}">
        <p14:creationId xmlns:p14="http://schemas.microsoft.com/office/powerpoint/2010/main" val="1714529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7249" y="520690"/>
            <a:ext cx="10615613" cy="5262979"/>
          </a:xfrm>
          <a:prstGeom prst="rect">
            <a:avLst/>
          </a:prstGeom>
        </p:spPr>
        <p:txBody>
          <a:bodyPr wrap="square">
            <a:spAutoFit/>
          </a:bodyPr>
          <a:lstStyle/>
          <a:p>
            <a:pPr algn="just"/>
            <a:r>
              <a:rPr lang="en-US" sz="2800" b="1" dirty="0" smtClean="0">
                <a:latin typeface="Times New Roman" panose="02020603050405020304" pitchFamily="18" charset="0"/>
                <a:cs typeface="Times New Roman" panose="02020603050405020304" pitchFamily="18" charset="0"/>
              </a:rPr>
              <a:t>Deficiency Symptoms of Magnesium:</a:t>
            </a:r>
          </a:p>
          <a:p>
            <a:pPr algn="just"/>
            <a:endParaRPr lang="en-US" sz="2800" b="1" dirty="0" smtClean="0">
              <a:latin typeface="Times New Roman" panose="02020603050405020304" pitchFamily="18" charset="0"/>
              <a:cs typeface="Times New Roman" panose="02020603050405020304" pitchFamily="18" charset="0"/>
            </a:endParaRPr>
          </a:p>
          <a:p>
            <a:pPr marL="571500" indent="-571500" algn="just">
              <a:buAutoNum type="romanLcParenBoth"/>
            </a:pPr>
            <a:r>
              <a:rPr lang="en-US" sz="2800" dirty="0" smtClean="0">
                <a:latin typeface="Times New Roman" panose="02020603050405020304" pitchFamily="18" charset="0"/>
                <a:cs typeface="Times New Roman" panose="02020603050405020304" pitchFamily="18" charset="0"/>
              </a:rPr>
              <a:t>Extensive interveinal chlorosis of the older leaves is the first symptom, and as the deficiency becomes more acute, eventually reaches the younger leaves. This is because magnesium is a mobile element.</a:t>
            </a:r>
          </a:p>
          <a:p>
            <a:pPr algn="just"/>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(ii) Chlorosis is followed by anthocyanin pigmentation and then necrotic spotting.</a:t>
            </a:r>
          </a:p>
          <a:p>
            <a:pPr algn="just"/>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(iii) Anatomically magnesium deficiency causes extensive </a:t>
            </a:r>
            <a:r>
              <a:rPr lang="en-US" sz="2800" dirty="0" err="1" smtClean="0">
                <a:latin typeface="Times New Roman" panose="02020603050405020304" pitchFamily="18" charset="0"/>
                <a:cs typeface="Times New Roman" panose="02020603050405020304" pitchFamily="18" charset="0"/>
              </a:rPr>
              <a:t>chlorenchyma</a:t>
            </a:r>
            <a:r>
              <a:rPr lang="en-US" sz="2800" dirty="0" smtClean="0">
                <a:latin typeface="Times New Roman" panose="02020603050405020304" pitchFamily="18" charset="0"/>
                <a:cs typeface="Times New Roman" panose="02020603050405020304" pitchFamily="18" charset="0"/>
              </a:rPr>
              <a:t> development and scanty pith formation.</a:t>
            </a:r>
          </a:p>
        </p:txBody>
      </p:sp>
    </p:spTree>
    <p:extLst>
      <p:ext uri="{BB962C8B-B14F-4D97-AF65-F5344CB8AC3E}">
        <p14:creationId xmlns:p14="http://schemas.microsoft.com/office/powerpoint/2010/main" val="5583120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8762" y="1872734"/>
            <a:ext cx="8515350" cy="1446550"/>
          </a:xfrm>
          <a:prstGeom prst="rect">
            <a:avLst/>
          </a:prstGeom>
        </p:spPr>
        <p:txBody>
          <a:bodyPr wrap="square">
            <a:spAutoFit/>
          </a:bodyPr>
          <a:lstStyle/>
          <a:p>
            <a:pPr algn="ctr"/>
            <a:r>
              <a:rPr lang="en-IN" sz="4400" dirty="0" smtClean="0">
                <a:latin typeface="Arial Black" panose="020B0A04020102020204" pitchFamily="34" charset="0"/>
              </a:rPr>
              <a:t>Micronutrients in plant growth.</a:t>
            </a:r>
            <a:endParaRPr lang="en-IN" sz="4400" dirty="0">
              <a:latin typeface="Arial Black" panose="020B0A04020102020204" pitchFamily="34" charset="0"/>
            </a:endParaRPr>
          </a:p>
        </p:txBody>
      </p:sp>
    </p:spTree>
    <p:extLst>
      <p:ext uri="{BB962C8B-B14F-4D97-AF65-F5344CB8AC3E}">
        <p14:creationId xmlns:p14="http://schemas.microsoft.com/office/powerpoint/2010/main" val="33110861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0037" y="0"/>
            <a:ext cx="11587163" cy="6894195"/>
          </a:xfrm>
          <a:prstGeom prst="rect">
            <a:avLst/>
          </a:prstGeom>
        </p:spPr>
        <p:txBody>
          <a:bodyPr wrap="square">
            <a:spAutoFit/>
          </a:bodyPr>
          <a:lstStyle/>
          <a:p>
            <a:pPr algn="just"/>
            <a:r>
              <a:rPr lang="en-IN" sz="3600" b="1" dirty="0" smtClean="0">
                <a:latin typeface="Times New Roman" panose="02020603050405020304" pitchFamily="18" charset="0"/>
                <a:cs typeface="Times New Roman" panose="02020603050405020304" pitchFamily="18" charset="0"/>
              </a:rPr>
              <a:t>Micronutrients:</a:t>
            </a:r>
            <a:endParaRPr lang="en-IN" sz="3600" b="1" dirty="0">
              <a:latin typeface="Times New Roman" panose="02020603050405020304" pitchFamily="18" charset="0"/>
              <a:cs typeface="Times New Roman" panose="02020603050405020304" pitchFamily="18" charset="0"/>
            </a:endParaRPr>
          </a:p>
          <a:p>
            <a:pPr marL="457200" indent="-457200" algn="just">
              <a:lnSpc>
                <a:spcPct val="150000"/>
              </a:lnSpc>
              <a:buFont typeface="Arial" panose="020B0604020202020204" pitchFamily="34" charset="0"/>
              <a:buChar char="•"/>
            </a:pPr>
            <a:r>
              <a:rPr lang="en-IN" sz="2800" dirty="0">
                <a:latin typeface="Times New Roman" panose="02020603050405020304" pitchFamily="18" charset="0"/>
                <a:cs typeface="Times New Roman" panose="02020603050405020304" pitchFamily="18" charset="0"/>
              </a:rPr>
              <a:t>Micronutrients are those elements essential for plant growth which are needed </a:t>
            </a:r>
            <a:r>
              <a:rPr lang="en-IN" sz="2800" dirty="0" smtClean="0">
                <a:latin typeface="Times New Roman" panose="02020603050405020304" pitchFamily="18" charset="0"/>
                <a:cs typeface="Times New Roman" panose="02020603050405020304" pitchFamily="18" charset="0"/>
              </a:rPr>
              <a:t>in only </a:t>
            </a:r>
            <a:r>
              <a:rPr lang="en-IN" sz="2800" dirty="0">
                <a:latin typeface="Times New Roman" panose="02020603050405020304" pitchFamily="18" charset="0"/>
                <a:cs typeface="Times New Roman" panose="02020603050405020304" pitchFamily="18" charset="0"/>
              </a:rPr>
              <a:t>very small quantities (equal to or less than 100 mg/kg of dry matter). </a:t>
            </a:r>
            <a:r>
              <a:rPr lang="en-IN" sz="2800" dirty="0" smtClean="0">
                <a:latin typeface="Times New Roman" panose="02020603050405020304" pitchFamily="18" charset="0"/>
                <a:cs typeface="Times New Roman" panose="02020603050405020304" pitchFamily="18" charset="0"/>
              </a:rPr>
              <a:t>These elements </a:t>
            </a:r>
            <a:r>
              <a:rPr lang="en-IN" sz="2800" dirty="0">
                <a:latin typeface="Times New Roman" panose="02020603050405020304" pitchFamily="18" charset="0"/>
                <a:cs typeface="Times New Roman" panose="02020603050405020304" pitchFamily="18" charset="0"/>
              </a:rPr>
              <a:t>are sometime called minor or </a:t>
            </a:r>
            <a:r>
              <a:rPr lang="en-IN" sz="2800" b="1" dirty="0">
                <a:latin typeface="Times New Roman" panose="02020603050405020304" pitchFamily="18" charset="0"/>
                <a:cs typeface="Times New Roman" panose="02020603050405020304" pitchFamily="18" charset="0"/>
              </a:rPr>
              <a:t>traced elements. </a:t>
            </a:r>
            <a:endParaRPr lang="en-IN" sz="2800" b="1" dirty="0" smtClean="0">
              <a:latin typeface="Times New Roman" panose="02020603050405020304" pitchFamily="18" charset="0"/>
              <a:cs typeface="Times New Roman" panose="02020603050405020304" pitchFamily="18" charset="0"/>
            </a:endParaRPr>
          </a:p>
          <a:p>
            <a:pPr algn="just"/>
            <a:endParaRPr lang="en-IN" sz="2800" dirty="0" smtClean="0">
              <a:latin typeface="Times New Roman" panose="02020603050405020304" pitchFamily="18" charset="0"/>
              <a:cs typeface="Times New Roman" panose="02020603050405020304" pitchFamily="18" charset="0"/>
            </a:endParaRPr>
          </a:p>
          <a:p>
            <a:pPr marL="457200" indent="-457200" algn="just">
              <a:lnSpc>
                <a:spcPct val="150000"/>
              </a:lnSpc>
              <a:buFont typeface="Arial" panose="020B0604020202020204" pitchFamily="34" charset="0"/>
              <a:buChar char="•"/>
            </a:pPr>
            <a:r>
              <a:rPr lang="en-IN" sz="2800" dirty="0" smtClean="0">
                <a:latin typeface="Times New Roman" panose="02020603050405020304" pitchFamily="18" charset="0"/>
                <a:cs typeface="Times New Roman" panose="02020603050405020304" pitchFamily="18" charset="0"/>
              </a:rPr>
              <a:t>The </a:t>
            </a:r>
            <a:r>
              <a:rPr lang="en-IN" sz="2800" dirty="0">
                <a:latin typeface="Times New Roman" panose="02020603050405020304" pitchFamily="18" charset="0"/>
                <a:cs typeface="Times New Roman" panose="02020603050405020304" pitchFamily="18" charset="0"/>
              </a:rPr>
              <a:t>micronutrients </a:t>
            </a:r>
            <a:r>
              <a:rPr lang="en-IN" sz="2800" dirty="0" smtClean="0">
                <a:latin typeface="Times New Roman" panose="02020603050405020304" pitchFamily="18" charset="0"/>
                <a:cs typeface="Times New Roman" panose="02020603050405020304" pitchFamily="18" charset="0"/>
              </a:rPr>
              <a:t>are boron </a:t>
            </a:r>
            <a:r>
              <a:rPr lang="en-IN" sz="2800" dirty="0">
                <a:latin typeface="Times New Roman" panose="02020603050405020304" pitchFamily="18" charset="0"/>
                <a:cs typeface="Times New Roman" panose="02020603050405020304" pitchFamily="18" charset="0"/>
              </a:rPr>
              <a:t>(B), iron (Fe), Chloride (Cl), manganese (</a:t>
            </a:r>
            <a:r>
              <a:rPr lang="en-IN" sz="2800" dirty="0" err="1">
                <a:latin typeface="Times New Roman" panose="02020603050405020304" pitchFamily="18" charset="0"/>
                <a:cs typeface="Times New Roman" panose="02020603050405020304" pitchFamily="18" charset="0"/>
              </a:rPr>
              <a:t>Mn</a:t>
            </a:r>
            <a:r>
              <a:rPr lang="en-IN" sz="2800" dirty="0">
                <a:latin typeface="Times New Roman" panose="02020603050405020304" pitchFamily="18" charset="0"/>
                <a:cs typeface="Times New Roman" panose="02020603050405020304" pitchFamily="18" charset="0"/>
              </a:rPr>
              <a:t>), nickel (Ni), sodium (Na</a:t>
            </a:r>
            <a:r>
              <a:rPr lang="en-IN" sz="2800" dirty="0" smtClean="0">
                <a:latin typeface="Times New Roman" panose="02020603050405020304" pitchFamily="18" charset="0"/>
                <a:cs typeface="Times New Roman" panose="02020603050405020304" pitchFamily="18" charset="0"/>
              </a:rPr>
              <a:t>), molybdenum </a:t>
            </a:r>
            <a:r>
              <a:rPr lang="en-IN" sz="2800" dirty="0">
                <a:latin typeface="Times New Roman" panose="02020603050405020304" pitchFamily="18" charset="0"/>
                <a:cs typeface="Times New Roman" panose="02020603050405020304" pitchFamily="18" charset="0"/>
              </a:rPr>
              <a:t>(Mo) and zinc (Zn). Six of the micronutrients (iron, manganese, zinc</a:t>
            </a:r>
            <a:r>
              <a:rPr lang="en-IN" sz="2800" dirty="0" smtClean="0">
                <a:latin typeface="Times New Roman" panose="02020603050405020304" pitchFamily="18" charset="0"/>
                <a:cs typeface="Times New Roman" panose="02020603050405020304" pitchFamily="18" charset="0"/>
              </a:rPr>
              <a:t>, copper</a:t>
            </a:r>
            <a:r>
              <a:rPr lang="en-IN" sz="2800" dirty="0">
                <a:latin typeface="Times New Roman" panose="02020603050405020304" pitchFamily="18" charset="0"/>
                <a:cs typeface="Times New Roman" panose="02020603050405020304" pitchFamily="18" charset="0"/>
              </a:rPr>
              <a:t>, nickel, and molybdenum) are associated with various plant enzymes, </a:t>
            </a:r>
            <a:r>
              <a:rPr lang="en-IN" sz="2800" dirty="0" smtClean="0">
                <a:latin typeface="Times New Roman" panose="02020603050405020304" pitchFamily="18" charset="0"/>
                <a:cs typeface="Times New Roman" panose="02020603050405020304" pitchFamily="18" charset="0"/>
              </a:rPr>
              <a:t>often as </a:t>
            </a:r>
            <a:r>
              <a:rPr lang="en-IN" sz="2800" dirty="0">
                <a:latin typeface="Times New Roman" panose="02020603050405020304" pitchFamily="18" charset="0"/>
                <a:cs typeface="Times New Roman" panose="02020603050405020304" pitchFamily="18" charset="0"/>
              </a:rPr>
              <a:t>enzyme activators, and are involved in certain enzymatic reactions. Boron</a:t>
            </a:r>
            <a:r>
              <a:rPr lang="en-IN" sz="2800" dirty="0" smtClean="0">
                <a:latin typeface="Times New Roman" panose="02020603050405020304" pitchFamily="18" charset="0"/>
                <a:cs typeface="Times New Roman" panose="02020603050405020304" pitchFamily="18" charset="0"/>
              </a:rPr>
              <a:t>, present </a:t>
            </a:r>
            <a:r>
              <a:rPr lang="en-IN" sz="2800" dirty="0">
                <a:latin typeface="Times New Roman" panose="02020603050405020304" pitchFamily="18" charset="0"/>
                <a:cs typeface="Times New Roman" panose="02020603050405020304" pitchFamily="18" charset="0"/>
              </a:rPr>
              <a:t>in cell walls, is also involved in nucleic acid metabolism and cell growth.</a:t>
            </a:r>
          </a:p>
        </p:txBody>
      </p:sp>
    </p:spTree>
    <p:extLst>
      <p:ext uri="{BB962C8B-B14F-4D97-AF65-F5344CB8AC3E}">
        <p14:creationId xmlns:p14="http://schemas.microsoft.com/office/powerpoint/2010/main" val="36157290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1" y="221814"/>
            <a:ext cx="11815762" cy="6124754"/>
          </a:xfrm>
          <a:prstGeom prst="rect">
            <a:avLst/>
          </a:prstGeom>
        </p:spPr>
        <p:txBody>
          <a:bodyPr wrap="square">
            <a:spAutoFit/>
          </a:bodyPr>
          <a:lstStyle/>
          <a:p>
            <a:pPr algn="just"/>
            <a:r>
              <a:rPr lang="en-US" sz="2800" dirty="0">
                <a:latin typeface="Times New Roman" panose="02020603050405020304" pitchFamily="18" charset="0"/>
                <a:cs typeface="Times New Roman" panose="02020603050405020304" pitchFamily="18" charset="0"/>
              </a:rPr>
              <a:t>Trace elements can be conveniently divided into four groups</a:t>
            </a:r>
            <a:r>
              <a:rPr lang="en-US" sz="2800" dirty="0" smtClean="0">
                <a:latin typeface="Times New Roman" panose="02020603050405020304" pitchFamily="18" charset="0"/>
                <a:cs typeface="Times New Roman" panose="02020603050405020304" pitchFamily="18" charset="0"/>
              </a:rPr>
              <a:t>:</a:t>
            </a:r>
          </a:p>
          <a:p>
            <a:pPr algn="just"/>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(a) The essential—so far the following six have been conclusively proved to be </a:t>
            </a:r>
            <a:r>
              <a:rPr lang="en-US" sz="2800" dirty="0" smtClean="0">
                <a:latin typeface="Times New Roman" panose="02020603050405020304" pitchFamily="18" charset="0"/>
                <a:cs typeface="Times New Roman" panose="02020603050405020304" pitchFamily="18" charset="0"/>
              </a:rPr>
              <a:t>	essential </a:t>
            </a:r>
            <a:r>
              <a:rPr lang="en-US" sz="2800" dirty="0">
                <a:latin typeface="Times New Roman" panose="02020603050405020304" pitchFamily="18" charset="0"/>
                <a:cs typeface="Times New Roman" panose="02020603050405020304" pitchFamily="18" charset="0"/>
              </a:rPr>
              <a:t>for normal </a:t>
            </a:r>
            <a:r>
              <a:rPr lang="en-US" sz="2800" dirty="0" smtClean="0">
                <a:latin typeface="Times New Roman" panose="02020603050405020304" pitchFamily="18" charset="0"/>
                <a:cs typeface="Times New Roman" panose="02020603050405020304" pitchFamily="18" charset="0"/>
              </a:rPr>
              <a:t>plant </a:t>
            </a:r>
            <a:r>
              <a:rPr lang="en-US" sz="2800" dirty="0">
                <a:latin typeface="Times New Roman" panose="02020603050405020304" pitchFamily="18" charset="0"/>
                <a:cs typeface="Times New Roman" panose="02020603050405020304" pitchFamily="18" charset="0"/>
              </a:rPr>
              <a:t>growth—B, Zn, Cu, </a:t>
            </a:r>
            <a:r>
              <a:rPr lang="en-US" sz="2800" dirty="0" err="1">
                <a:latin typeface="Times New Roman" panose="02020603050405020304" pitchFamily="18" charset="0"/>
                <a:cs typeface="Times New Roman" panose="02020603050405020304" pitchFamily="18" charset="0"/>
              </a:rPr>
              <a:t>Mn</a:t>
            </a:r>
            <a:r>
              <a:rPr lang="en-US" sz="2800" dirty="0">
                <a:latin typeface="Times New Roman" panose="02020603050405020304" pitchFamily="18" charset="0"/>
                <a:cs typeface="Times New Roman" panose="02020603050405020304" pitchFamily="18" charset="0"/>
              </a:rPr>
              <a:t>, Mo and Co</a:t>
            </a:r>
          </a:p>
          <a:p>
            <a:pPr algn="just"/>
            <a:r>
              <a:rPr lang="en-US" sz="2800" dirty="0">
                <a:latin typeface="Times New Roman" panose="02020603050405020304" pitchFamily="18" charset="0"/>
                <a:cs typeface="Times New Roman" panose="02020603050405020304" pitchFamily="18" charset="0"/>
              </a:rPr>
              <a:t>(b) The probably essential—-elements like selenium, barium, etc.</a:t>
            </a:r>
          </a:p>
          <a:p>
            <a:pPr algn="just"/>
            <a:r>
              <a:rPr lang="en-US" sz="2800" dirty="0">
                <a:latin typeface="Times New Roman" panose="02020603050405020304" pitchFamily="18" charset="0"/>
                <a:cs typeface="Times New Roman" panose="02020603050405020304" pitchFamily="18" charset="0"/>
              </a:rPr>
              <a:t>(c) The toxic—all essential macro- and micronutrients in high dosages.</a:t>
            </a:r>
          </a:p>
          <a:p>
            <a:pPr algn="just"/>
            <a:r>
              <a:rPr lang="en-US" sz="2800" dirty="0">
                <a:latin typeface="Times New Roman" panose="02020603050405020304" pitchFamily="18" charset="0"/>
                <a:cs typeface="Times New Roman" panose="02020603050405020304" pitchFamily="18" charset="0"/>
              </a:rPr>
              <a:t>[d) Physiologically inactive elements—Arsenic, etc</a:t>
            </a:r>
            <a:r>
              <a:rPr lang="en-US" sz="2800" dirty="0" smtClean="0">
                <a:latin typeface="Times New Roman" panose="02020603050405020304" pitchFamily="18" charset="0"/>
                <a:cs typeface="Times New Roman" panose="02020603050405020304" pitchFamily="18" charset="0"/>
              </a:rPr>
              <a:t>.</a:t>
            </a:r>
          </a:p>
          <a:p>
            <a:pPr algn="just"/>
            <a:endParaRPr lang="en-US" sz="2800" dirty="0" smtClean="0">
              <a:latin typeface="Times New Roman" panose="02020603050405020304" pitchFamily="18" charset="0"/>
              <a:cs typeface="Times New Roman" panose="02020603050405020304" pitchFamily="18" charset="0"/>
            </a:endParaRPr>
          </a:p>
          <a:p>
            <a:pPr marL="342900" indent="-342900" algn="just">
              <a:buAutoNum type="arabicPeriod"/>
            </a:pPr>
            <a:r>
              <a:rPr lang="en-IN" sz="2800" b="1" dirty="0" smtClean="0">
                <a:latin typeface="Times New Roman" panose="02020603050405020304" pitchFamily="18" charset="0"/>
                <a:cs typeface="Times New Roman" panose="02020603050405020304" pitchFamily="18" charset="0"/>
              </a:rPr>
              <a:t>ZINC: </a:t>
            </a:r>
            <a:r>
              <a:rPr lang="en-US" sz="2800" dirty="0" smtClean="0">
                <a:latin typeface="Times New Roman" panose="02020603050405020304" pitchFamily="18" charset="0"/>
                <a:cs typeface="Times New Roman" panose="02020603050405020304" pitchFamily="18" charset="0"/>
              </a:rPr>
              <a:t> </a:t>
            </a:r>
          </a:p>
          <a:p>
            <a:pPr marL="285750" indent="-28575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Zn </a:t>
            </a:r>
            <a:r>
              <a:rPr lang="en-US" sz="2800" dirty="0">
                <a:latin typeface="Times New Roman" panose="02020603050405020304" pitchFamily="18" charset="0"/>
                <a:cs typeface="Times New Roman" panose="02020603050405020304" pitchFamily="18" charset="0"/>
              </a:rPr>
              <a:t>is an activator component for a host of enzymes, e.g., carbonic anhydrase (</a:t>
            </a:r>
            <a:r>
              <a:rPr lang="en-US" sz="2800" dirty="0" err="1">
                <a:latin typeface="Times New Roman" panose="02020603050405020304" pitchFamily="18" charset="0"/>
                <a:cs typeface="Times New Roman" panose="02020603050405020304" pitchFamily="18" charset="0"/>
              </a:rPr>
              <a:t>catalyses</a:t>
            </a:r>
            <a:r>
              <a:rPr lang="en-US" sz="2800" dirty="0">
                <a:latin typeface="Times New Roman" panose="02020603050405020304" pitchFamily="18" charset="0"/>
                <a:cs typeface="Times New Roman" panose="02020603050405020304" pitchFamily="18" charset="0"/>
              </a:rPr>
              <a:t> the reaction CO2 + H2O → H ++ HCO– 3), alcohol dehydrogenase, lactic dehydrogenase, glutamic dehydrogenase, </a:t>
            </a:r>
            <a:r>
              <a:rPr lang="en-US" sz="2800" dirty="0" err="1">
                <a:latin typeface="Times New Roman" panose="02020603050405020304" pitchFamily="18" charset="0"/>
                <a:cs typeface="Times New Roman" panose="02020603050405020304" pitchFamily="18" charset="0"/>
              </a:rPr>
              <a:t>triosephosphate</a:t>
            </a:r>
            <a:r>
              <a:rPr lang="en-US" sz="2800" dirty="0">
                <a:latin typeface="Times New Roman" panose="02020603050405020304" pitchFamily="18" charset="0"/>
                <a:cs typeface="Times New Roman" panose="02020603050405020304" pitchFamily="18" charset="0"/>
              </a:rPr>
              <a:t> dehydrogenase, aldolase (can be replaced by Co or Fe), etc</a:t>
            </a:r>
            <a:r>
              <a:rPr lang="en-US" sz="2800" dirty="0" smtClean="0">
                <a:latin typeface="Times New Roman" panose="02020603050405020304" pitchFamily="18" charset="0"/>
                <a:cs typeface="Times New Roman" panose="02020603050405020304" pitchFamily="18" charset="0"/>
              </a:rPr>
              <a:t>.</a:t>
            </a:r>
          </a:p>
          <a:p>
            <a:pPr algn="just"/>
            <a:r>
              <a:rPr lang="en-IN" sz="2800" b="1" dirty="0" smtClean="0">
                <a:latin typeface="Times New Roman" panose="02020603050405020304" pitchFamily="18" charset="0"/>
                <a:cs typeface="Times New Roman" panose="02020603050405020304" pitchFamily="18" charset="0"/>
              </a:rPr>
              <a:t> </a:t>
            </a:r>
            <a:endParaRPr lang="en-IN"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19179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0051" y="471488"/>
            <a:ext cx="11558587" cy="6124754"/>
          </a:xfrm>
          <a:prstGeom prst="rect">
            <a:avLst/>
          </a:prstGeom>
        </p:spPr>
        <p:txBody>
          <a:bodyPr wrap="square">
            <a:spAutoFit/>
          </a:bodyPr>
          <a:lstStyle/>
          <a:p>
            <a:pPr marL="285750" indent="-285750" algn="jus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It has been known for quite a long time that Zn is essential for the formation of the most important plant hormone, indole acetic acid. More recently it was shown that Zn in minute traces is indispensable for the formation of the amino acid, tryptophan, the generally accepted precursor of indole acetic acid and is not directly concerned with the synthesis of the auxin. </a:t>
            </a:r>
            <a:endParaRPr lang="en-US" sz="2800"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The catabolic breakdown of tryptophan to, the indole nucleus of the auxin is accomplished by the enzyme </a:t>
            </a:r>
            <a:r>
              <a:rPr lang="en-US" sz="2800" dirty="0" err="1">
                <a:latin typeface="Times New Roman" panose="02020603050405020304" pitchFamily="18" charset="0"/>
                <a:cs typeface="Times New Roman" panose="02020603050405020304" pitchFamily="18" charset="0"/>
              </a:rPr>
              <a:t>tryptophanase</a:t>
            </a:r>
            <a:r>
              <a:rPr lang="en-US" sz="2800" dirty="0">
                <a:latin typeface="Times New Roman" panose="02020603050405020304" pitchFamily="18" charset="0"/>
                <a:cs typeface="Times New Roman" panose="02020603050405020304" pitchFamily="18" charset="0"/>
              </a:rPr>
              <a:t>. At the present moment, however, it is clear that the essentiality of Zn for the formation and breakdown of tryptophan is certainly due to its acting as an activator component of </a:t>
            </a:r>
            <a:r>
              <a:rPr lang="en-US" sz="2800" dirty="0" err="1">
                <a:latin typeface="Times New Roman" panose="02020603050405020304" pitchFamily="18" charset="0"/>
                <a:cs typeface="Times New Roman" panose="02020603050405020304" pitchFamily="18" charset="0"/>
              </a:rPr>
              <a:t>enzime</a:t>
            </a:r>
            <a:r>
              <a:rPr lang="en-US" sz="2800" dirty="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tryptophanase</a:t>
            </a:r>
            <a:r>
              <a:rPr lang="en-US" sz="2800" dirty="0" smtClean="0">
                <a:latin typeface="Times New Roman" panose="02020603050405020304" pitchFamily="18" charset="0"/>
                <a:cs typeface="Times New Roman" panose="02020603050405020304" pitchFamily="18" charset="0"/>
              </a:rPr>
              <a:t>.</a:t>
            </a:r>
          </a:p>
          <a:p>
            <a:pPr marL="285750" indent="-28575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Zn Deficiency:</a:t>
            </a:r>
          </a:p>
          <a:p>
            <a:pPr marL="400050" indent="-400050" algn="just">
              <a:buFont typeface="+mj-lt"/>
              <a:buAutoNum type="romanLcPeriod"/>
            </a:pPr>
            <a:r>
              <a:rPr lang="en-US" sz="2800" dirty="0" smtClean="0">
                <a:latin typeface="Times New Roman" panose="02020603050405020304" pitchFamily="18" charset="0"/>
                <a:cs typeface="Times New Roman" panose="02020603050405020304" pitchFamily="18" charset="0"/>
              </a:rPr>
              <a:t>Severe </a:t>
            </a:r>
            <a:r>
              <a:rPr lang="en-US" sz="2800" dirty="0">
                <a:latin typeface="Times New Roman" panose="02020603050405020304" pitchFamily="18" charset="0"/>
                <a:cs typeface="Times New Roman" panose="02020603050405020304" pitchFamily="18" charset="0"/>
              </a:rPr>
              <a:t>Zn deficiency effects on fruit trees. </a:t>
            </a:r>
          </a:p>
          <a:p>
            <a:pPr marL="400050" indent="-400050" algn="just">
              <a:buFont typeface="+mj-lt"/>
              <a:buAutoNum type="romanLcPeriod"/>
            </a:pPr>
            <a:r>
              <a:rPr lang="en-US" sz="2800" dirty="0" smtClean="0">
                <a:latin typeface="Times New Roman" panose="02020603050405020304" pitchFamily="18" charset="0"/>
                <a:cs typeface="Times New Roman" panose="02020603050405020304" pitchFamily="18" charset="0"/>
              </a:rPr>
              <a:t>Zn </a:t>
            </a:r>
            <a:r>
              <a:rPr lang="en-US" sz="2800" dirty="0">
                <a:latin typeface="Times New Roman" panose="02020603050405020304" pitchFamily="18" charset="0"/>
                <a:cs typeface="Times New Roman" panose="02020603050405020304" pitchFamily="18" charset="0"/>
              </a:rPr>
              <a:t>salts spray of a very dilute solution of ZnSO4 on the foliage of the trees. </a:t>
            </a:r>
          </a:p>
          <a:p>
            <a:pPr marL="400050" indent="-400050" algn="just">
              <a:buFont typeface="+mj-lt"/>
              <a:buAutoNum type="romanLcPeriod"/>
            </a:pPr>
            <a:r>
              <a:rPr lang="en-US" sz="2800" dirty="0" smtClean="0">
                <a:latin typeface="Times New Roman" panose="02020603050405020304" pitchFamily="18" charset="0"/>
                <a:cs typeface="Times New Roman" panose="02020603050405020304" pitchFamily="18" charset="0"/>
              </a:rPr>
              <a:t>Injection </a:t>
            </a:r>
            <a:r>
              <a:rPr lang="en-US" sz="2800" dirty="0">
                <a:latin typeface="Times New Roman" panose="02020603050405020304" pitchFamily="18" charset="0"/>
                <a:cs typeface="Times New Roman" panose="02020603050405020304" pitchFamily="18" charset="0"/>
              </a:rPr>
              <a:t>of solid salt containing a trace element into the trunk of the tree. </a:t>
            </a:r>
          </a:p>
        </p:txBody>
      </p:sp>
    </p:spTree>
    <p:extLst>
      <p:ext uri="{BB962C8B-B14F-4D97-AF65-F5344CB8AC3E}">
        <p14:creationId xmlns:p14="http://schemas.microsoft.com/office/powerpoint/2010/main" val="4222342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8662" y="0"/>
            <a:ext cx="10858500" cy="6555641"/>
          </a:xfrm>
          <a:prstGeom prst="rect">
            <a:avLst/>
          </a:prstGeom>
        </p:spPr>
        <p:txBody>
          <a:bodyPr wrap="square">
            <a:spAutoFit/>
          </a:bodyPr>
          <a:lstStyle/>
          <a:p>
            <a:r>
              <a:rPr lang="en-US" sz="2800" b="1" dirty="0" smtClean="0">
                <a:latin typeface="Times New Roman" panose="02020603050405020304" pitchFamily="18" charset="0"/>
                <a:cs typeface="Times New Roman" panose="02020603050405020304" pitchFamily="18" charset="0"/>
              </a:rPr>
              <a:t>Zinc:</a:t>
            </a:r>
            <a:endParaRPr lang="en-US" sz="2800" b="1"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It is important to plants for:</a:t>
            </a:r>
          </a:p>
          <a:p>
            <a:endParaRPr lang="en-US" sz="28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Early growth stages.</a:t>
            </a:r>
          </a:p>
          <a:p>
            <a:endParaRPr lang="en-US" sz="28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Development of root, seed and fruit.</a:t>
            </a:r>
          </a:p>
          <a:p>
            <a:endParaRPr lang="en-US" sz="28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In the process of photosynthesis.</a:t>
            </a:r>
          </a:p>
          <a:p>
            <a:endParaRPr lang="en-US" sz="28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Balancing plant hormones.</a:t>
            </a:r>
          </a:p>
          <a:p>
            <a:endParaRPr lang="en-US" sz="28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Activity of auxins</a:t>
            </a:r>
            <a:r>
              <a:rPr lang="en-US" sz="2800" dirty="0" smtClean="0">
                <a:latin typeface="Times New Roman" panose="02020603050405020304" pitchFamily="18" charset="0"/>
                <a:cs typeface="Times New Roman" panose="02020603050405020304" pitchFamily="18" charset="0"/>
              </a:rPr>
              <a:t>.</a:t>
            </a:r>
          </a:p>
          <a:p>
            <a:r>
              <a:rPr lang="en-US" sz="2800" b="1" dirty="0">
                <a:latin typeface="Times New Roman" panose="02020603050405020304" pitchFamily="18" charset="0"/>
                <a:cs typeface="Times New Roman" panose="02020603050405020304" pitchFamily="18" charset="0"/>
              </a:rPr>
              <a:t>Deficiency</a:t>
            </a:r>
            <a:r>
              <a:rPr lang="en-US" sz="2800" dirty="0">
                <a:latin typeface="Times New Roman" panose="02020603050405020304" pitchFamily="18" charset="0"/>
                <a:cs typeface="Times New Roman" panose="02020603050405020304" pitchFamily="18" charset="0"/>
              </a:rPr>
              <a:t> of Zinc results in stunted growth, length reduction of internodes, smaller young leaves, and yellowing on the lower leaves.</a:t>
            </a: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10136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8375" y="358259"/>
            <a:ext cx="10753050" cy="7263527"/>
          </a:xfrm>
          <a:prstGeom prst="rect">
            <a:avLst/>
          </a:prstGeom>
        </p:spPr>
        <p:txBody>
          <a:bodyPr wrap="square">
            <a:spAutoFit/>
          </a:bodyPr>
          <a:lstStyle/>
          <a:p>
            <a:pPr fontAlgn="base"/>
            <a:r>
              <a:rPr lang="en-IN" sz="2800" b="1" dirty="0">
                <a:latin typeface="Times New Roman" panose="02020603050405020304" pitchFamily="18" charset="0"/>
                <a:cs typeface="Times New Roman" panose="02020603050405020304" pitchFamily="18" charset="0"/>
              </a:rPr>
              <a:t>2. </a:t>
            </a:r>
            <a:r>
              <a:rPr lang="en-IN" sz="2800" b="1" dirty="0" smtClean="0">
                <a:latin typeface="Times New Roman" panose="02020603050405020304" pitchFamily="18" charset="0"/>
                <a:cs typeface="Times New Roman" panose="02020603050405020304" pitchFamily="18" charset="0"/>
              </a:rPr>
              <a:t>BORON: </a:t>
            </a:r>
          </a:p>
          <a:p>
            <a:pPr algn="just" fontAlgn="base"/>
            <a:r>
              <a:rPr lang="en-US" sz="2800" dirty="0" smtClean="0">
                <a:latin typeface="Times New Roman" panose="02020603050405020304" pitchFamily="18" charset="0"/>
                <a:cs typeface="Times New Roman" panose="02020603050405020304" pitchFamily="18" charset="0"/>
              </a:rPr>
              <a:t>It </a:t>
            </a:r>
            <a:r>
              <a:rPr lang="en-US" sz="2800" dirty="0">
                <a:latin typeface="Times New Roman" panose="02020603050405020304" pitchFamily="18" charset="0"/>
                <a:cs typeface="Times New Roman" panose="02020603050405020304" pitchFamily="18" charset="0"/>
              </a:rPr>
              <a:t>is important for:</a:t>
            </a:r>
          </a:p>
          <a:p>
            <a:pPr marL="285750" indent="-285750" algn="just" fontAlgn="base">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Sugar transport</a:t>
            </a:r>
          </a:p>
          <a:p>
            <a:pPr marL="285750" indent="-285750" algn="just" fontAlgn="base">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Amino acid production</a:t>
            </a:r>
          </a:p>
          <a:p>
            <a:pPr marL="285750" indent="-285750" algn="just" fontAlgn="base">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Cell wall formation</a:t>
            </a:r>
          </a:p>
          <a:p>
            <a:pPr marL="285750" indent="-285750" algn="just" fontAlgn="base">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Crop reproduction</a:t>
            </a:r>
          </a:p>
          <a:p>
            <a:pPr marL="285750" indent="-285750" algn="just" fontAlgn="base">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Fruiting</a:t>
            </a:r>
          </a:p>
          <a:p>
            <a:pPr marL="285750" indent="-285750" algn="just" fontAlgn="base">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Flowering.</a:t>
            </a:r>
          </a:p>
          <a:p>
            <a:pPr marL="285750" indent="-285750" algn="just" fontAlgn="base">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Improvement of crop quality</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algn="just"/>
            <a:r>
              <a:rPr lang="en-US" sz="2800" b="1" dirty="0">
                <a:latin typeface="Times New Roman" panose="02020603050405020304" pitchFamily="18" charset="0"/>
                <a:cs typeface="Times New Roman" panose="02020603050405020304" pitchFamily="18" charset="0"/>
              </a:rPr>
              <a:t>Boron deficiency </a:t>
            </a:r>
            <a:r>
              <a:rPr lang="en-US" sz="2800" dirty="0">
                <a:latin typeface="Times New Roman" panose="02020603050405020304" pitchFamily="18" charset="0"/>
                <a:cs typeface="Times New Roman" panose="02020603050405020304" pitchFamily="18" charset="0"/>
              </a:rPr>
              <a:t>in plants can show various symptoms that include stunted growth of young crops, deformation of leaves, death of growing points, dark brown lesions on leaves, poor flowering and chlorosis or yellowing of leaves. It should be ensured that Boron application should be before the flowering stage in crops, applying later is not beneficial. </a:t>
            </a:r>
          </a:p>
          <a:p>
            <a:r>
              <a:rPr lang="en-US" b="1" dirty="0"/>
              <a:t/>
            </a:r>
            <a:br>
              <a:rPr lang="en-US" b="1" dirty="0"/>
            </a:br>
            <a:endParaRPr lang="en-IN" sz="2800" b="1" dirty="0" smtClean="0">
              <a:latin typeface="Times New Roman" panose="02020603050405020304" pitchFamily="18" charset="0"/>
              <a:cs typeface="Times New Roman" panose="02020603050405020304" pitchFamily="18" charset="0"/>
            </a:endParaRPr>
          </a:p>
          <a:p>
            <a:endParaRPr lang="en-IN" sz="28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7558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4812" y="174812"/>
            <a:ext cx="11712387" cy="6555641"/>
          </a:xfrm>
          <a:prstGeom prst="rect">
            <a:avLst/>
          </a:prstGeom>
        </p:spPr>
        <p:txBody>
          <a:bodyPr wrap="square">
            <a:spAutoFit/>
          </a:bodyPr>
          <a:lstStyle/>
          <a:p>
            <a:pPr algn="just"/>
            <a:r>
              <a:rPr lang="en-US" sz="3200" dirty="0" smtClean="0">
                <a:latin typeface="Arial Black" panose="020B0A04020102020204" pitchFamily="34" charset="0"/>
                <a:cs typeface="Times New Roman" panose="02020603050405020304" pitchFamily="18" charset="0"/>
              </a:rPr>
              <a:t>Mineral Nutrition:</a:t>
            </a:r>
          </a:p>
          <a:p>
            <a:pPr marL="285750" indent="-28575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Organisms require many organic and inorganic substances to complete their life cycle. All such substances which are taken from outside constitute their nutrition. </a:t>
            </a:r>
          </a:p>
          <a:p>
            <a:pPr marL="285750" indent="-28575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On the basis of their nutritional requirements, organisms can be classified into </a:t>
            </a:r>
            <a:r>
              <a:rPr lang="en-US" sz="2800" b="1" dirty="0" smtClean="0">
                <a:latin typeface="Times New Roman" panose="02020603050405020304" pitchFamily="18" charset="0"/>
                <a:cs typeface="Times New Roman" panose="02020603050405020304" pitchFamily="18" charset="0"/>
              </a:rPr>
              <a:t>heterotrophs and autotrophs.</a:t>
            </a:r>
          </a:p>
          <a:p>
            <a:pPr marL="285750" indent="-28575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All non-green plants and animals, including human beings are heterotrophs. </a:t>
            </a:r>
          </a:p>
          <a:p>
            <a:pPr marL="285750" indent="-28575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Autotrophic green plants obtain their nutrition from inorganic substances which are present in soil in the form of minerals, which are known as mineral elements or mineral nutrients and this type of nutrition is called mineral nutrition. </a:t>
            </a:r>
          </a:p>
          <a:p>
            <a:pPr marL="285750" indent="-28575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The source of inorganic materials in the soil is minerals, they are called as mineral elements or mineral nutrients. The process involving the absorption, distribution and utilization of mineral substances by the plants for their growth and development is called </a:t>
            </a:r>
            <a:r>
              <a:rPr lang="en-US" sz="2800" b="1" dirty="0" smtClean="0">
                <a:latin typeface="Times New Roman" panose="02020603050405020304" pitchFamily="18" charset="0"/>
                <a:cs typeface="Times New Roman" panose="02020603050405020304" pitchFamily="18" charset="0"/>
              </a:rPr>
              <a:t>mineral nutrition.</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30662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43062" y="742950"/>
            <a:ext cx="9515475" cy="4832092"/>
          </a:xfrm>
          <a:prstGeom prst="rect">
            <a:avLst/>
          </a:prstGeom>
        </p:spPr>
        <p:txBody>
          <a:bodyPr wrap="square">
            <a:spAutoFit/>
          </a:bodyPr>
          <a:lstStyle/>
          <a:p>
            <a:r>
              <a:rPr lang="en-IN" sz="2800" b="1" dirty="0">
                <a:latin typeface="Times New Roman" panose="02020603050405020304" pitchFamily="18" charset="0"/>
                <a:cs typeface="Times New Roman" panose="02020603050405020304" pitchFamily="18" charset="0"/>
              </a:rPr>
              <a:t>Iron (Fe</a:t>
            </a:r>
            <a:r>
              <a:rPr lang="en-IN" sz="2800" b="1" dirty="0" smtClean="0">
                <a:latin typeface="Times New Roman" panose="02020603050405020304" pitchFamily="18" charset="0"/>
                <a:cs typeface="Times New Roman" panose="02020603050405020304" pitchFamily="18" charset="0"/>
              </a:rPr>
              <a:t>):</a:t>
            </a:r>
            <a:endParaRPr lang="en-IN" sz="2800" b="1" dirty="0">
              <a:latin typeface="Times New Roman" panose="02020603050405020304" pitchFamily="18" charset="0"/>
              <a:cs typeface="Times New Roman" panose="02020603050405020304" pitchFamily="18" charset="0"/>
            </a:endParaRPr>
          </a:p>
          <a:p>
            <a:r>
              <a:rPr lang="en-IN" sz="2800" dirty="0">
                <a:latin typeface="Times New Roman" panose="02020603050405020304" pitchFamily="18" charset="0"/>
                <a:cs typeface="Times New Roman" panose="02020603050405020304" pitchFamily="18" charset="0"/>
              </a:rPr>
              <a:t>Iron is important for:</a:t>
            </a:r>
          </a:p>
          <a:p>
            <a:endParaRPr lang="en-IN" sz="28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IN" sz="2800" dirty="0">
                <a:latin typeface="Times New Roman" panose="02020603050405020304" pitchFamily="18" charset="0"/>
                <a:cs typeface="Times New Roman" panose="02020603050405020304" pitchFamily="18" charset="0"/>
              </a:rPr>
              <a:t>Chlorophyll production</a:t>
            </a:r>
            <a:r>
              <a:rPr lang="en-IN" sz="2800" dirty="0" smtClean="0">
                <a:latin typeface="Times New Roman" panose="02020603050405020304" pitchFamily="18" charset="0"/>
                <a:cs typeface="Times New Roman" panose="02020603050405020304" pitchFamily="18" charset="0"/>
              </a:rPr>
              <a:t>.</a:t>
            </a:r>
            <a:endParaRPr lang="en-IN" sz="28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IN" sz="2800" dirty="0" smtClean="0">
                <a:latin typeface="Times New Roman" panose="02020603050405020304" pitchFamily="18" charset="0"/>
                <a:cs typeface="Times New Roman" panose="02020603050405020304" pitchFamily="18" charset="0"/>
              </a:rPr>
              <a:t>Photosynthesis</a:t>
            </a:r>
            <a:endParaRPr lang="en-IN" sz="28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IN" sz="2800" dirty="0">
                <a:latin typeface="Times New Roman" panose="02020603050405020304" pitchFamily="18" charset="0"/>
                <a:cs typeface="Times New Roman" panose="02020603050405020304" pitchFamily="18" charset="0"/>
              </a:rPr>
              <a:t>Enzyme composition</a:t>
            </a:r>
            <a:r>
              <a:rPr lang="en-IN" sz="2800" dirty="0" smtClean="0">
                <a:latin typeface="Times New Roman" panose="02020603050405020304" pitchFamily="18" charset="0"/>
                <a:cs typeface="Times New Roman" panose="02020603050405020304" pitchFamily="18" charset="0"/>
              </a:rPr>
              <a:t>.</a:t>
            </a:r>
            <a:endParaRPr lang="en-IN" sz="28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IN" sz="2800" dirty="0">
                <a:latin typeface="Times New Roman" panose="02020603050405020304" pitchFamily="18" charset="0"/>
                <a:cs typeface="Times New Roman" panose="02020603050405020304" pitchFamily="18" charset="0"/>
              </a:rPr>
              <a:t>Influences energy transfer, nitrogen reduction and fixation</a:t>
            </a:r>
            <a:r>
              <a:rPr lang="en-IN" sz="2800" dirty="0" smtClean="0">
                <a:latin typeface="Times New Roman" panose="02020603050405020304" pitchFamily="18" charset="0"/>
                <a:cs typeface="Times New Roman" panose="02020603050405020304" pitchFamily="18" charset="0"/>
              </a:rPr>
              <a:t>.</a:t>
            </a:r>
            <a:endParaRPr lang="en-IN" sz="28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IN" sz="2800" dirty="0">
                <a:latin typeface="Times New Roman" panose="02020603050405020304" pitchFamily="18" charset="0"/>
                <a:cs typeface="Times New Roman" panose="02020603050405020304" pitchFamily="18" charset="0"/>
              </a:rPr>
              <a:t>Lignin formation.</a:t>
            </a:r>
          </a:p>
          <a:p>
            <a:endParaRPr lang="en-IN" sz="2800" dirty="0">
              <a:latin typeface="Times New Roman" panose="02020603050405020304" pitchFamily="18" charset="0"/>
              <a:cs typeface="Times New Roman" panose="02020603050405020304" pitchFamily="18" charset="0"/>
            </a:endParaRPr>
          </a:p>
          <a:p>
            <a:r>
              <a:rPr lang="en-IN" sz="2800" dirty="0">
                <a:latin typeface="Times New Roman" panose="02020603050405020304" pitchFamily="18" charset="0"/>
                <a:cs typeface="Times New Roman" panose="02020603050405020304" pitchFamily="18" charset="0"/>
              </a:rPr>
              <a:t>Deficiency in iron in plants harms younger leaves as it causes yellowing between the veins.</a:t>
            </a:r>
          </a:p>
        </p:txBody>
      </p:sp>
    </p:spTree>
    <p:extLst>
      <p:ext uri="{BB962C8B-B14F-4D97-AF65-F5344CB8AC3E}">
        <p14:creationId xmlns:p14="http://schemas.microsoft.com/office/powerpoint/2010/main" val="28662786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2976" y="467916"/>
            <a:ext cx="9815512" cy="5693866"/>
          </a:xfrm>
          <a:prstGeom prst="rect">
            <a:avLst/>
          </a:prstGeom>
        </p:spPr>
        <p:txBody>
          <a:bodyPr wrap="square">
            <a:spAutoFit/>
          </a:bodyPr>
          <a:lstStyle/>
          <a:p>
            <a:r>
              <a:rPr lang="en-US" sz="2800" b="1" dirty="0">
                <a:latin typeface="Times New Roman" panose="02020603050405020304" pitchFamily="18" charset="0"/>
                <a:cs typeface="Times New Roman" panose="02020603050405020304" pitchFamily="18" charset="0"/>
              </a:rPr>
              <a:t>Manganese (</a:t>
            </a:r>
            <a:r>
              <a:rPr lang="en-US" sz="2800" b="1" dirty="0" err="1">
                <a:latin typeface="Times New Roman" panose="02020603050405020304" pitchFamily="18" charset="0"/>
                <a:cs typeface="Times New Roman" panose="02020603050405020304" pitchFamily="18" charset="0"/>
              </a:rPr>
              <a:t>Mn</a:t>
            </a:r>
            <a:r>
              <a:rPr lang="en-US" sz="2800" b="1" dirty="0" smtClean="0">
                <a:latin typeface="Times New Roman" panose="02020603050405020304" pitchFamily="18" charset="0"/>
                <a:cs typeface="Times New Roman" panose="02020603050405020304" pitchFamily="18" charset="0"/>
              </a:rPr>
              <a:t>):</a:t>
            </a:r>
            <a:endParaRPr lang="en-US" sz="2800" b="1"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It is important to plants for:</a:t>
            </a:r>
          </a:p>
          <a:p>
            <a:endParaRPr lang="en-US" sz="28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Influences chloroplast production.</a:t>
            </a:r>
          </a:p>
          <a:p>
            <a:endParaRPr lang="en-US" sz="28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Actively Participating in photosynthetic process.</a:t>
            </a:r>
          </a:p>
          <a:p>
            <a:endParaRPr lang="en-US" sz="28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Activation of enzymes and influencing germination plus crop maturity.</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Deficiency in </a:t>
            </a:r>
            <a:r>
              <a:rPr lang="en-US" sz="2800" dirty="0" err="1">
                <a:latin typeface="Times New Roman" panose="02020603050405020304" pitchFamily="18" charset="0"/>
                <a:cs typeface="Times New Roman" panose="02020603050405020304" pitchFamily="18" charset="0"/>
              </a:rPr>
              <a:t>Mn</a:t>
            </a:r>
            <a:r>
              <a:rPr lang="en-US" sz="2800" dirty="0">
                <a:latin typeface="Times New Roman" panose="02020603050405020304" pitchFamily="18" charset="0"/>
                <a:cs typeface="Times New Roman" panose="02020603050405020304" pitchFamily="18" charset="0"/>
              </a:rPr>
              <a:t> also may lead to yellowing of veins in the younger leaves called chlorosis.</a:t>
            </a: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91072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8764" y="1958459"/>
            <a:ext cx="9401174" cy="1446550"/>
          </a:xfrm>
          <a:prstGeom prst="rect">
            <a:avLst/>
          </a:prstGeom>
        </p:spPr>
        <p:txBody>
          <a:bodyPr wrap="square">
            <a:spAutoFit/>
          </a:bodyPr>
          <a:lstStyle/>
          <a:p>
            <a:pPr algn="ctr"/>
            <a:r>
              <a:rPr lang="en-US" sz="4400" dirty="0">
                <a:latin typeface="Arial Black" panose="020B0A04020102020204" pitchFamily="34" charset="0"/>
              </a:rPr>
              <a:t>MECHANISM OF ABSORPTION OF ELEMENTS</a:t>
            </a:r>
            <a:endParaRPr lang="en-IN" sz="4400" dirty="0">
              <a:latin typeface="Arial Black" panose="020B0A04020102020204" pitchFamily="34" charset="0"/>
            </a:endParaRPr>
          </a:p>
        </p:txBody>
      </p:sp>
    </p:spTree>
    <p:extLst>
      <p:ext uri="{BB962C8B-B14F-4D97-AF65-F5344CB8AC3E}">
        <p14:creationId xmlns:p14="http://schemas.microsoft.com/office/powerpoint/2010/main" val="35713342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7225" y="612845"/>
            <a:ext cx="11101388" cy="5693866"/>
          </a:xfrm>
          <a:prstGeom prst="rect">
            <a:avLst/>
          </a:prstGeom>
        </p:spPr>
        <p:txBody>
          <a:bodyPr wrap="square">
            <a:spAutoFit/>
          </a:bodyPr>
          <a:lstStyle/>
          <a:p>
            <a:pPr marL="285750" lvl="0" indent="-285750"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Plants absorb a large number of minerals from soil. The uptake of mineral ions </a:t>
            </a:r>
            <a:r>
              <a:rPr lang="en-US" sz="2800" dirty="0" smtClean="0">
                <a:latin typeface="Times New Roman" panose="02020603050405020304" pitchFamily="18" charset="0"/>
                <a:cs typeface="Times New Roman" panose="02020603050405020304" pitchFamily="18" charset="0"/>
              </a:rPr>
              <a:t>by </a:t>
            </a:r>
            <a:r>
              <a:rPr lang="en-IN" sz="2800" dirty="0" smtClean="0">
                <a:latin typeface="Times New Roman" panose="02020603050405020304" pitchFamily="18" charset="0"/>
                <a:cs typeface="Times New Roman" panose="02020603050405020304" pitchFamily="18" charset="0"/>
              </a:rPr>
              <a:t>the </a:t>
            </a:r>
            <a:r>
              <a:rPr lang="en-IN" sz="2800" dirty="0">
                <a:latin typeface="Times New Roman" panose="02020603050405020304" pitchFamily="18" charset="0"/>
                <a:cs typeface="Times New Roman" panose="02020603050405020304" pitchFamily="18" charset="0"/>
              </a:rPr>
              <a:t>(sub-terminal) meristematic region of the roots</a:t>
            </a:r>
            <a:r>
              <a:rPr lang="en-IN" sz="2800" dirty="0" smtClean="0">
                <a:latin typeface="Times New Roman" panose="02020603050405020304" pitchFamily="18" charset="0"/>
                <a:cs typeface="Times New Roman" panose="02020603050405020304" pitchFamily="18" charset="0"/>
              </a:rPr>
              <a:t>.</a:t>
            </a:r>
          </a:p>
          <a:p>
            <a:pPr marL="285750" indent="-285750" algn="just">
              <a:buFont typeface="Arial" panose="020B0604020202020204" pitchFamily="34" charset="0"/>
              <a:buChar char="•"/>
            </a:pPr>
            <a:r>
              <a:rPr lang="en-IN" sz="2800" dirty="0">
                <a:latin typeface="Times New Roman" panose="02020603050405020304" pitchFamily="18" charset="0"/>
                <a:cs typeface="Times New Roman" panose="02020603050405020304" pitchFamily="18" charset="0"/>
              </a:rPr>
              <a:t>There are two methods of absorption of mineral salts : </a:t>
            </a:r>
            <a:r>
              <a:rPr lang="en-IN" sz="2800" b="1" dirty="0">
                <a:latin typeface="Times New Roman" panose="02020603050405020304" pitchFamily="18" charset="0"/>
                <a:cs typeface="Times New Roman" panose="02020603050405020304" pitchFamily="18" charset="0"/>
              </a:rPr>
              <a:t>Passive</a:t>
            </a:r>
            <a:r>
              <a:rPr lang="en-IN" sz="2800" dirty="0">
                <a:latin typeface="Times New Roman" panose="02020603050405020304" pitchFamily="18" charset="0"/>
                <a:cs typeface="Times New Roman" panose="02020603050405020304" pitchFamily="18" charset="0"/>
              </a:rPr>
              <a:t> and </a:t>
            </a:r>
            <a:r>
              <a:rPr lang="en-IN" sz="2800" b="1" dirty="0">
                <a:latin typeface="Times New Roman" panose="02020603050405020304" pitchFamily="18" charset="0"/>
                <a:cs typeface="Times New Roman" panose="02020603050405020304" pitchFamily="18" charset="0"/>
              </a:rPr>
              <a:t>active</a:t>
            </a:r>
            <a:r>
              <a:rPr lang="en-IN"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a) Passive Absorption : It is the initial and rapid phase wherein ions are </a:t>
            </a:r>
            <a:r>
              <a:rPr lang="en-US" sz="2800" dirty="0" smtClean="0">
                <a:latin typeface="Times New Roman" panose="02020603050405020304" pitchFamily="18" charset="0"/>
                <a:cs typeface="Times New Roman" panose="02020603050405020304" pitchFamily="18" charset="0"/>
              </a:rPr>
              <a:t>absorbed into </a:t>
            </a:r>
            <a:r>
              <a:rPr lang="en-US" sz="2800" dirty="0">
                <a:latin typeface="Times New Roman" panose="02020603050405020304" pitchFamily="18" charset="0"/>
                <a:cs typeface="Times New Roman" panose="02020603050405020304" pitchFamily="18" charset="0"/>
              </a:rPr>
              <a:t>the “outer space” of the cells, through the </a:t>
            </a:r>
            <a:r>
              <a:rPr lang="en-US" sz="2800" dirty="0" err="1">
                <a:latin typeface="Times New Roman" panose="02020603050405020304" pitchFamily="18" charset="0"/>
                <a:cs typeface="Times New Roman" panose="02020603050405020304" pitchFamily="18" charset="0"/>
              </a:rPr>
              <a:t>apoplast</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pathway</a:t>
            </a:r>
            <a:r>
              <a:rPr lang="en-US" sz="2800" dirty="0">
                <a:latin typeface="Times New Roman" panose="02020603050405020304" pitchFamily="18" charset="0"/>
                <a:cs typeface="Times New Roman" panose="02020603050405020304" pitchFamily="18" charset="0"/>
              </a:rPr>
              <a:t>. It does not require use of any metabolic energy.</a:t>
            </a:r>
          </a:p>
          <a:p>
            <a:pPr marL="285750" indent="-285750"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(b) Active Absorption : It is the second phase of ion uptake. The ions are </a:t>
            </a:r>
            <a:r>
              <a:rPr lang="en-US" sz="2800" dirty="0" smtClean="0">
                <a:latin typeface="Times New Roman" panose="02020603050405020304" pitchFamily="18" charset="0"/>
                <a:cs typeface="Times New Roman" panose="02020603050405020304" pitchFamily="18" charset="0"/>
              </a:rPr>
              <a:t>taken in </a:t>
            </a:r>
            <a:r>
              <a:rPr lang="en-US" sz="2800" dirty="0">
                <a:latin typeface="Times New Roman" panose="02020603050405020304" pitchFamily="18" charset="0"/>
                <a:cs typeface="Times New Roman" panose="02020603050405020304" pitchFamily="18" charset="0"/>
              </a:rPr>
              <a:t>slowly into the ‘inner space’ the </a:t>
            </a:r>
            <a:r>
              <a:rPr lang="en-US" sz="2800" dirty="0" err="1">
                <a:latin typeface="Times New Roman" panose="02020603050405020304" pitchFamily="18" charset="0"/>
                <a:cs typeface="Times New Roman" panose="02020603050405020304" pitchFamily="18" charset="0"/>
              </a:rPr>
              <a:t>symplast</a:t>
            </a:r>
            <a:r>
              <a:rPr lang="en-US" sz="2800" dirty="0">
                <a:latin typeface="Times New Roman" panose="02020603050405020304" pitchFamily="18" charset="0"/>
                <a:cs typeface="Times New Roman" panose="02020603050405020304" pitchFamily="18" charset="0"/>
              </a:rPr>
              <a:t> of </a:t>
            </a:r>
            <a:r>
              <a:rPr lang="en-US" sz="2800" dirty="0" smtClean="0">
                <a:latin typeface="Times New Roman" panose="02020603050405020304" pitchFamily="18" charset="0"/>
                <a:cs typeface="Times New Roman" panose="02020603050405020304" pitchFamily="18" charset="0"/>
              </a:rPr>
              <a:t>cells. It needs the </a:t>
            </a:r>
            <a:r>
              <a:rPr lang="en-US" sz="2800" dirty="0">
                <a:latin typeface="Times New Roman" panose="02020603050405020304" pitchFamily="18" charset="0"/>
                <a:cs typeface="Times New Roman" panose="02020603050405020304" pitchFamily="18" charset="0"/>
              </a:rPr>
              <a:t>expenditure of metabolic energy.</a:t>
            </a:r>
          </a:p>
          <a:p>
            <a:pPr marL="285750" indent="-285750"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The movement of ions is called flux. When the ions move into the cells, it is </a:t>
            </a:r>
            <a:r>
              <a:rPr lang="en-US" sz="2800" dirty="0" smtClean="0">
                <a:latin typeface="Times New Roman" panose="02020603050405020304" pitchFamily="18" charset="0"/>
                <a:cs typeface="Times New Roman" panose="02020603050405020304" pitchFamily="18" charset="0"/>
              </a:rPr>
              <a:t>called influx </a:t>
            </a:r>
            <a:r>
              <a:rPr lang="en-US" sz="2800" dirty="0">
                <a:latin typeface="Times New Roman" panose="02020603050405020304" pitchFamily="18" charset="0"/>
                <a:cs typeface="Times New Roman" panose="02020603050405020304" pitchFamily="18" charset="0"/>
              </a:rPr>
              <a:t>and the outward movement of ions is called efflux.</a:t>
            </a:r>
          </a:p>
          <a:p>
            <a:pPr marL="285750" indent="-285750"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The mineral ions absorbed by the root system are translocated through the </a:t>
            </a:r>
            <a:r>
              <a:rPr lang="en-US" sz="2800" dirty="0" smtClean="0">
                <a:latin typeface="Times New Roman" panose="02020603050405020304" pitchFamily="18" charset="0"/>
                <a:cs typeface="Times New Roman" panose="02020603050405020304" pitchFamily="18" charset="0"/>
              </a:rPr>
              <a:t>xylem vessels </a:t>
            </a:r>
            <a:r>
              <a:rPr lang="en-US" sz="2800" dirty="0">
                <a:latin typeface="Times New Roman" panose="02020603050405020304" pitchFamily="18" charset="0"/>
                <a:cs typeface="Times New Roman" panose="02020603050405020304" pitchFamily="18" charset="0"/>
              </a:rPr>
              <a:t>to other parts of the plant.</a:t>
            </a: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16620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91247"/>
            <a:ext cx="10372725" cy="5940088"/>
          </a:xfrm>
          <a:prstGeom prst="rect">
            <a:avLst/>
          </a:prstGeom>
        </p:spPr>
        <p:txBody>
          <a:bodyPr wrap="square">
            <a:spAutoFit/>
          </a:bodyPr>
          <a:lstStyle/>
          <a:p>
            <a:pPr algn="ctr"/>
            <a:r>
              <a:rPr lang="en-US" sz="3200" b="1" dirty="0">
                <a:latin typeface="Times New Roman" panose="02020603050405020304" pitchFamily="18" charset="0"/>
                <a:cs typeface="Times New Roman" panose="02020603050405020304" pitchFamily="18" charset="0"/>
              </a:rPr>
              <a:t>PASSIVE ABSORPTION OF MINERALS (WITHOUT EXPENDITURE OF ATP</a:t>
            </a:r>
            <a:r>
              <a:rPr lang="en-US" sz="3200" b="1" dirty="0" smtClean="0">
                <a:latin typeface="Times New Roman" panose="02020603050405020304" pitchFamily="18" charset="0"/>
                <a:cs typeface="Times New Roman" panose="02020603050405020304" pitchFamily="18" charset="0"/>
              </a:rPr>
              <a:t>)</a:t>
            </a:r>
          </a:p>
          <a:p>
            <a:endParaRPr lang="en-US" dirty="0"/>
          </a:p>
          <a:p>
            <a:pPr marL="285750" lvl="0" indent="-285750" algn="just" fontAlgn="base">
              <a:buFont typeface="Arial" panose="020B0604020202020204" pitchFamily="34" charset="0"/>
              <a:buChar char="•"/>
            </a:pPr>
            <a:r>
              <a:rPr lang="en-IN" sz="2800" b="1" dirty="0">
                <a:latin typeface="Times New Roman" panose="02020603050405020304" pitchFamily="18" charset="0"/>
                <a:cs typeface="Times New Roman" panose="02020603050405020304" pitchFamily="18" charset="0"/>
              </a:rPr>
              <a:t>By simple diffusion</a:t>
            </a:r>
            <a:r>
              <a:rPr lang="en-IN" sz="2800" dirty="0">
                <a:latin typeface="Times New Roman" panose="02020603050405020304" pitchFamily="18" charset="0"/>
                <a:cs typeface="Times New Roman" panose="02020603050405020304" pitchFamily="18" charset="0"/>
              </a:rPr>
              <a:t> : According to this method, mineral ions may diffuse in root cells from the soil solution.</a:t>
            </a:r>
          </a:p>
          <a:p>
            <a:pPr marL="285750" lvl="0" indent="-285750" algn="just" fontAlgn="base">
              <a:buFont typeface="Arial" panose="020B0604020202020204" pitchFamily="34" charset="0"/>
              <a:buChar char="•"/>
            </a:pPr>
            <a:r>
              <a:rPr lang="en-IN" sz="2800" b="1" dirty="0">
                <a:latin typeface="Times New Roman" panose="02020603050405020304" pitchFamily="18" charset="0"/>
                <a:cs typeface="Times New Roman" panose="02020603050405020304" pitchFamily="18" charset="0"/>
              </a:rPr>
              <a:t>By mass flow</a:t>
            </a:r>
            <a:r>
              <a:rPr lang="en-IN" sz="2800" dirty="0">
                <a:latin typeface="Times New Roman" panose="02020603050405020304" pitchFamily="18" charset="0"/>
                <a:cs typeface="Times New Roman" panose="02020603050405020304" pitchFamily="18" charset="0"/>
              </a:rPr>
              <a:t> : According to this method, mineral ion absorption occurs with the flow of water under the influence of transpiration.</a:t>
            </a:r>
          </a:p>
          <a:p>
            <a:pPr marL="285750" lvl="0" indent="-285750" algn="just" fontAlgn="base">
              <a:buFont typeface="Arial" panose="020B0604020202020204" pitchFamily="34" charset="0"/>
              <a:buChar char="•"/>
            </a:pPr>
            <a:r>
              <a:rPr lang="en-IN" sz="2800" b="1" dirty="0">
                <a:latin typeface="Times New Roman" panose="02020603050405020304" pitchFamily="18" charset="0"/>
                <a:cs typeface="Times New Roman" panose="02020603050405020304" pitchFamily="18" charset="0"/>
              </a:rPr>
              <a:t>By ion exchange</a:t>
            </a:r>
            <a:r>
              <a:rPr lang="en-IN" sz="2800" dirty="0">
                <a:latin typeface="Times New Roman" panose="02020603050405020304" pitchFamily="18" charset="0"/>
                <a:cs typeface="Times New Roman" panose="02020603050405020304" pitchFamily="18" charset="0"/>
              </a:rPr>
              <a:t> : This involves exchange of mineral ions with the ions of the same charge.</a:t>
            </a:r>
          </a:p>
          <a:p>
            <a:pPr marL="857250" lvl="1" indent="-400050" algn="just" fontAlgn="base">
              <a:buFont typeface="+mj-lt"/>
              <a:buAutoNum type="romanLcPeriod"/>
            </a:pPr>
            <a:r>
              <a:rPr lang="en-IN" sz="2800" b="1" dirty="0">
                <a:latin typeface="Times New Roman" panose="02020603050405020304" pitchFamily="18" charset="0"/>
                <a:cs typeface="Times New Roman" panose="02020603050405020304" pitchFamily="18" charset="0"/>
              </a:rPr>
              <a:t>By contact exchange</a:t>
            </a:r>
            <a:r>
              <a:rPr lang="en-IN" sz="2800" dirty="0">
                <a:latin typeface="Times New Roman" panose="02020603050405020304" pitchFamily="18" charset="0"/>
                <a:cs typeface="Times New Roman" panose="02020603050405020304" pitchFamily="18" charset="0"/>
              </a:rPr>
              <a:t> : When the mineral ions exchange with the H</a:t>
            </a:r>
            <a:r>
              <a:rPr lang="en-IN" sz="2800" baseline="30000" dirty="0">
                <a:latin typeface="Times New Roman" panose="02020603050405020304" pitchFamily="18" charset="0"/>
                <a:cs typeface="Times New Roman" panose="02020603050405020304" pitchFamily="18" charset="0"/>
              </a:rPr>
              <a:t>+</a:t>
            </a:r>
            <a:r>
              <a:rPr lang="en-IN" sz="2800" dirty="0">
                <a:latin typeface="Times New Roman" panose="02020603050405020304" pitchFamily="18" charset="0"/>
                <a:cs typeface="Times New Roman" panose="02020603050405020304" pitchFamily="18" charset="0"/>
              </a:rPr>
              <a:t> and OH</a:t>
            </a:r>
            <a:r>
              <a:rPr lang="en-IN" sz="2800" baseline="30000" dirty="0">
                <a:latin typeface="Times New Roman" panose="02020603050405020304" pitchFamily="18" charset="0"/>
                <a:cs typeface="Times New Roman" panose="02020603050405020304" pitchFamily="18" charset="0"/>
              </a:rPr>
              <a:t>–</a:t>
            </a:r>
            <a:r>
              <a:rPr lang="en-IN" sz="2800" dirty="0">
                <a:latin typeface="Times New Roman" panose="02020603050405020304" pitchFamily="18" charset="0"/>
                <a:cs typeface="Times New Roman" panose="02020603050405020304" pitchFamily="18" charset="0"/>
              </a:rPr>
              <a:t> ions.</a:t>
            </a:r>
          </a:p>
          <a:p>
            <a:pPr marL="857250" lvl="1" indent="-400050" algn="just" fontAlgn="base">
              <a:buFont typeface="+mj-lt"/>
              <a:buAutoNum type="romanLcPeriod"/>
            </a:pPr>
            <a:r>
              <a:rPr lang="en-IN" sz="2800" b="1" dirty="0">
                <a:latin typeface="Times New Roman" panose="02020603050405020304" pitchFamily="18" charset="0"/>
                <a:cs typeface="Times New Roman" panose="02020603050405020304" pitchFamily="18" charset="0"/>
              </a:rPr>
              <a:t>Carbonic acid exchange</a:t>
            </a:r>
            <a:r>
              <a:rPr lang="en-IN" sz="2800" dirty="0">
                <a:latin typeface="Times New Roman" panose="02020603050405020304" pitchFamily="18" charset="0"/>
                <a:cs typeface="Times New Roman" panose="02020603050405020304" pitchFamily="18" charset="0"/>
              </a:rPr>
              <a:t> : When the mineral ions exchange with the ions of carbonic acid.</a:t>
            </a:r>
          </a:p>
          <a:p>
            <a:endParaRPr lang="en-IN" dirty="0"/>
          </a:p>
        </p:txBody>
      </p:sp>
    </p:spTree>
    <p:extLst>
      <p:ext uri="{BB962C8B-B14F-4D97-AF65-F5344CB8AC3E}">
        <p14:creationId xmlns:p14="http://schemas.microsoft.com/office/powerpoint/2010/main" val="11913320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731" y="557213"/>
            <a:ext cx="5572844" cy="5693866"/>
          </a:xfrm>
          <a:prstGeom prst="rect">
            <a:avLst/>
          </a:prstGeom>
        </p:spPr>
        <p:txBody>
          <a:bodyPr wrap="square">
            <a:spAutoFit/>
          </a:bodyPr>
          <a:lstStyle/>
          <a:p>
            <a:pPr marL="285750" indent="-285750" algn="just">
              <a:buFont typeface="Arial" panose="020B0604020202020204" pitchFamily="34" charset="0"/>
              <a:buChar char="•"/>
            </a:pPr>
            <a:r>
              <a:rPr lang="en-US" sz="2800" dirty="0" smtClean="0"/>
              <a:t>By </a:t>
            </a:r>
            <a:r>
              <a:rPr lang="en-US" sz="2800" dirty="0" err="1"/>
              <a:t>Donnan</a:t>
            </a:r>
            <a:r>
              <a:rPr lang="en-US" sz="2800" dirty="0"/>
              <a:t> equilibrium : This theory explains the passive accumulation of ions against the concentration gradient or electrochemical potential (ECP) without ATP. At the inner side of the cell membrane which separates from outside (external medium), there are some anions which are fixed or non-diffusible and membrane is impermeable to these anions, while cations are diffusible.</a:t>
            </a:r>
            <a:endParaRPr lang="en-IN" sz="2800" dirty="0"/>
          </a:p>
        </p:txBody>
      </p:sp>
      <p:pic>
        <p:nvPicPr>
          <p:cNvPr id="3" name="Picture 2"/>
          <p:cNvPicPr>
            <a:picLocks noChangeAspect="1"/>
          </p:cNvPicPr>
          <p:nvPr/>
        </p:nvPicPr>
        <p:blipFill>
          <a:blip r:embed="rId2"/>
          <a:stretch>
            <a:fillRect/>
          </a:stretch>
        </p:blipFill>
        <p:spPr>
          <a:xfrm>
            <a:off x="5778575" y="371475"/>
            <a:ext cx="6251500" cy="5879603"/>
          </a:xfrm>
          <a:prstGeom prst="rect">
            <a:avLst/>
          </a:prstGeom>
        </p:spPr>
      </p:pic>
    </p:spTree>
    <p:extLst>
      <p:ext uri="{BB962C8B-B14F-4D97-AF65-F5344CB8AC3E}">
        <p14:creationId xmlns:p14="http://schemas.microsoft.com/office/powerpoint/2010/main" val="25514279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625" y="115371"/>
            <a:ext cx="11272838" cy="584775"/>
          </a:xfrm>
          <a:prstGeom prst="rect">
            <a:avLst/>
          </a:prstGeom>
        </p:spPr>
        <p:txBody>
          <a:bodyPr wrap="square">
            <a:spAutoFit/>
          </a:bodyPr>
          <a:lstStyle/>
          <a:p>
            <a:pPr algn="ctr"/>
            <a:r>
              <a:rPr lang="en-US" sz="3200" b="1" dirty="0">
                <a:latin typeface="Times New Roman" panose="02020603050405020304" pitchFamily="18" charset="0"/>
                <a:cs typeface="Times New Roman" panose="02020603050405020304" pitchFamily="18" charset="0"/>
              </a:rPr>
              <a:t>ACTIVE ION ABSORPTION (BY EXPENDITURE OF ATP)</a:t>
            </a:r>
            <a:endParaRPr lang="en-IN" sz="3200" b="1" dirty="0">
              <a:latin typeface="Times New Roman" panose="02020603050405020304" pitchFamily="18" charset="0"/>
              <a:cs typeface="Times New Roman" panose="02020603050405020304" pitchFamily="18" charset="0"/>
            </a:endParaRPr>
          </a:p>
        </p:txBody>
      </p:sp>
      <p:sp>
        <p:nvSpPr>
          <p:cNvPr id="3" name="Rectangle 2"/>
          <p:cNvSpPr/>
          <p:nvPr/>
        </p:nvSpPr>
        <p:spPr>
          <a:xfrm>
            <a:off x="664369" y="849302"/>
            <a:ext cx="11208544" cy="5693866"/>
          </a:xfrm>
          <a:prstGeom prst="rect">
            <a:avLst/>
          </a:prstGeom>
        </p:spPr>
        <p:txBody>
          <a:bodyPr wrap="square">
            <a:spAutoFit/>
          </a:bodyPr>
          <a:lstStyle/>
          <a:p>
            <a:pPr algn="just"/>
            <a:r>
              <a:rPr lang="en-US" sz="2800" dirty="0">
                <a:latin typeface="Times New Roman" panose="02020603050405020304" pitchFamily="18" charset="0"/>
                <a:cs typeface="Times New Roman" panose="02020603050405020304" pitchFamily="18" charset="0"/>
              </a:rPr>
              <a:t>Evidences in </a:t>
            </a:r>
            <a:r>
              <a:rPr lang="en-US" sz="2800" dirty="0" err="1">
                <a:latin typeface="Times New Roman" panose="02020603050405020304" pitchFamily="18" charset="0"/>
                <a:cs typeface="Times New Roman" panose="02020603050405020304" pitchFamily="18" charset="0"/>
              </a:rPr>
              <a:t>favour</a:t>
            </a:r>
            <a:r>
              <a:rPr lang="en-US" sz="2800" dirty="0">
                <a:latin typeface="Times New Roman" panose="02020603050405020304" pitchFamily="18" charset="0"/>
                <a:cs typeface="Times New Roman" panose="02020603050405020304" pitchFamily="18" charset="0"/>
              </a:rPr>
              <a:t> of active mineral absorption are </a:t>
            </a:r>
            <a:r>
              <a:rPr lang="en-US" sz="2800" dirty="0" smtClean="0">
                <a:latin typeface="Times New Roman" panose="02020603050405020304" pitchFamily="18" charset="0"/>
                <a:cs typeface="Times New Roman" panose="02020603050405020304" pitchFamily="18" charset="0"/>
              </a:rPr>
              <a:t>:</a:t>
            </a:r>
          </a:p>
          <a:p>
            <a:pPr algn="just"/>
            <a:endParaRPr lang="en-US" sz="280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Rate </a:t>
            </a:r>
            <a:r>
              <a:rPr lang="en-US" sz="2800" dirty="0">
                <a:latin typeface="Times New Roman" panose="02020603050405020304" pitchFamily="18" charset="0"/>
                <a:cs typeface="Times New Roman" panose="02020603050405020304" pitchFamily="18" charset="0"/>
              </a:rPr>
              <a:t>of respiration of plant is increased when the plant transferred into mineral solution (salt respiration).</a:t>
            </a:r>
          </a:p>
          <a:p>
            <a:pPr marL="285750" indent="-28575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Factors </a:t>
            </a:r>
            <a:r>
              <a:rPr lang="en-US" sz="2800" dirty="0">
                <a:latin typeface="Times New Roman" panose="02020603050405020304" pitchFamily="18" charset="0"/>
                <a:cs typeface="Times New Roman" panose="02020603050405020304" pitchFamily="18" charset="0"/>
              </a:rPr>
              <a:t>like deficiency of oxygen, CO, </a:t>
            </a:r>
            <a:r>
              <a:rPr lang="en-US" sz="2800" dirty="0" smtClean="0">
                <a:latin typeface="Times New Roman" panose="02020603050405020304" pitchFamily="18" charset="0"/>
                <a:cs typeface="Times New Roman" panose="02020603050405020304" pitchFamily="18" charset="0"/>
              </a:rPr>
              <a:t>CN(</a:t>
            </a:r>
            <a:r>
              <a:rPr lang="en-US" dirty="0"/>
              <a:t> </a:t>
            </a:r>
            <a:r>
              <a:rPr lang="en-US" sz="2800" b="1" dirty="0">
                <a:latin typeface="Times New Roman" panose="02020603050405020304" pitchFamily="18" charset="0"/>
                <a:cs typeface="Times New Roman" panose="02020603050405020304" pitchFamily="18" charset="0"/>
              </a:rPr>
              <a:t>cyanide ion</a:t>
            </a:r>
            <a:r>
              <a:rPr lang="en-US" sz="2800" dirty="0">
                <a:latin typeface="Times New Roman" panose="02020603050405020304" pitchFamily="18" charset="0"/>
                <a:cs typeface="Times New Roman" panose="02020603050405020304" pitchFamily="18" charset="0"/>
              </a:rPr>
              <a:t> formula is CN</a:t>
            </a:r>
            <a:r>
              <a:rPr lang="en-US" sz="2800" baseline="300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which </a:t>
            </a:r>
            <a:r>
              <a:rPr lang="en-US" sz="2800" dirty="0">
                <a:latin typeface="Times New Roman" panose="02020603050405020304" pitchFamily="18" charset="0"/>
                <a:cs typeface="Times New Roman" panose="02020603050405020304" pitchFamily="18" charset="0"/>
              </a:rPr>
              <a:t>inhibit rate of respiration, also inhibit the absorption of mineral ions in plants.</a:t>
            </a:r>
          </a:p>
          <a:p>
            <a:pPr marL="285750" indent="-28575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Absorption </a:t>
            </a:r>
            <a:r>
              <a:rPr lang="en-US" sz="2800" dirty="0">
                <a:latin typeface="Times New Roman" panose="02020603050405020304" pitchFamily="18" charset="0"/>
                <a:cs typeface="Times New Roman" panose="02020603050405020304" pitchFamily="18" charset="0"/>
              </a:rPr>
              <a:t>of K+ ions in </a:t>
            </a:r>
            <a:r>
              <a:rPr lang="en-US" sz="2800" dirty="0" err="1">
                <a:latin typeface="Times New Roman" panose="02020603050405020304" pitchFamily="18" charset="0"/>
                <a:cs typeface="Times New Roman" panose="02020603050405020304" pitchFamily="18" charset="0"/>
              </a:rPr>
              <a:t>Nitella</a:t>
            </a:r>
            <a:r>
              <a:rPr lang="en-US" sz="2800" dirty="0">
                <a:latin typeface="Times New Roman" panose="02020603050405020304" pitchFamily="18" charset="0"/>
                <a:cs typeface="Times New Roman" panose="02020603050405020304" pitchFamily="18" charset="0"/>
              </a:rPr>
              <a:t> algae is observed against the concentration gradient</a:t>
            </a:r>
            <a:r>
              <a:rPr lang="en-US" sz="2800" dirty="0" smtClean="0">
                <a:latin typeface="Times New Roman" panose="02020603050405020304" pitchFamily="18" charset="0"/>
                <a:cs typeface="Times New Roman" panose="02020603050405020304" pitchFamily="18" charset="0"/>
              </a:rPr>
              <a:t>.</a:t>
            </a:r>
          </a:p>
          <a:p>
            <a:pPr algn="just"/>
            <a:endParaRPr lang="en-US" sz="2800" dirty="0">
              <a:latin typeface="Times New Roman" panose="02020603050405020304" pitchFamily="18" charset="0"/>
              <a:cs typeface="Times New Roman" panose="02020603050405020304" pitchFamily="18" charset="0"/>
            </a:endParaRPr>
          </a:p>
          <a:p>
            <a:pPr algn="just"/>
            <a:r>
              <a:rPr lang="en-US" sz="2800" b="1" dirty="0">
                <a:latin typeface="Times New Roman" panose="02020603050405020304" pitchFamily="18" charset="0"/>
                <a:cs typeface="Times New Roman" panose="02020603050405020304" pitchFamily="18" charset="0"/>
              </a:rPr>
              <a:t>Cytochrome pump theory : </a:t>
            </a:r>
            <a:r>
              <a:rPr lang="en-US" sz="2800" dirty="0">
                <a:latin typeface="Times New Roman" panose="02020603050405020304" pitchFamily="18" charset="0"/>
                <a:cs typeface="Times New Roman" panose="02020603050405020304" pitchFamily="18" charset="0"/>
              </a:rPr>
              <a:t>(By </a:t>
            </a:r>
            <a:r>
              <a:rPr lang="en-US" sz="2800" dirty="0" err="1">
                <a:latin typeface="Times New Roman" panose="02020603050405020304" pitchFamily="18" charset="0"/>
                <a:cs typeface="Times New Roman" panose="02020603050405020304" pitchFamily="18" charset="0"/>
              </a:rPr>
              <a:t>Lundegardh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Burstorm</a:t>
            </a:r>
            <a:r>
              <a:rPr lang="en-US" sz="2800" dirty="0">
                <a:latin typeface="Times New Roman" panose="02020603050405020304" pitchFamily="18" charset="0"/>
                <a:cs typeface="Times New Roman" panose="02020603050405020304" pitchFamily="18" charset="0"/>
              </a:rPr>
              <a:t>, (1933)) According to this theory, only anions are absorbed by active mechanism through cytochrome pumping and absorption of cation is a passive process.</a:t>
            </a:r>
          </a:p>
        </p:txBody>
      </p:sp>
    </p:spTree>
    <p:extLst>
      <p:ext uri="{BB962C8B-B14F-4D97-AF65-F5344CB8AC3E}">
        <p14:creationId xmlns:p14="http://schemas.microsoft.com/office/powerpoint/2010/main" val="2787070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1588" y="1404462"/>
            <a:ext cx="9986962" cy="3246530"/>
          </a:xfrm>
          <a:prstGeom prst="rect">
            <a:avLst/>
          </a:prstGeom>
        </p:spPr>
        <p:txBody>
          <a:bodyPr wrap="square">
            <a:spAutoFit/>
          </a:bodyPr>
          <a:lstStyle/>
          <a:p>
            <a:pPr algn="just">
              <a:lnSpc>
                <a:spcPct val="150000"/>
              </a:lnSpc>
            </a:pPr>
            <a:r>
              <a:rPr lang="en-US" sz="2800" b="1" dirty="0">
                <a:latin typeface="Times New Roman" panose="02020603050405020304" pitchFamily="18" charset="0"/>
                <a:cs typeface="Times New Roman" panose="02020603050405020304" pitchFamily="18" charset="0"/>
              </a:rPr>
              <a:t>Carrier concept : </a:t>
            </a:r>
            <a:r>
              <a:rPr lang="en-US" sz="2800" dirty="0">
                <a:latin typeface="Times New Roman" panose="02020603050405020304" pitchFamily="18" charset="0"/>
                <a:cs typeface="Times New Roman" panose="02020603050405020304" pitchFamily="18" charset="0"/>
              </a:rPr>
              <a:t>(By </a:t>
            </a:r>
            <a:r>
              <a:rPr lang="en-US" sz="2800" dirty="0" err="1">
                <a:latin typeface="Times New Roman" panose="02020603050405020304" pitchFamily="18" charset="0"/>
                <a:cs typeface="Times New Roman" panose="02020603050405020304" pitchFamily="18" charset="0"/>
              </a:rPr>
              <a:t>Vanden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honert</a:t>
            </a:r>
            <a:r>
              <a:rPr lang="en-US" sz="2800" dirty="0">
                <a:latin typeface="Times New Roman" panose="02020603050405020304" pitchFamily="18" charset="0"/>
                <a:cs typeface="Times New Roman" panose="02020603050405020304" pitchFamily="18" charset="0"/>
              </a:rPr>
              <a:t>) According to this theory, some specific carrier molecules made up of proteins are present in cell membrane of root cell which absorb both the ions and form ion-carrier complex. This complex breaks inside the cell membrane with expenditure of energy.</a:t>
            </a: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90686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914525" y="0"/>
            <a:ext cx="7558088" cy="6857999"/>
          </a:xfrm>
          <a:prstGeom prst="rect">
            <a:avLst/>
          </a:prstGeom>
        </p:spPr>
      </p:pic>
    </p:spTree>
    <p:extLst>
      <p:ext uri="{BB962C8B-B14F-4D97-AF65-F5344CB8AC3E}">
        <p14:creationId xmlns:p14="http://schemas.microsoft.com/office/powerpoint/2010/main" val="30681508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58234"/>
            <a:ext cx="10658475" cy="646331"/>
          </a:xfrm>
          <a:prstGeom prst="rect">
            <a:avLst/>
          </a:prstGeom>
        </p:spPr>
        <p:txBody>
          <a:bodyPr wrap="square">
            <a:spAutoFit/>
          </a:bodyPr>
          <a:lstStyle/>
          <a:p>
            <a:pPr algn="ctr"/>
            <a:r>
              <a:rPr lang="en-IN" sz="3600" b="1" dirty="0">
                <a:latin typeface="Times New Roman" panose="02020603050405020304" pitchFamily="18" charset="0"/>
                <a:cs typeface="Times New Roman" panose="02020603050405020304" pitchFamily="18" charset="0"/>
              </a:rPr>
              <a:t>FACTORS AFFECTING MINERAL ABSORPTION</a:t>
            </a:r>
          </a:p>
        </p:txBody>
      </p:sp>
      <p:sp>
        <p:nvSpPr>
          <p:cNvPr id="3" name="Rectangle 2"/>
          <p:cNvSpPr/>
          <p:nvPr/>
        </p:nvSpPr>
        <p:spPr>
          <a:xfrm>
            <a:off x="457200" y="1100941"/>
            <a:ext cx="11172825" cy="5262979"/>
          </a:xfrm>
          <a:prstGeom prst="rect">
            <a:avLst/>
          </a:prstGeom>
        </p:spPr>
        <p:txBody>
          <a:bodyPr wrap="square">
            <a:spAutoFit/>
          </a:bodyPr>
          <a:lstStyle/>
          <a:p>
            <a:pPr algn="just"/>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process of mineral absorption is influenced by the following factors like temperature, light etc</a:t>
            </a:r>
            <a:r>
              <a:rPr lang="en-US" sz="2800" dirty="0" smtClean="0">
                <a:latin typeface="Times New Roman" panose="02020603050405020304" pitchFamily="18" charset="0"/>
                <a:cs typeface="Times New Roman" panose="02020603050405020304" pitchFamily="18" charset="0"/>
              </a:rPr>
              <a:t>.</a:t>
            </a:r>
          </a:p>
          <a:p>
            <a:pPr algn="just"/>
            <a:endParaRPr lang="en-US" sz="280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US" sz="2800" b="1" dirty="0" smtClean="0">
                <a:latin typeface="Times New Roman" panose="02020603050405020304" pitchFamily="18" charset="0"/>
                <a:cs typeface="Times New Roman" panose="02020603050405020304" pitchFamily="18" charset="0"/>
              </a:rPr>
              <a:t>Temperature </a:t>
            </a:r>
            <a:r>
              <a:rPr lang="en-US" sz="2800" b="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The rate of absorption of salts and minerals is directly proportional to temperature. </a:t>
            </a:r>
            <a:r>
              <a:rPr lang="en-US" sz="2800" dirty="0" smtClean="0">
                <a:latin typeface="Times New Roman" panose="02020603050405020304" pitchFamily="18" charset="0"/>
                <a:cs typeface="Times New Roman" panose="02020603050405020304" pitchFamily="18" charset="0"/>
              </a:rPr>
              <a:t>	The </a:t>
            </a:r>
            <a:r>
              <a:rPr lang="en-US" sz="2800" dirty="0">
                <a:latin typeface="Times New Roman" panose="02020603050405020304" pitchFamily="18" charset="0"/>
                <a:cs typeface="Times New Roman" panose="02020603050405020304" pitchFamily="18" charset="0"/>
              </a:rPr>
              <a:t>absorption of mineral ions is inhibited when the temperature has reached its maximum limit, perhaps </a:t>
            </a:r>
            <a:r>
              <a:rPr lang="en-US" sz="2800" dirty="0" smtClean="0">
                <a:latin typeface="Times New Roman" panose="02020603050405020304" pitchFamily="18" charset="0"/>
                <a:cs typeface="Times New Roman" panose="02020603050405020304" pitchFamily="18" charset="0"/>
              </a:rPr>
              <a:t>due </a:t>
            </a:r>
            <a:r>
              <a:rPr lang="en-US" sz="2800" dirty="0">
                <a:latin typeface="Times New Roman" panose="02020603050405020304" pitchFamily="18" charset="0"/>
                <a:cs typeface="Times New Roman" panose="02020603050405020304" pitchFamily="18" charset="0"/>
              </a:rPr>
              <a:t>to </a:t>
            </a:r>
            <a:r>
              <a:rPr lang="en-US" sz="2800" dirty="0" smtClean="0">
                <a:latin typeface="Times New Roman" panose="02020603050405020304" pitchFamily="18" charset="0"/>
                <a:cs typeface="Times New Roman" panose="02020603050405020304" pitchFamily="18" charset="0"/>
              </a:rPr>
              <a:t>denaturation </a:t>
            </a:r>
            <a:r>
              <a:rPr lang="en-US" sz="2800" dirty="0">
                <a:latin typeface="Times New Roman" panose="02020603050405020304" pitchFamily="18" charset="0"/>
                <a:cs typeface="Times New Roman" panose="02020603050405020304" pitchFamily="18" charset="0"/>
              </a:rPr>
              <a:t>of enzymes.</a:t>
            </a:r>
          </a:p>
          <a:p>
            <a:pPr marL="285750" indent="-285750" algn="just">
              <a:buFont typeface="Arial" panose="020B0604020202020204" pitchFamily="34" charset="0"/>
              <a:buChar char="•"/>
            </a:pPr>
            <a:r>
              <a:rPr lang="en-US" sz="2800" b="1" dirty="0" smtClean="0">
                <a:latin typeface="Times New Roman" panose="02020603050405020304" pitchFamily="18" charset="0"/>
                <a:cs typeface="Times New Roman" panose="02020603050405020304" pitchFamily="18" charset="0"/>
              </a:rPr>
              <a:t>Light </a:t>
            </a:r>
            <a:r>
              <a:rPr lang="en-US" sz="2800" b="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When there is sufficient light, the more photosynthesis occurs. As a result, more food energy becomes </a:t>
            </a:r>
            <a:r>
              <a:rPr lang="en-US" sz="2800" dirty="0" smtClean="0">
                <a:latin typeface="Times New Roman" panose="02020603050405020304" pitchFamily="18" charset="0"/>
                <a:cs typeface="Times New Roman" panose="02020603050405020304" pitchFamily="18" charset="0"/>
              </a:rPr>
              <a:t>	available </a:t>
            </a:r>
            <a:r>
              <a:rPr lang="en-US" sz="2800" dirty="0">
                <a:latin typeface="Times New Roman" panose="02020603050405020304" pitchFamily="18" charset="0"/>
                <a:cs typeface="Times New Roman" panose="02020603050405020304" pitchFamily="18" charset="0"/>
              </a:rPr>
              <a:t>and salt uptake increases.</a:t>
            </a:r>
          </a:p>
          <a:p>
            <a:pPr marL="285750" indent="-285750" algn="just">
              <a:buFont typeface="Arial" panose="020B0604020202020204" pitchFamily="34" charset="0"/>
              <a:buChar char="•"/>
            </a:pPr>
            <a:r>
              <a:rPr lang="en-US" sz="2800" b="1" dirty="0" smtClean="0">
                <a:latin typeface="Times New Roman" panose="02020603050405020304" pitchFamily="18" charset="0"/>
                <a:cs typeface="Times New Roman" panose="02020603050405020304" pitchFamily="18" charset="0"/>
              </a:rPr>
              <a:t>Oxygen </a:t>
            </a:r>
            <a:r>
              <a:rPr lang="en-US" sz="2800" b="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 deficiency of O2 always causes a corresponding decrease in the rate of mineral absorption. It is </a:t>
            </a:r>
            <a:r>
              <a:rPr lang="en-US" sz="2800" dirty="0" smtClean="0">
                <a:latin typeface="Times New Roman" panose="02020603050405020304" pitchFamily="18" charset="0"/>
                <a:cs typeface="Times New Roman" panose="02020603050405020304" pitchFamily="18" charset="0"/>
              </a:rPr>
              <a:t>	probably </a:t>
            </a:r>
            <a:r>
              <a:rPr lang="en-US" sz="2800" dirty="0">
                <a:latin typeface="Times New Roman" panose="02020603050405020304" pitchFamily="18" charset="0"/>
                <a:cs typeface="Times New Roman" panose="02020603050405020304" pitchFamily="18" charset="0"/>
              </a:rPr>
              <a:t>due to unavailability of ATP. The increased oxygen tension helps in increased uptake of salts.</a:t>
            </a:r>
          </a:p>
        </p:txBody>
      </p:sp>
    </p:spTree>
    <p:extLst>
      <p:ext uri="{BB962C8B-B14F-4D97-AF65-F5344CB8AC3E}">
        <p14:creationId xmlns:p14="http://schemas.microsoft.com/office/powerpoint/2010/main" val="3409865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2318" y="0"/>
            <a:ext cx="10018059" cy="954107"/>
          </a:xfrm>
          <a:prstGeom prst="rect">
            <a:avLst/>
          </a:prstGeom>
        </p:spPr>
        <p:txBody>
          <a:bodyPr wrap="square">
            <a:spAutoFit/>
          </a:bodyPr>
          <a:lstStyle/>
          <a:p>
            <a:pPr algn="ctr"/>
            <a:r>
              <a:rPr lang="en-US" sz="2800" dirty="0" smtClean="0">
                <a:latin typeface="Arial Black" panose="020B0A04020102020204" pitchFamily="34" charset="0"/>
              </a:rPr>
              <a:t>METHODS TO STUDY THE MINERAL REQUIREMENT OF PLANTS</a:t>
            </a:r>
            <a:endParaRPr lang="en-IN" sz="2800" dirty="0">
              <a:latin typeface="Arial Black" panose="020B0A04020102020204" pitchFamily="34" charset="0"/>
            </a:endParaRPr>
          </a:p>
        </p:txBody>
      </p:sp>
      <p:sp>
        <p:nvSpPr>
          <p:cNvPr id="3" name="Rectangle 2"/>
          <p:cNvSpPr/>
          <p:nvPr/>
        </p:nvSpPr>
        <p:spPr>
          <a:xfrm>
            <a:off x="0" y="954107"/>
            <a:ext cx="12192000" cy="6124754"/>
          </a:xfrm>
          <a:prstGeom prst="rect">
            <a:avLst/>
          </a:prstGeom>
        </p:spPr>
        <p:txBody>
          <a:bodyPr wrap="square">
            <a:spAutoFit/>
          </a:bodyPr>
          <a:lstStyle/>
          <a:p>
            <a:pPr marL="285750" indent="-28575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In 1860, Julius von Sachs, a prominent German botanist, demonstrated for the first time that plants could be grown to maturity in a defined nutrient solution in complete absence of soil. This technique of growing plants in a nutrient solution is known as </a:t>
            </a:r>
            <a:r>
              <a:rPr lang="en-US" sz="2800" b="1" dirty="0" smtClean="0">
                <a:latin typeface="Times New Roman" panose="02020603050405020304" pitchFamily="18" charset="0"/>
                <a:cs typeface="Times New Roman" panose="02020603050405020304" pitchFamily="18" charset="0"/>
              </a:rPr>
              <a:t>hydroponics or soilless growth</a:t>
            </a:r>
            <a:r>
              <a:rPr lang="en-US" sz="2800" dirty="0" smtClean="0">
                <a:latin typeface="Times New Roman" panose="02020603050405020304" pitchFamily="18" charset="0"/>
                <a:cs typeface="Times New Roman" panose="02020603050405020304" pitchFamily="18" charset="0"/>
              </a:rPr>
              <a:t>.</a:t>
            </a:r>
          </a:p>
          <a:p>
            <a:pPr marL="285750" indent="-28575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After a series of experiments, in which the roots of the plants were immersed in nutrient solutions and wherein an element was added/ removed or given in varied concentration, a mineral solution suitable for the plant growth was obtained.</a:t>
            </a:r>
          </a:p>
          <a:p>
            <a:pPr marL="285750" indent="-28575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By this method, essential elements were identified and their deficiency symptoms were discovered.</a:t>
            </a:r>
          </a:p>
          <a:p>
            <a:pPr marL="285750" indent="-28575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Hydroponics has been successfully employed as a technique for the commercial production of vegetables such as tomato, seedless cucumber and lettuce.</a:t>
            </a:r>
          </a:p>
          <a:p>
            <a:pPr marL="285750" indent="-28575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It must be </a:t>
            </a:r>
            <a:r>
              <a:rPr lang="en-US" sz="2800" dirty="0" err="1" smtClean="0">
                <a:latin typeface="Times New Roman" panose="02020603050405020304" pitchFamily="18" charset="0"/>
                <a:cs typeface="Times New Roman" panose="02020603050405020304" pitchFamily="18" charset="0"/>
              </a:rPr>
              <a:t>emphasised</a:t>
            </a:r>
            <a:r>
              <a:rPr lang="en-US" sz="2800" dirty="0" smtClean="0">
                <a:latin typeface="Times New Roman" panose="02020603050405020304" pitchFamily="18" charset="0"/>
                <a:cs typeface="Times New Roman" panose="02020603050405020304" pitchFamily="18" charset="0"/>
              </a:rPr>
              <a:t> that the nutrient solutions must be adequately aerated to obtain the optimum growth.</a:t>
            </a: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37406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7214" y="366743"/>
            <a:ext cx="10972800" cy="6124754"/>
          </a:xfrm>
          <a:prstGeom prst="rect">
            <a:avLst/>
          </a:prstGeom>
        </p:spPr>
        <p:txBody>
          <a:bodyPr wrap="square">
            <a:spAutoFit/>
          </a:bodyPr>
          <a:lstStyle/>
          <a:p>
            <a:pPr marL="285750" indent="-285750" algn="just">
              <a:buFont typeface="Arial" panose="020B0604020202020204" pitchFamily="34" charset="0"/>
              <a:buChar char="•"/>
            </a:pPr>
            <a:r>
              <a:rPr lang="en-US" sz="2800" b="1" dirty="0" smtClean="0">
                <a:latin typeface="Times New Roman" panose="02020603050405020304" pitchFamily="18" charset="0"/>
                <a:cs typeface="Times New Roman" panose="02020603050405020304" pitchFamily="18" charset="0"/>
              </a:rPr>
              <a:t>pH </a:t>
            </a:r>
            <a:r>
              <a:rPr lang="en-US" sz="2800" b="1" dirty="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It affects the rate of mineral absorption by regulating the availability of ions in the medium. At normal physiological pH, monovalent ions are absorbed more rapidly whereas alkaline pH </a:t>
            </a:r>
            <a:r>
              <a:rPr lang="en-US" sz="2800" dirty="0" err="1">
                <a:latin typeface="Times New Roman" panose="02020603050405020304" pitchFamily="18" charset="0"/>
                <a:cs typeface="Times New Roman" panose="02020603050405020304" pitchFamily="18" charset="0"/>
              </a:rPr>
              <a:t>favours</a:t>
            </a:r>
            <a:r>
              <a:rPr lang="en-US" sz="2800" dirty="0">
                <a:latin typeface="Times New Roman" panose="02020603050405020304" pitchFamily="18" charset="0"/>
                <a:cs typeface="Times New Roman" panose="02020603050405020304" pitchFamily="18" charset="0"/>
              </a:rPr>
              <a:t> the absorption of bivalent and trivalent ions.</a:t>
            </a:r>
          </a:p>
          <a:p>
            <a:pPr marL="285750" indent="-285750" algn="just">
              <a:buFont typeface="Arial" panose="020B0604020202020204" pitchFamily="34" charset="0"/>
              <a:buChar char="•"/>
            </a:pPr>
            <a:r>
              <a:rPr lang="en-US" sz="2800" b="1" dirty="0" smtClean="0">
                <a:latin typeface="Times New Roman" panose="02020603050405020304" pitchFamily="18" charset="0"/>
                <a:cs typeface="Times New Roman" panose="02020603050405020304" pitchFamily="18" charset="0"/>
              </a:rPr>
              <a:t>Interaction </a:t>
            </a:r>
            <a:r>
              <a:rPr lang="en-US" sz="2800" b="1" dirty="0">
                <a:latin typeface="Times New Roman" panose="02020603050405020304" pitchFamily="18" charset="0"/>
                <a:cs typeface="Times New Roman" panose="02020603050405020304" pitchFamily="18" charset="0"/>
              </a:rPr>
              <a:t>with other minerals : </a:t>
            </a:r>
            <a:r>
              <a:rPr lang="en-US" sz="2800" dirty="0">
                <a:latin typeface="Times New Roman" panose="02020603050405020304" pitchFamily="18" charset="0"/>
                <a:cs typeface="Times New Roman" panose="02020603050405020304" pitchFamily="18" charset="0"/>
              </a:rPr>
              <a:t>The absorption of one type of ions is affected by other type. The absorption of K+ is affected by Ca++, Mg++ and other polyvalent ions. It is probably due to competition for binding sites on the carrier. However, the uptake of K+ and Br– becomes possible in presence of Ca++ ions. There is a mutual competition in the absorption of K, </a:t>
            </a:r>
            <a:r>
              <a:rPr lang="en-US" sz="2800" dirty="0" err="1">
                <a:latin typeface="Times New Roman" panose="02020603050405020304" pitchFamily="18" charset="0"/>
                <a:cs typeface="Times New Roman" panose="02020603050405020304" pitchFamily="18" charset="0"/>
              </a:rPr>
              <a:t>Rb</a:t>
            </a:r>
            <a:r>
              <a:rPr lang="en-US" sz="2800" dirty="0">
                <a:latin typeface="Times New Roman" panose="02020603050405020304" pitchFamily="18" charset="0"/>
                <a:cs typeface="Times New Roman" panose="02020603050405020304" pitchFamily="18" charset="0"/>
              </a:rPr>
              <a:t> and Cs ions</a:t>
            </a:r>
            <a:r>
              <a:rPr lang="en-US" sz="2800" dirty="0" smtClean="0">
                <a:latin typeface="Times New Roman" panose="02020603050405020304" pitchFamily="18" charset="0"/>
                <a:cs typeface="Times New Roman" panose="02020603050405020304" pitchFamily="18" charset="0"/>
              </a:rPr>
              <a:t>.(</a:t>
            </a:r>
            <a:r>
              <a:rPr lang="en-US" sz="2800" b="1" dirty="0">
                <a:latin typeface="Times New Roman" panose="02020603050405020304" pitchFamily="18" charset="0"/>
                <a:cs typeface="Times New Roman" panose="02020603050405020304" pitchFamily="18" charset="0"/>
              </a:rPr>
              <a:t>Rubidium</a:t>
            </a:r>
            <a:r>
              <a:rPr lang="en-US" sz="2800" dirty="0">
                <a:latin typeface="Times New Roman" panose="02020603050405020304" pitchFamily="18" charset="0"/>
                <a:cs typeface="Times New Roman" panose="02020603050405020304" pitchFamily="18" charset="0"/>
              </a:rPr>
              <a:t>(1+) is a monovalent inorganic </a:t>
            </a:r>
            <a:r>
              <a:rPr lang="en-US" sz="2800" dirty="0" smtClean="0">
                <a:latin typeface="Times New Roman" panose="02020603050405020304" pitchFamily="18" charset="0"/>
                <a:cs typeface="Times New Roman" panose="02020603050405020304" pitchFamily="18" charset="0"/>
              </a:rPr>
              <a:t>cation, </a:t>
            </a:r>
            <a:r>
              <a:rPr lang="en-US" sz="2800" b="1" dirty="0" err="1">
                <a:latin typeface="Times New Roman" panose="02020603050405020304" pitchFamily="18" charset="0"/>
                <a:cs typeface="Times New Roman" panose="02020603050405020304" pitchFamily="18" charset="0"/>
              </a:rPr>
              <a:t>Caesium</a:t>
            </a:r>
            <a:r>
              <a:rPr lang="en-US" sz="2800" dirty="0">
                <a:latin typeface="Times New Roman" panose="02020603050405020304" pitchFamily="18" charset="0"/>
                <a:cs typeface="Times New Roman" panose="02020603050405020304" pitchFamily="18" charset="0"/>
              </a:rPr>
              <a:t>(1+) is a </a:t>
            </a:r>
            <a:r>
              <a:rPr lang="en-US" sz="2800" dirty="0" err="1">
                <a:latin typeface="Times New Roman" panose="02020603050405020304" pitchFamily="18" charset="0"/>
                <a:cs typeface="Times New Roman" panose="02020603050405020304" pitchFamily="18" charset="0"/>
              </a:rPr>
              <a:t>caesium</a:t>
            </a:r>
            <a:r>
              <a:rPr lang="en-US" sz="2800" dirty="0">
                <a:latin typeface="Times New Roman" panose="02020603050405020304" pitchFamily="18" charset="0"/>
                <a:cs typeface="Times New Roman" panose="02020603050405020304" pitchFamily="18" charset="0"/>
              </a:rPr>
              <a:t> ion, a monovalent inorganic cation</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US" sz="2800" b="1" dirty="0" smtClean="0">
                <a:latin typeface="Times New Roman" panose="02020603050405020304" pitchFamily="18" charset="0"/>
                <a:cs typeface="Times New Roman" panose="02020603050405020304" pitchFamily="18" charset="0"/>
              </a:rPr>
              <a:t>Growth </a:t>
            </a:r>
            <a:r>
              <a:rPr lang="en-US" sz="2800" b="1" dirty="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A proper growth causes an increase in surface area, the number of cells and in the number of binding sites for the mineral ions. As a result, mineral absorption is enhanced.</a:t>
            </a:r>
          </a:p>
        </p:txBody>
      </p:sp>
    </p:spTree>
    <p:extLst>
      <p:ext uri="{BB962C8B-B14F-4D97-AF65-F5344CB8AC3E}">
        <p14:creationId xmlns:p14="http://schemas.microsoft.com/office/powerpoint/2010/main" val="1262668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2729" y="0"/>
            <a:ext cx="11497236" cy="6555641"/>
          </a:xfrm>
          <a:prstGeom prst="rect">
            <a:avLst/>
          </a:prstGeom>
        </p:spPr>
        <p:txBody>
          <a:bodyPr wrap="square">
            <a:spAutoFit/>
          </a:bodyPr>
          <a:lstStyle/>
          <a:p>
            <a:pPr marL="285750" indent="-28575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Because the plants are grown in large tanks, the process of soilless cultivation is also called as </a:t>
            </a:r>
            <a:r>
              <a:rPr lang="en-US" sz="2800" b="1" dirty="0" smtClean="0">
                <a:latin typeface="Times New Roman" panose="02020603050405020304" pitchFamily="18" charset="0"/>
                <a:cs typeface="Times New Roman" panose="02020603050405020304" pitchFamily="18" charset="0"/>
              </a:rPr>
              <a:t>tank farming.</a:t>
            </a:r>
          </a:p>
          <a:p>
            <a:pPr marL="285750" indent="-28575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Hydroponic culture solution was first prepared by </a:t>
            </a:r>
            <a:r>
              <a:rPr lang="en-US" sz="2800" b="1" dirty="0" smtClean="0">
                <a:latin typeface="Times New Roman" panose="02020603050405020304" pitchFamily="18" charset="0"/>
                <a:cs typeface="Times New Roman" panose="02020603050405020304" pitchFamily="18" charset="0"/>
              </a:rPr>
              <a:t>Knop</a:t>
            </a:r>
            <a:r>
              <a:rPr lang="en-US" sz="2800" dirty="0" smtClean="0">
                <a:latin typeface="Times New Roman" panose="02020603050405020304" pitchFamily="18" charset="0"/>
                <a:cs typeface="Times New Roman" panose="02020603050405020304" pitchFamily="18" charset="0"/>
              </a:rPr>
              <a:t>. The famous nutrient solutions are Knop solution, Hoagland solution, </a:t>
            </a:r>
            <a:r>
              <a:rPr lang="en-US" sz="2800" dirty="0" err="1" smtClean="0">
                <a:latin typeface="Times New Roman" panose="02020603050405020304" pitchFamily="18" charset="0"/>
                <a:cs typeface="Times New Roman" panose="02020603050405020304" pitchFamily="18" charset="0"/>
              </a:rPr>
              <a:t>Arnon’s</a:t>
            </a:r>
            <a:r>
              <a:rPr lang="en-US" sz="2800" dirty="0" smtClean="0">
                <a:latin typeface="Times New Roman" panose="02020603050405020304" pitchFamily="18" charset="0"/>
                <a:cs typeface="Times New Roman" panose="02020603050405020304" pitchFamily="18" charset="0"/>
              </a:rPr>
              <a:t> solution and </a:t>
            </a:r>
            <a:r>
              <a:rPr lang="en-US" sz="2800" dirty="0" err="1" smtClean="0">
                <a:latin typeface="Times New Roman" panose="02020603050405020304" pitchFamily="18" charset="0"/>
                <a:cs typeface="Times New Roman" panose="02020603050405020304" pitchFamily="18" charset="0"/>
              </a:rPr>
              <a:t>Sach’s</a:t>
            </a:r>
            <a:r>
              <a:rPr lang="en-US" sz="2800" dirty="0" smtClean="0">
                <a:latin typeface="Times New Roman" panose="02020603050405020304" pitchFamily="18" charset="0"/>
                <a:cs typeface="Times New Roman" panose="02020603050405020304" pitchFamily="18" charset="0"/>
              </a:rPr>
              <a:t> solution.</a:t>
            </a:r>
          </a:p>
          <a:p>
            <a:pPr marL="285750" indent="-28575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Hydroponic or soilless culture helps in knowing–</a:t>
            </a:r>
          </a:p>
          <a:p>
            <a:pPr marL="400050" indent="-400050" algn="just">
              <a:buFont typeface="+mj-lt"/>
              <a:buAutoNum type="romanLcPeriod"/>
            </a:pPr>
            <a:r>
              <a:rPr lang="en-US" sz="2800" dirty="0" smtClean="0">
                <a:latin typeface="Times New Roman" panose="02020603050405020304" pitchFamily="18" charset="0"/>
                <a:cs typeface="Times New Roman" panose="02020603050405020304" pitchFamily="18" charset="0"/>
              </a:rPr>
              <a:t>the essentiality of mineral nutrients.</a:t>
            </a:r>
          </a:p>
          <a:p>
            <a:pPr marL="400050" indent="-400050" algn="just">
              <a:buFont typeface="+mj-lt"/>
              <a:buAutoNum type="romanLcPeriod"/>
            </a:pPr>
            <a:r>
              <a:rPr lang="en-US" sz="2800" dirty="0" smtClean="0">
                <a:latin typeface="Times New Roman" panose="02020603050405020304" pitchFamily="18" charset="0"/>
                <a:cs typeface="Times New Roman" panose="02020603050405020304" pitchFamily="18" charset="0"/>
              </a:rPr>
              <a:t>the deficiency symptoms developed due to non-availability of particular nutrients.</a:t>
            </a:r>
          </a:p>
          <a:p>
            <a:pPr marL="400050" indent="-400050" algn="just">
              <a:buFont typeface="+mj-lt"/>
              <a:buAutoNum type="romanLcPeriod"/>
            </a:pPr>
            <a:r>
              <a:rPr lang="en-US" sz="2800" dirty="0" smtClean="0">
                <a:latin typeface="Times New Roman" panose="02020603050405020304" pitchFamily="18" charset="0"/>
                <a:cs typeface="Times New Roman" panose="02020603050405020304" pitchFamily="18" charset="0"/>
              </a:rPr>
              <a:t>toxicity of plant when an element is present in excess. </a:t>
            </a:r>
          </a:p>
          <a:p>
            <a:pPr marL="400050" indent="-400050" algn="just">
              <a:buFont typeface="+mj-lt"/>
              <a:buAutoNum type="romanLcPeriod"/>
            </a:pPr>
            <a:r>
              <a:rPr lang="en-US" sz="2800" dirty="0" smtClean="0">
                <a:latin typeface="Times New Roman" panose="02020603050405020304" pitchFamily="18" charset="0"/>
                <a:cs typeface="Times New Roman" panose="02020603050405020304" pitchFamily="18" charset="0"/>
              </a:rPr>
              <a:t>the possible interaction among different elements present in plants. </a:t>
            </a:r>
          </a:p>
          <a:p>
            <a:pPr marL="400050" indent="-400050" algn="just">
              <a:buFont typeface="+mj-lt"/>
              <a:buAutoNum type="romanLcPeriod"/>
            </a:pPr>
            <a:r>
              <a:rPr lang="en-US" sz="2800" dirty="0" smtClean="0">
                <a:latin typeface="Times New Roman" panose="02020603050405020304" pitchFamily="18" charset="0"/>
                <a:cs typeface="Times New Roman" panose="02020603050405020304" pitchFamily="18" charset="0"/>
              </a:rPr>
              <a:t>the role of essential elements in the metabolism of plants.</a:t>
            </a:r>
          </a:p>
          <a:p>
            <a:pPr marL="285750" indent="-28575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Hydroponics is useful in areas having thin, infertile and dry soils. They conserve water,  can regulate optimum pH for a particular crop, control pests and disease, avoid problems by weeding, reduces </a:t>
            </a:r>
            <a:r>
              <a:rPr lang="en-US" sz="2800" dirty="0" err="1" smtClean="0">
                <a:latin typeface="Times New Roman" panose="02020603050405020304" pitchFamily="18" charset="0"/>
                <a:cs typeface="Times New Roman" panose="02020603050405020304" pitchFamily="18" charset="0"/>
              </a:rPr>
              <a:t>labour</a:t>
            </a:r>
            <a:r>
              <a:rPr lang="en-US" sz="2800" dirty="0" smtClean="0">
                <a:latin typeface="Times New Roman" panose="02020603050405020304" pitchFamily="18" charset="0"/>
                <a:cs typeface="Times New Roman" panose="02020603050405020304" pitchFamily="18" charset="0"/>
              </a:rPr>
              <a:t> cost etc.</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0481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6413" y="201706"/>
            <a:ext cx="8673352" cy="6306670"/>
          </a:xfrm>
          <a:prstGeom prst="rect">
            <a:avLst/>
          </a:prstGeom>
        </p:spPr>
      </p:pic>
    </p:spTree>
    <p:extLst>
      <p:ext uri="{BB962C8B-B14F-4D97-AF65-F5344CB8AC3E}">
        <p14:creationId xmlns:p14="http://schemas.microsoft.com/office/powerpoint/2010/main" val="1033977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06072" y="232192"/>
            <a:ext cx="8243046" cy="584775"/>
          </a:xfrm>
          <a:prstGeom prst="rect">
            <a:avLst/>
          </a:prstGeom>
        </p:spPr>
        <p:txBody>
          <a:bodyPr wrap="square">
            <a:spAutoFit/>
          </a:bodyPr>
          <a:lstStyle/>
          <a:p>
            <a:pPr algn="ctr"/>
            <a:r>
              <a:rPr lang="en-IN" sz="3200" dirty="0" smtClean="0">
                <a:latin typeface="Arial Black" panose="020B0A04020102020204" pitchFamily="34" charset="0"/>
              </a:rPr>
              <a:t>Mineral Elements in Plants</a:t>
            </a:r>
            <a:endParaRPr lang="en-IN" sz="3200" dirty="0">
              <a:latin typeface="Arial Black" panose="020B0A04020102020204" pitchFamily="34" charset="0"/>
            </a:endParaRPr>
          </a:p>
        </p:txBody>
      </p:sp>
      <p:sp>
        <p:nvSpPr>
          <p:cNvPr id="3" name="Rectangle 2"/>
          <p:cNvSpPr/>
          <p:nvPr/>
        </p:nvSpPr>
        <p:spPr>
          <a:xfrm>
            <a:off x="201706" y="816967"/>
            <a:ext cx="11846859" cy="1384995"/>
          </a:xfrm>
          <a:prstGeom prst="rect">
            <a:avLst/>
          </a:prstGeom>
        </p:spPr>
        <p:txBody>
          <a:bodyPr wrap="square">
            <a:spAutoFit/>
          </a:bodyPr>
          <a:lstStyle/>
          <a:p>
            <a:r>
              <a:rPr lang="en-US" sz="2800" dirty="0" smtClean="0">
                <a:latin typeface="Times New Roman" panose="02020603050405020304" pitchFamily="18" charset="0"/>
                <a:cs typeface="Times New Roman" panose="02020603050405020304" pitchFamily="18" charset="0"/>
              </a:rPr>
              <a:t>On the basis of their effects on plant, mineral elements are generally of two types:</a:t>
            </a:r>
          </a:p>
          <a:p>
            <a:r>
              <a:rPr lang="en-US" sz="2800" dirty="0" err="1" smtClean="0">
                <a:latin typeface="Times New Roman" panose="02020603050405020304" pitchFamily="18" charset="0"/>
                <a:cs typeface="Times New Roman" panose="02020603050405020304" pitchFamily="18" charset="0"/>
              </a:rPr>
              <a:t>i</a:t>
            </a:r>
            <a:r>
              <a:rPr lang="en-US" sz="2800" dirty="0" smtClean="0">
                <a:latin typeface="Times New Roman" panose="02020603050405020304" pitchFamily="18" charset="0"/>
                <a:cs typeface="Times New Roman" panose="02020603050405020304" pitchFamily="18" charset="0"/>
              </a:rPr>
              <a:t>. Essential and</a:t>
            </a:r>
          </a:p>
          <a:p>
            <a:r>
              <a:rPr lang="en-US" sz="2800" dirty="0" smtClean="0">
                <a:latin typeface="Times New Roman" panose="02020603050405020304" pitchFamily="18" charset="0"/>
                <a:cs typeface="Times New Roman" panose="02020603050405020304" pitchFamily="18" charset="0"/>
              </a:rPr>
              <a:t>ii. Non-essential</a:t>
            </a:r>
            <a:r>
              <a:rPr lang="en-US" dirty="0" smtClean="0"/>
              <a:t>.</a:t>
            </a:r>
            <a:endParaRPr lang="en-IN" dirty="0"/>
          </a:p>
        </p:txBody>
      </p:sp>
      <p:sp>
        <p:nvSpPr>
          <p:cNvPr id="4" name="Rectangle 3"/>
          <p:cNvSpPr/>
          <p:nvPr/>
        </p:nvSpPr>
        <p:spPr>
          <a:xfrm>
            <a:off x="201705" y="2201962"/>
            <a:ext cx="11846859" cy="4401205"/>
          </a:xfrm>
          <a:prstGeom prst="rect">
            <a:avLst/>
          </a:prstGeom>
        </p:spPr>
        <p:txBody>
          <a:bodyPr wrap="square">
            <a:spAutoFit/>
          </a:bodyPr>
          <a:lstStyle/>
          <a:p>
            <a:pPr marL="285750" indent="-28575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Elements which are required by plants for normal growth and development and without which plants cannot complete their life cycle are called essential elements.</a:t>
            </a:r>
          </a:p>
          <a:p>
            <a:pPr marL="285750" indent="-28575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Deficiency of essential elements cause disorder as they are incorporated by plants in the formation of their structural or functional molecules.</a:t>
            </a:r>
          </a:p>
          <a:p>
            <a:pPr marL="285750" indent="-28575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About 50-60 elements are present in plant body but only 16-17 elements are considered as essential elements. E.g., C, H, O, N, K, S, Ca, Fe, Mg, P, Cu, </a:t>
            </a:r>
            <a:r>
              <a:rPr lang="en-US" sz="2800" dirty="0" err="1" smtClean="0">
                <a:latin typeface="Times New Roman" panose="02020603050405020304" pitchFamily="18" charset="0"/>
                <a:cs typeface="Times New Roman" panose="02020603050405020304" pitchFamily="18" charset="0"/>
              </a:rPr>
              <a:t>Mn</a:t>
            </a:r>
            <a:r>
              <a:rPr lang="en-US" sz="2800" dirty="0" smtClean="0">
                <a:latin typeface="Times New Roman" panose="02020603050405020304" pitchFamily="18" charset="0"/>
                <a:cs typeface="Times New Roman" panose="02020603050405020304" pitchFamily="18" charset="0"/>
              </a:rPr>
              <a:t>, B, Cl, Zn, Mo, Ni</a:t>
            </a:r>
          </a:p>
          <a:p>
            <a:pPr marL="285750" indent="-28575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Elements which are present in the plant body and are not required by plants are called non-essential elements. e.g., Na, Si, Al, Se, </a:t>
            </a:r>
            <a:r>
              <a:rPr lang="en-US" sz="2800" dirty="0" err="1" smtClean="0">
                <a:latin typeface="Times New Roman" panose="02020603050405020304" pitchFamily="18" charset="0"/>
                <a:cs typeface="Times New Roman" panose="02020603050405020304" pitchFamily="18" charset="0"/>
              </a:rPr>
              <a:t>Sr</a:t>
            </a:r>
            <a:r>
              <a:rPr lang="en-US" sz="2800" dirty="0" smtClean="0">
                <a:latin typeface="Times New Roman" panose="02020603050405020304" pitchFamily="18" charset="0"/>
                <a:cs typeface="Times New Roman" panose="02020603050405020304" pitchFamily="18" charset="0"/>
              </a:rPr>
              <a:t>, V.</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1004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1672" y="1303981"/>
            <a:ext cx="11241740" cy="4401205"/>
          </a:xfrm>
          <a:prstGeom prst="rect">
            <a:avLst/>
          </a:prstGeom>
        </p:spPr>
        <p:txBody>
          <a:bodyPr wrap="square">
            <a:spAutoFit/>
          </a:bodyPr>
          <a:lstStyle/>
          <a:p>
            <a:pPr marL="285750" indent="-285750" algn="jus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According to </a:t>
            </a:r>
            <a:r>
              <a:rPr lang="en-US" sz="2800" dirty="0" err="1" smtClean="0">
                <a:latin typeface="Times New Roman" panose="02020603050405020304" pitchFamily="18" charset="0"/>
                <a:cs typeface="Times New Roman" panose="02020603050405020304" pitchFamily="18" charset="0"/>
              </a:rPr>
              <a:t>Arnon</a:t>
            </a:r>
            <a:r>
              <a:rPr lang="en-US" sz="2800" dirty="0" smtClean="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criteria of essentiality </a:t>
            </a:r>
            <a:r>
              <a:rPr lang="en-US" sz="2800" dirty="0" smtClean="0">
                <a:latin typeface="Times New Roman" panose="02020603050405020304" pitchFamily="18" charset="0"/>
                <a:cs typeface="Times New Roman" panose="02020603050405020304" pitchFamily="18" charset="0"/>
              </a:rPr>
              <a:t>of minerals are given below :</a:t>
            </a:r>
          </a:p>
          <a:p>
            <a:pPr algn="just"/>
            <a:endParaRPr lang="en-US" sz="2800" dirty="0" smtClean="0">
              <a:latin typeface="Times New Roman" panose="02020603050405020304" pitchFamily="18" charset="0"/>
              <a:cs typeface="Times New Roman" panose="02020603050405020304" pitchFamily="18" charset="0"/>
            </a:endParaRPr>
          </a:p>
          <a:p>
            <a:pPr marL="400050" indent="-400050" algn="just">
              <a:buFont typeface="+mj-lt"/>
              <a:buAutoNum type="romanLcPeriod"/>
            </a:pPr>
            <a:r>
              <a:rPr lang="en-US" sz="2800" dirty="0" smtClean="0">
                <a:latin typeface="Times New Roman" panose="02020603050405020304" pitchFamily="18" charset="0"/>
                <a:cs typeface="Times New Roman" panose="02020603050405020304" pitchFamily="18" charset="0"/>
              </a:rPr>
              <a:t>The element must be necessary for normal growth and reproduction of all plants.</a:t>
            </a:r>
          </a:p>
          <a:p>
            <a:pPr marL="400050" indent="-400050" algn="just">
              <a:buFont typeface="+mj-lt"/>
              <a:buAutoNum type="romanLcPeriod"/>
            </a:pPr>
            <a:r>
              <a:rPr lang="en-US" sz="2800" dirty="0" smtClean="0">
                <a:latin typeface="Times New Roman" panose="02020603050405020304" pitchFamily="18" charset="0"/>
                <a:cs typeface="Times New Roman" panose="02020603050405020304" pitchFamily="18" charset="0"/>
              </a:rPr>
              <a:t>The requirement of the element must be specific for plant life and can be replaced by any other element, that is the element is indispensable to the plant.</a:t>
            </a:r>
          </a:p>
          <a:p>
            <a:pPr marL="400050" indent="-400050" algn="just">
              <a:buFont typeface="+mj-lt"/>
              <a:buAutoNum type="romanLcPeriod"/>
            </a:pPr>
            <a:r>
              <a:rPr lang="en-US" sz="2800" dirty="0" smtClean="0">
                <a:latin typeface="Times New Roman" panose="02020603050405020304" pitchFamily="18" charset="0"/>
                <a:cs typeface="Times New Roman" panose="02020603050405020304" pitchFamily="18" charset="0"/>
              </a:rPr>
              <a:t>The elements must be directly involved in the metabolism of plant. </a:t>
            </a:r>
          </a:p>
          <a:p>
            <a:pPr marL="400050" indent="-400050" algn="just">
              <a:buFont typeface="+mj-lt"/>
              <a:buAutoNum type="romanLcPeriod"/>
            </a:pPr>
            <a:r>
              <a:rPr lang="en-US" sz="2800" b="1" dirty="0" err="1" smtClean="0">
                <a:latin typeface="Times New Roman" panose="02020603050405020304" pitchFamily="18" charset="0"/>
                <a:cs typeface="Times New Roman" panose="02020603050405020304" pitchFamily="18" charset="0"/>
              </a:rPr>
              <a:t>Arnon</a:t>
            </a:r>
            <a:r>
              <a:rPr lang="en-US" sz="2800" dirty="0" smtClean="0">
                <a:latin typeface="Times New Roman" panose="02020603050405020304" pitchFamily="18" charset="0"/>
                <a:cs typeface="Times New Roman" panose="02020603050405020304" pitchFamily="18" charset="0"/>
              </a:rPr>
              <a:t> divided these necessary mineral elements into two groups on the basis of requirement of plant </a:t>
            </a:r>
            <a:r>
              <a:rPr lang="en-US" sz="2800" b="1" dirty="0" smtClean="0">
                <a:latin typeface="Times New Roman" panose="02020603050405020304" pitchFamily="18" charset="0"/>
                <a:cs typeface="Times New Roman" panose="02020603050405020304" pitchFamily="18" charset="0"/>
              </a:rPr>
              <a:t>macronutrients and micronutrients.</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6541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9283" y="753036"/>
            <a:ext cx="11720792" cy="5262979"/>
          </a:xfrm>
          <a:prstGeom prst="rect">
            <a:avLst/>
          </a:prstGeom>
        </p:spPr>
        <p:txBody>
          <a:bodyPr wrap="square">
            <a:spAutoFit/>
          </a:bodyPr>
          <a:lstStyle/>
          <a:p>
            <a:pPr marL="457200" indent="-457200" algn="just">
              <a:buFont typeface="Arial" panose="020B0604020202020204" pitchFamily="34" charset="0"/>
              <a:buChar char="•"/>
            </a:pPr>
            <a:r>
              <a:rPr lang="en-US" sz="2800" b="1" dirty="0" smtClean="0">
                <a:latin typeface="Times New Roman" panose="02020603050405020304" pitchFamily="18" charset="0"/>
                <a:cs typeface="Times New Roman" panose="02020603050405020304" pitchFamily="18" charset="0"/>
              </a:rPr>
              <a:t>Major element/Macronutrients : </a:t>
            </a:r>
            <a:r>
              <a:rPr lang="en-US" sz="2800" dirty="0" smtClean="0">
                <a:latin typeface="Times New Roman" panose="02020603050405020304" pitchFamily="18" charset="0"/>
                <a:cs typeface="Times New Roman" panose="02020603050405020304" pitchFamily="18" charset="0"/>
              </a:rPr>
              <a:t>Its concentration must be 1-10 µg </a:t>
            </a:r>
            <a:r>
              <a:rPr lang="en-IN" sz="2800" dirty="0" smtClean="0">
                <a:latin typeface="Times New Roman" panose="02020603050405020304" pitchFamily="18" charset="0"/>
                <a:cs typeface="Times New Roman" panose="02020603050405020304" pitchFamily="18" charset="0"/>
              </a:rPr>
              <a:t>L</a:t>
            </a:r>
            <a:r>
              <a:rPr lang="en-IN" sz="2800" baseline="30000" dirty="0" smtClean="0">
                <a:latin typeface="Times New Roman" panose="02020603050405020304" pitchFamily="18" charset="0"/>
                <a:cs typeface="Times New Roman" panose="02020603050405020304" pitchFamily="18" charset="0"/>
              </a:rPr>
              <a:t>–1</a:t>
            </a:r>
            <a:r>
              <a:rPr lang="en-IN" sz="2800" dirty="0" smtClean="0">
                <a:latin typeface="Times New Roman" panose="02020603050405020304" pitchFamily="18" charset="0"/>
                <a:cs typeface="Times New Roman" panose="02020603050405020304" pitchFamily="18" charset="0"/>
              </a:rPr>
              <a:t>/10m </a:t>
            </a:r>
            <a:r>
              <a:rPr lang="en-US" sz="2800" dirty="0" smtClean="0">
                <a:latin typeface="Times New Roman" panose="02020603050405020304" pitchFamily="18" charset="0"/>
                <a:cs typeface="Times New Roman" panose="02020603050405020304" pitchFamily="18" charset="0"/>
              </a:rPr>
              <a:t>mole </a:t>
            </a:r>
            <a:r>
              <a:rPr lang="en-IN" sz="2800" dirty="0">
                <a:latin typeface="Times New Roman" panose="02020603050405020304" pitchFamily="18" charset="0"/>
                <a:cs typeface="Times New Roman" panose="02020603050405020304" pitchFamily="18" charset="0"/>
              </a:rPr>
              <a:t>kg</a:t>
            </a:r>
            <a:r>
              <a:rPr lang="en-IN" sz="2800" baseline="30000" dirty="0">
                <a:latin typeface="Times New Roman" panose="02020603050405020304" pitchFamily="18" charset="0"/>
                <a:cs typeface="Times New Roman" panose="02020603050405020304" pitchFamily="18" charset="0"/>
              </a:rPr>
              <a:t>–1</a:t>
            </a:r>
            <a:r>
              <a:rPr lang="en-US" sz="2800" dirty="0" smtClean="0">
                <a:latin typeface="Times New Roman" panose="02020603050405020304" pitchFamily="18" charset="0"/>
                <a:cs typeface="Times New Roman" panose="02020603050405020304" pitchFamily="18" charset="0"/>
              </a:rPr>
              <a:t> of dry matter. E.g., C, H, O, N, K, S, Ca, Fe, Mg, P. Comparatively they are required in large amounts. C, H, O, N, P are the main constituents of protoplasm (organic materials). So they are called as protoplasmic elements. C &amp; O from atmosphere and H2O are obtained from soil in mineral nutrition. C, H, O are main components of nucleic acid, proteins, enzymes, carbohydrates, fats (Framework elements).</a:t>
            </a:r>
          </a:p>
          <a:p>
            <a:pPr algn="just"/>
            <a:endParaRPr lang="en-US" sz="2800" dirty="0" smtClean="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IN" sz="2800" b="1" dirty="0" smtClean="0">
                <a:latin typeface="Times New Roman" panose="02020603050405020304" pitchFamily="18" charset="0"/>
                <a:cs typeface="Times New Roman" panose="02020603050405020304" pitchFamily="18" charset="0"/>
              </a:rPr>
              <a:t>Minor </a:t>
            </a:r>
            <a:r>
              <a:rPr lang="en-IN" sz="2800" b="1" dirty="0">
                <a:latin typeface="Times New Roman" panose="02020603050405020304" pitchFamily="18" charset="0"/>
                <a:cs typeface="Times New Roman" panose="02020603050405020304" pitchFamily="18" charset="0"/>
              </a:rPr>
              <a:t>element/Micronutrients</a:t>
            </a:r>
            <a:r>
              <a:rPr lang="en-IN" sz="2800" dirty="0">
                <a:latin typeface="Times New Roman" panose="02020603050405020304" pitchFamily="18" charset="0"/>
                <a:cs typeface="Times New Roman" panose="02020603050405020304" pitchFamily="18" charset="0"/>
              </a:rPr>
              <a:t> : Its concentration is less than 1.0-0.1 µg L</a:t>
            </a:r>
            <a:r>
              <a:rPr lang="en-IN" sz="2800" baseline="30000" dirty="0">
                <a:latin typeface="Times New Roman" panose="02020603050405020304" pitchFamily="18" charset="0"/>
                <a:cs typeface="Times New Roman" panose="02020603050405020304" pitchFamily="18" charset="0"/>
              </a:rPr>
              <a:t>–1</a:t>
            </a:r>
            <a:r>
              <a:rPr lang="en-IN" sz="2800" dirty="0">
                <a:latin typeface="Times New Roman" panose="02020603050405020304" pitchFamily="18" charset="0"/>
                <a:cs typeface="Times New Roman" panose="02020603050405020304" pitchFamily="18" charset="0"/>
              </a:rPr>
              <a:t>/10m mole kg</a:t>
            </a:r>
            <a:r>
              <a:rPr lang="en-IN" sz="2800" baseline="30000" dirty="0">
                <a:latin typeface="Times New Roman" panose="02020603050405020304" pitchFamily="18" charset="0"/>
                <a:cs typeface="Times New Roman" panose="02020603050405020304" pitchFamily="18" charset="0"/>
              </a:rPr>
              <a:t>–1 </a:t>
            </a:r>
            <a:r>
              <a:rPr lang="en-IN" sz="2800" dirty="0">
                <a:latin typeface="Times New Roman" panose="02020603050405020304" pitchFamily="18" charset="0"/>
                <a:cs typeface="Times New Roman" panose="02020603050405020304" pitchFamily="18" charset="0"/>
              </a:rPr>
              <a:t>of dry matter. E.g., Cu, Zn, </a:t>
            </a:r>
            <a:r>
              <a:rPr lang="en-IN" sz="2800" dirty="0" err="1">
                <a:latin typeface="Times New Roman" panose="02020603050405020304" pitchFamily="18" charset="0"/>
                <a:cs typeface="Times New Roman" panose="02020603050405020304" pitchFamily="18" charset="0"/>
              </a:rPr>
              <a:t>Mn</a:t>
            </a:r>
            <a:r>
              <a:rPr lang="en-IN" sz="2800" dirty="0">
                <a:latin typeface="Times New Roman" panose="02020603050405020304" pitchFamily="18" charset="0"/>
                <a:cs typeface="Times New Roman" panose="02020603050405020304" pitchFamily="18" charset="0"/>
              </a:rPr>
              <a:t>, B, Cl, Mo, Ni. Comparatively, they are required in less amount.</a:t>
            </a:r>
          </a:p>
          <a:p>
            <a:pPr algn="just"/>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14655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364</TotalTime>
  <Words>3586</Words>
  <Application>Microsoft Office PowerPoint</Application>
  <PresentationFormat>Widescreen</PresentationFormat>
  <Paragraphs>251</Paragraphs>
  <Slides>40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Arial</vt:lpstr>
      <vt:lpstr>Arial Black</vt:lpstr>
      <vt:lpstr>Calibri</vt:lpstr>
      <vt:lpstr>Calibri Light</vt:lpstr>
      <vt:lpstr>Times New Roman</vt:lpstr>
      <vt:lpstr>Office Theme</vt:lpstr>
      <vt:lpstr>Mineral Nutrition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Habibur Rahman</dc:creator>
  <cp:lastModifiedBy>Habibur Rahman</cp:lastModifiedBy>
  <cp:revision>40</cp:revision>
  <dcterms:created xsi:type="dcterms:W3CDTF">2021-07-28T04:35:22Z</dcterms:created>
  <dcterms:modified xsi:type="dcterms:W3CDTF">2021-07-29T08:13:25Z</dcterms:modified>
</cp:coreProperties>
</file>