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59" r:id="rId6"/>
    <p:sldId id="260" r:id="rId7"/>
    <p:sldId id="261" r:id="rId8"/>
    <p:sldId id="274" r:id="rId9"/>
    <p:sldId id="262" r:id="rId10"/>
    <p:sldId id="275" r:id="rId11"/>
    <p:sldId id="263" r:id="rId12"/>
    <p:sldId id="264" r:id="rId13"/>
    <p:sldId id="265" r:id="rId14"/>
    <p:sldId id="276" r:id="rId15"/>
    <p:sldId id="277" r:id="rId16"/>
    <p:sldId id="268" r:id="rId17"/>
    <p:sldId id="269"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3CA96-0CC5-49B6-A157-DB24FFFD81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AC55577-7C86-4003-9A23-0AA4AAAD34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99FBD15-2DBB-4BEF-82EE-A4ED6E68494B}"/>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5" name="Footer Placeholder 4">
            <a:extLst>
              <a:ext uri="{FF2B5EF4-FFF2-40B4-BE49-F238E27FC236}">
                <a16:creationId xmlns:a16="http://schemas.microsoft.com/office/drawing/2014/main" id="{4FE5EC70-F9F0-49F7-99F2-FFFCA761E7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45E517A-3AB3-4C7C-9AB9-9399DD0A8CBD}"/>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1724729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6027E-EB2D-4345-88B1-FCBC3804803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C177F9F-134D-4ED8-9EED-F910A817B7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F438AD8-78ED-4F32-AF74-CFBE3896B032}"/>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5" name="Footer Placeholder 4">
            <a:extLst>
              <a:ext uri="{FF2B5EF4-FFF2-40B4-BE49-F238E27FC236}">
                <a16:creationId xmlns:a16="http://schemas.microsoft.com/office/drawing/2014/main" id="{DB9D9545-7DA8-4299-9315-D8929DEBBB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8451EA3-1A73-4EE9-8215-A1AED0C5A03E}"/>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3370866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E7DED5-31E2-4C5C-9963-BFB5C4660B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D86FEDF-E742-4DA1-AFA2-D2002579E2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CF5E67A-A569-4518-A971-51582C3D029F}"/>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5" name="Footer Placeholder 4">
            <a:extLst>
              <a:ext uri="{FF2B5EF4-FFF2-40B4-BE49-F238E27FC236}">
                <a16:creationId xmlns:a16="http://schemas.microsoft.com/office/drawing/2014/main" id="{42836200-5100-4216-A179-D7769933C19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3F5960-7537-44CA-A982-DBF771D880C5}"/>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364125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917-A924-4B0E-BDDF-E8FE7AD6A3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E934920-9FC7-4324-BB56-69C9264551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C2F4A36-28EC-488C-B7D2-C4711EC73766}"/>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5" name="Footer Placeholder 4">
            <a:extLst>
              <a:ext uri="{FF2B5EF4-FFF2-40B4-BE49-F238E27FC236}">
                <a16:creationId xmlns:a16="http://schemas.microsoft.com/office/drawing/2014/main" id="{1E557918-21A2-4BE8-AD0A-4C17871FD78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6242B3D-A1BE-4634-8847-9E954B8AB071}"/>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32732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2A4A-B86A-41DC-AE4F-EAA949CEDB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B448608-F7EE-4925-A5C5-17FB9FD86A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9F548-E611-40E4-901D-1BF644EC003D}"/>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5" name="Footer Placeholder 4">
            <a:extLst>
              <a:ext uri="{FF2B5EF4-FFF2-40B4-BE49-F238E27FC236}">
                <a16:creationId xmlns:a16="http://schemas.microsoft.com/office/drawing/2014/main" id="{C31B27E4-2CE6-4A38-9BC5-E08D782B69E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6F1CE99-4326-48C5-B122-A352F87B5D9E}"/>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1156782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74240-9412-49B4-B8B7-8B8B8DB335E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9DF6E10-D3BC-4015-A36A-8026B32963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0A26357-D88F-4243-8A37-F9A5D0D314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6734CB6-0FF4-456C-B790-086E0346AB91}"/>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6" name="Footer Placeholder 5">
            <a:extLst>
              <a:ext uri="{FF2B5EF4-FFF2-40B4-BE49-F238E27FC236}">
                <a16:creationId xmlns:a16="http://schemas.microsoft.com/office/drawing/2014/main" id="{DB8A1860-3CC5-4F65-9C03-7FFB6D4BF93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8AB462E-3730-447F-B64B-303D64EE3723}"/>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1796895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573FA-88D4-40A2-B6AB-F05798BFD8C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114DAEB-9792-41A7-80CF-2A4B8BA4C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9D8834-BEE5-480F-B89C-5E33237435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A8B620A-B993-499A-A939-A8BAD8E596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31C56-E4D3-49CF-9FF0-9AD5A1149A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489DAC1-785E-442F-9466-BDB243867EF1}"/>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8" name="Footer Placeholder 7">
            <a:extLst>
              <a:ext uri="{FF2B5EF4-FFF2-40B4-BE49-F238E27FC236}">
                <a16:creationId xmlns:a16="http://schemas.microsoft.com/office/drawing/2014/main" id="{7182C654-81D0-4D5F-9EBC-20382234EDE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AFF967E-E387-415A-AB54-5AA1BDA777E4}"/>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52869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0FF8C-66B1-445D-BA17-473CDDCC3D9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DB45671-3BCD-4921-94DD-D8E66D838337}"/>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4" name="Footer Placeholder 3">
            <a:extLst>
              <a:ext uri="{FF2B5EF4-FFF2-40B4-BE49-F238E27FC236}">
                <a16:creationId xmlns:a16="http://schemas.microsoft.com/office/drawing/2014/main" id="{A192D2F6-BAFE-42D2-A36D-C38BA91817E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4B3D9D3-C0EE-43E8-A74A-8468D47C2078}"/>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3359382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D56E12-8B7F-4D91-B9EA-4641AB4B018C}"/>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3" name="Footer Placeholder 2">
            <a:extLst>
              <a:ext uri="{FF2B5EF4-FFF2-40B4-BE49-F238E27FC236}">
                <a16:creationId xmlns:a16="http://schemas.microsoft.com/office/drawing/2014/main" id="{FCAB185C-AF0E-4527-9C5B-3F24407108E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44ABAF5-8276-4BFD-9C4A-6B6CA494E8D6}"/>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3754256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A5AB-1D42-459F-81E2-40380F6300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53E169A-A047-4FBB-9569-05C737EC71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A8BB6B7-8423-4A50-A707-E4CCDB2B2B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563F13-E0CA-4B8C-9491-A07B59239C43}"/>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6" name="Footer Placeholder 5">
            <a:extLst>
              <a:ext uri="{FF2B5EF4-FFF2-40B4-BE49-F238E27FC236}">
                <a16:creationId xmlns:a16="http://schemas.microsoft.com/office/drawing/2014/main" id="{4B077C69-E7B7-4029-B71B-A377D127DF8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E2B8CC8-8232-4027-A9CF-E509F6845407}"/>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154607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BEAE8-A93C-43AD-8173-7ACB51C1B2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73820DC-FB5D-485E-823A-856A28CD01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D996B02-9995-4A0B-A5C7-05755A598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9DA7ED-EA30-4DED-BC25-A33827EAB2F3}"/>
              </a:ext>
            </a:extLst>
          </p:cNvPr>
          <p:cNvSpPr>
            <a:spLocks noGrp="1"/>
          </p:cNvSpPr>
          <p:nvPr>
            <p:ph type="dt" sz="half" idx="10"/>
          </p:nvPr>
        </p:nvSpPr>
        <p:spPr/>
        <p:txBody>
          <a:bodyPr/>
          <a:lstStyle/>
          <a:p>
            <a:fld id="{2D4519F3-F671-4727-925F-46C436222DEF}" type="datetimeFigureOut">
              <a:rPr lang="en-IN" smtClean="0"/>
              <a:t>02-08-2021</a:t>
            </a:fld>
            <a:endParaRPr lang="en-IN"/>
          </a:p>
        </p:txBody>
      </p:sp>
      <p:sp>
        <p:nvSpPr>
          <p:cNvPr id="6" name="Footer Placeholder 5">
            <a:extLst>
              <a:ext uri="{FF2B5EF4-FFF2-40B4-BE49-F238E27FC236}">
                <a16:creationId xmlns:a16="http://schemas.microsoft.com/office/drawing/2014/main" id="{129850AE-8B7E-4BD9-AAEA-9E49555AB10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07FBD23-134D-4748-8947-C90C73F003EA}"/>
              </a:ext>
            </a:extLst>
          </p:cNvPr>
          <p:cNvSpPr>
            <a:spLocks noGrp="1"/>
          </p:cNvSpPr>
          <p:nvPr>
            <p:ph type="sldNum" sz="quarter" idx="12"/>
          </p:nvPr>
        </p:nvSpPr>
        <p:spPr/>
        <p:txBody>
          <a:bodyPr/>
          <a:lstStyle/>
          <a:p>
            <a:fld id="{0E2787B8-DC80-4DEC-9FB1-79A82E0614D3}" type="slidenum">
              <a:rPr lang="en-IN" smtClean="0"/>
              <a:t>‹#›</a:t>
            </a:fld>
            <a:endParaRPr lang="en-IN"/>
          </a:p>
        </p:txBody>
      </p:sp>
    </p:spTree>
    <p:extLst>
      <p:ext uri="{BB962C8B-B14F-4D97-AF65-F5344CB8AC3E}">
        <p14:creationId xmlns:p14="http://schemas.microsoft.com/office/powerpoint/2010/main" val="365661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7ED190-6B7D-4EDF-948E-428C3A43C0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5D23206-76F8-4680-8AED-468AA4F5B5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EEC6607-B675-4FB3-B19D-D6800AD8AF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519F3-F671-4727-925F-46C436222DEF}" type="datetimeFigureOut">
              <a:rPr lang="en-IN" smtClean="0"/>
              <a:t>02-08-2021</a:t>
            </a:fld>
            <a:endParaRPr lang="en-IN"/>
          </a:p>
        </p:txBody>
      </p:sp>
      <p:sp>
        <p:nvSpPr>
          <p:cNvPr id="5" name="Footer Placeholder 4">
            <a:extLst>
              <a:ext uri="{FF2B5EF4-FFF2-40B4-BE49-F238E27FC236}">
                <a16:creationId xmlns:a16="http://schemas.microsoft.com/office/drawing/2014/main" id="{6CFF6103-3B8E-4EF3-9008-8CC91AA307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85C5592-58D7-4A7E-810D-7A0F61B69A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787B8-DC80-4DEC-9FB1-79A82E0614D3}" type="slidenum">
              <a:rPr lang="en-IN" smtClean="0"/>
              <a:t>‹#›</a:t>
            </a:fld>
            <a:endParaRPr lang="en-IN"/>
          </a:p>
        </p:txBody>
      </p:sp>
    </p:spTree>
    <p:extLst>
      <p:ext uri="{BB962C8B-B14F-4D97-AF65-F5344CB8AC3E}">
        <p14:creationId xmlns:p14="http://schemas.microsoft.com/office/powerpoint/2010/main" val="483803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image" Target="../media/image9.jfi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jfif"/><Relationship Id="rId1" Type="http://schemas.openxmlformats.org/officeDocument/2006/relationships/slideLayout" Target="../slideLayouts/slideLayout4.xml"/><Relationship Id="rId4" Type="http://schemas.openxmlformats.org/officeDocument/2006/relationships/image" Target="../media/image13.jf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ologydiscussion.com/wp-content/uploads/2016/01/clip_image002_thumb2-2.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D3D9D-A1BC-4DE3-A044-A62EE0D09C83}"/>
              </a:ext>
            </a:extLst>
          </p:cNvPr>
          <p:cNvSpPr>
            <a:spLocks noGrp="1"/>
          </p:cNvSpPr>
          <p:nvPr>
            <p:ph type="ctrTitle"/>
          </p:nvPr>
        </p:nvSpPr>
        <p:spPr>
          <a:xfrm>
            <a:off x="1524000" y="3728621"/>
            <a:ext cx="9144000" cy="1242874"/>
          </a:xfrm>
          <a:solidFill>
            <a:srgbClr val="00B0F0"/>
          </a:solidFill>
        </p:spPr>
        <p:txBody>
          <a:bodyPr>
            <a:normAutofit/>
          </a:bodyPr>
          <a:lstStyle/>
          <a:p>
            <a:r>
              <a:rPr lang="en-US" dirty="0"/>
              <a:t>Tissue Culture </a:t>
            </a:r>
            <a:endParaRPr lang="en-IN" dirty="0"/>
          </a:p>
        </p:txBody>
      </p:sp>
      <p:sp>
        <p:nvSpPr>
          <p:cNvPr id="3" name="Subtitle 2">
            <a:extLst>
              <a:ext uri="{FF2B5EF4-FFF2-40B4-BE49-F238E27FC236}">
                <a16:creationId xmlns:a16="http://schemas.microsoft.com/office/drawing/2014/main" id="{D00C3DE2-9071-4BA6-A5C4-2DB296DE91D2}"/>
              </a:ext>
            </a:extLst>
          </p:cNvPr>
          <p:cNvSpPr>
            <a:spLocks noGrp="1"/>
          </p:cNvSpPr>
          <p:nvPr>
            <p:ph type="subTitle" idx="1"/>
          </p:nvPr>
        </p:nvSpPr>
        <p:spPr>
          <a:xfrm>
            <a:off x="1524000" y="4971495"/>
            <a:ext cx="9144000" cy="1020931"/>
          </a:xfrm>
          <a:solidFill>
            <a:schemeClr val="accent2">
              <a:lumMod val="40000"/>
              <a:lumOff val="60000"/>
            </a:schemeClr>
          </a:solidFill>
        </p:spPr>
        <p:txBody>
          <a:bodyPr/>
          <a:lstStyle/>
          <a:p>
            <a:r>
              <a:rPr lang="en-US" dirty="0"/>
              <a:t>Pinaki Kr. Rabha</a:t>
            </a:r>
            <a:endParaRPr lang="en-IN" dirty="0"/>
          </a:p>
        </p:txBody>
      </p:sp>
      <p:pic>
        <p:nvPicPr>
          <p:cNvPr id="5" name="Picture 4">
            <a:extLst>
              <a:ext uri="{FF2B5EF4-FFF2-40B4-BE49-F238E27FC236}">
                <a16:creationId xmlns:a16="http://schemas.microsoft.com/office/drawing/2014/main" id="{83DC5E5C-32AF-4AAC-8EB6-DC2DD91B75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6175" y="701336"/>
            <a:ext cx="4190260" cy="3027285"/>
          </a:xfrm>
          <a:prstGeom prst="rect">
            <a:avLst/>
          </a:prstGeom>
        </p:spPr>
      </p:pic>
    </p:spTree>
    <p:extLst>
      <p:ext uri="{BB962C8B-B14F-4D97-AF65-F5344CB8AC3E}">
        <p14:creationId xmlns:p14="http://schemas.microsoft.com/office/powerpoint/2010/main" val="166276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A58ECC-495B-447C-ACAD-53486B3885AA}"/>
              </a:ext>
            </a:extLst>
          </p:cNvPr>
          <p:cNvSpPr>
            <a:spLocks noGrp="1"/>
          </p:cNvSpPr>
          <p:nvPr>
            <p:ph idx="1"/>
          </p:nvPr>
        </p:nvSpPr>
        <p:spPr>
          <a:xfrm>
            <a:off x="838200" y="781235"/>
            <a:ext cx="10515600" cy="4785064"/>
          </a:xfrm>
        </p:spPr>
        <p:txBody>
          <a:bodyPr>
            <a:normAutofit fontScale="92500" lnSpcReduction="20000"/>
          </a:bodyPr>
          <a:lstStyle/>
          <a:p>
            <a:pPr marL="0" indent="0" algn="just" fontAlgn="base">
              <a:buNone/>
            </a:pPr>
            <a:r>
              <a:rPr lang="en-IN" b="1" dirty="0">
                <a:effectLst/>
                <a:latin typeface="Times New Roman" panose="02020603050405020304" pitchFamily="18" charset="0"/>
                <a:cs typeface="Times New Roman" panose="02020603050405020304" pitchFamily="18" charset="0"/>
              </a:rPr>
              <a:t>(iv) Growth Hormones:</a:t>
            </a:r>
            <a:endParaRPr lang="en-IN" b="0" dirty="0">
              <a:effectLst/>
              <a:latin typeface="Times New Roman" panose="02020603050405020304" pitchFamily="18" charset="0"/>
              <a:cs typeface="Times New Roman" panose="02020603050405020304" pitchFamily="18" charset="0"/>
            </a:endParaRPr>
          </a:p>
          <a:p>
            <a:pPr marL="0" indent="0" algn="just" fontAlgn="base">
              <a:buNone/>
            </a:pPr>
            <a:r>
              <a:rPr lang="en-IN" b="0" dirty="0">
                <a:effectLst/>
                <a:latin typeface="Times New Roman" panose="02020603050405020304" pitchFamily="18" charset="0"/>
                <a:cs typeface="Times New Roman" panose="02020603050405020304" pitchFamily="18" charset="0"/>
              </a:rPr>
              <a:t>a. Auxins-mainly for inducing cell division.</a:t>
            </a:r>
          </a:p>
          <a:p>
            <a:pPr marL="0" indent="0" algn="just" fontAlgn="base">
              <a:buNone/>
            </a:pPr>
            <a:r>
              <a:rPr lang="en-IN" b="0" dirty="0">
                <a:effectLst/>
                <a:latin typeface="Times New Roman" panose="02020603050405020304" pitchFamily="18" charset="0"/>
                <a:cs typeface="Times New Roman" panose="02020603050405020304" pitchFamily="18" charset="0"/>
              </a:rPr>
              <a:t>b. </a:t>
            </a:r>
            <a:r>
              <a:rPr lang="en-IN" b="0" dirty="0" err="1">
                <a:effectLst/>
                <a:latin typeface="Times New Roman" panose="02020603050405020304" pitchFamily="18" charset="0"/>
                <a:cs typeface="Times New Roman" panose="02020603050405020304" pitchFamily="18" charset="0"/>
              </a:rPr>
              <a:t>Cytokinins</a:t>
            </a:r>
            <a:r>
              <a:rPr lang="en-IN" b="0" dirty="0">
                <a:effectLst/>
                <a:latin typeface="Times New Roman" panose="02020603050405020304" pitchFamily="18" charset="0"/>
                <a:cs typeface="Times New Roman" panose="02020603050405020304" pitchFamily="18" charset="0"/>
              </a:rPr>
              <a:t>-mainly for modifying apical dominance and shoot differentiation.</a:t>
            </a:r>
          </a:p>
          <a:p>
            <a:pPr marL="0" indent="0" algn="just" fontAlgn="base">
              <a:buNone/>
            </a:pPr>
            <a:r>
              <a:rPr lang="en-IN" b="0" dirty="0">
                <a:effectLst/>
                <a:latin typeface="Times New Roman" panose="02020603050405020304" pitchFamily="18" charset="0"/>
                <a:cs typeface="Times New Roman" panose="02020603050405020304" pitchFamily="18" charset="0"/>
              </a:rPr>
              <a:t>c. Abscisic Acid (ABA)-Used occasionally.</a:t>
            </a:r>
          </a:p>
          <a:p>
            <a:pPr marL="0" indent="0" algn="just" fontAlgn="base">
              <a:buNone/>
            </a:pPr>
            <a:r>
              <a:rPr lang="en-IN" b="0" dirty="0">
                <a:effectLst/>
                <a:latin typeface="Times New Roman" panose="02020603050405020304" pitchFamily="18" charset="0"/>
                <a:cs typeface="Times New Roman" panose="02020603050405020304" pitchFamily="18" charset="0"/>
              </a:rPr>
              <a:t>d. Gibberellins-Used occasionally.</a:t>
            </a:r>
          </a:p>
          <a:p>
            <a:pPr marL="0" indent="0" algn="just" fontAlgn="base">
              <a:buNone/>
            </a:pPr>
            <a:r>
              <a:rPr lang="en-IN" b="1" dirty="0">
                <a:effectLst/>
                <a:latin typeface="Times New Roman" panose="02020603050405020304" pitchFamily="18" charset="0"/>
                <a:cs typeface="Times New Roman" panose="02020603050405020304" pitchFamily="18" charset="0"/>
              </a:rPr>
              <a:t>Gelling Agents:</a:t>
            </a:r>
            <a:endParaRPr lang="en-IN" b="0" dirty="0">
              <a:effectLst/>
              <a:latin typeface="Times New Roman" panose="02020603050405020304" pitchFamily="18" charset="0"/>
              <a:cs typeface="Times New Roman" panose="02020603050405020304" pitchFamily="18" charset="0"/>
            </a:endParaRPr>
          </a:p>
          <a:p>
            <a:pPr marL="0" indent="0" algn="just" fontAlgn="base">
              <a:buNone/>
            </a:pPr>
            <a:r>
              <a:rPr lang="en-IN" b="0" dirty="0">
                <a:effectLst/>
                <a:latin typeface="Times New Roman" panose="02020603050405020304" pitchFamily="18" charset="0"/>
                <a:cs typeface="Times New Roman" panose="02020603050405020304" pitchFamily="18" charset="0"/>
              </a:rPr>
              <a:t>These are added to media to make them semisolid or solid. Agar, </a:t>
            </a:r>
            <a:r>
              <a:rPr lang="en-IN" b="0" dirty="0" err="1">
                <a:effectLst/>
                <a:latin typeface="Times New Roman" panose="02020603050405020304" pitchFamily="18" charset="0"/>
                <a:cs typeface="Times New Roman" panose="02020603050405020304" pitchFamily="18" charset="0"/>
              </a:rPr>
              <a:t>Gelatin</a:t>
            </a:r>
            <a:r>
              <a:rPr lang="en-IN" b="0" dirty="0">
                <a:effectLst/>
                <a:latin typeface="Times New Roman" panose="02020603050405020304" pitchFamily="18" charset="0"/>
                <a:cs typeface="Times New Roman" panose="02020603050405020304" pitchFamily="18" charset="0"/>
              </a:rPr>
              <a:t>, Alginate etc. are common solidifying or gelling agents.</a:t>
            </a:r>
          </a:p>
          <a:p>
            <a:pPr marL="0" indent="0" algn="just" fontAlgn="base">
              <a:buNone/>
            </a:pPr>
            <a:r>
              <a:rPr lang="en-IN" b="1" dirty="0">
                <a:effectLst/>
                <a:latin typeface="Times New Roman" panose="02020603050405020304" pitchFamily="18" charset="0"/>
                <a:cs typeface="Times New Roman" panose="02020603050405020304" pitchFamily="18" charset="0"/>
              </a:rPr>
              <a:t>Other Organic Extracts:</a:t>
            </a:r>
            <a:endParaRPr lang="en-IN" b="0" dirty="0">
              <a:effectLst/>
              <a:latin typeface="Times New Roman" panose="02020603050405020304" pitchFamily="18" charset="0"/>
              <a:cs typeface="Times New Roman" panose="02020603050405020304" pitchFamily="18" charset="0"/>
            </a:endParaRPr>
          </a:p>
          <a:p>
            <a:pPr marL="0" indent="0" algn="just" fontAlgn="base">
              <a:buNone/>
            </a:pPr>
            <a:r>
              <a:rPr lang="en-IN" b="0" dirty="0">
                <a:effectLst/>
                <a:latin typeface="Times New Roman" panose="02020603050405020304" pitchFamily="18" charset="0"/>
                <a:cs typeface="Times New Roman" panose="02020603050405020304" pitchFamily="18" charset="0"/>
              </a:rPr>
              <a:t>Sometimes culture media are supplemented with some organic extracts also like coconut milk, orange juice, tomato juice, potato extract, etc.</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936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623B43-33EB-49FF-A66C-76422723BCD4}"/>
              </a:ext>
            </a:extLst>
          </p:cNvPr>
          <p:cNvSpPr>
            <a:spLocks noGrp="1"/>
          </p:cNvSpPr>
          <p:nvPr>
            <p:ph idx="1"/>
          </p:nvPr>
        </p:nvSpPr>
        <p:spPr>
          <a:xfrm>
            <a:off x="838200" y="585926"/>
            <a:ext cx="10515600" cy="4927107"/>
          </a:xfrm>
        </p:spPr>
        <p:txBody>
          <a:bodyPr>
            <a:normAutofit fontScale="92500" lnSpcReduction="10000"/>
          </a:bodyPr>
          <a:lstStyle/>
          <a:p>
            <a:pPr marL="0" indent="0" algn="just">
              <a:buNone/>
            </a:pPr>
            <a:r>
              <a:rPr lang="en-IN" b="1" dirty="0">
                <a:effectLst/>
                <a:latin typeface="Times New Roman" panose="02020603050405020304" pitchFamily="18" charset="0"/>
                <a:cs typeface="Times New Roman" panose="02020603050405020304" pitchFamily="18" charset="0"/>
              </a:rPr>
              <a:t>Aseptic Conditions:</a:t>
            </a:r>
          </a:p>
          <a:p>
            <a:pPr marL="0" indent="0" algn="just" fontAlgn="base">
              <a:buNone/>
            </a:pPr>
            <a:r>
              <a:rPr lang="en-US" b="0" dirty="0">
                <a:effectLst/>
                <a:latin typeface="Times New Roman" panose="02020603050405020304" pitchFamily="18" charset="0"/>
                <a:cs typeface="Times New Roman" panose="02020603050405020304" pitchFamily="18" charset="0"/>
              </a:rPr>
              <a:t>Maintenance of aseptic conditions is the most critical and difficult aspect of in-vitro culturing experiments. The most common contaminants in culture are fungi and bacteria.</a:t>
            </a:r>
          </a:p>
          <a:p>
            <a:pPr marL="0" indent="0" algn="just" fontAlgn="base">
              <a:buNone/>
            </a:pPr>
            <a:r>
              <a:rPr lang="en-US" b="1" dirty="0">
                <a:effectLst/>
                <a:latin typeface="Times New Roman" panose="02020603050405020304" pitchFamily="18" charset="0"/>
                <a:cs typeface="Times New Roman" panose="02020603050405020304" pitchFamily="18" charset="0"/>
              </a:rPr>
              <a:t>Measures to be taken for maintaining asepsis during tissue culture are:</a:t>
            </a:r>
            <a:endParaRPr lang="en-US" b="0" dirty="0">
              <a:effectLst/>
              <a:latin typeface="Times New Roman" panose="02020603050405020304" pitchFamily="18" charset="0"/>
              <a:cs typeface="Times New Roman" panose="02020603050405020304" pitchFamily="18" charset="0"/>
            </a:endParaRPr>
          </a:p>
          <a:p>
            <a:pPr marL="0" indent="0" algn="just" fontAlgn="base">
              <a:buNone/>
            </a:pPr>
            <a:r>
              <a:rPr lang="en-US" b="0" dirty="0" err="1">
                <a:effectLst/>
                <a:latin typeface="Times New Roman" panose="02020603050405020304" pitchFamily="18" charset="0"/>
                <a:cs typeface="Times New Roman" panose="02020603050405020304" pitchFamily="18" charset="0"/>
              </a:rPr>
              <a:t>i</a:t>
            </a:r>
            <a:r>
              <a:rPr lang="en-US" b="0" dirty="0">
                <a:effectLst/>
                <a:latin typeface="Times New Roman" panose="02020603050405020304" pitchFamily="18" charset="0"/>
                <a:cs typeface="Times New Roman" panose="02020603050405020304" pitchFamily="18" charset="0"/>
              </a:rPr>
              <a:t>. Sterilization of the culture vessels using detergents, autoclaves, etc.</a:t>
            </a:r>
          </a:p>
          <a:p>
            <a:pPr marL="0" indent="0" algn="just" fontAlgn="base">
              <a:buNone/>
            </a:pPr>
            <a:r>
              <a:rPr lang="en-US" b="0" dirty="0">
                <a:effectLst/>
                <a:latin typeface="Times New Roman" panose="02020603050405020304" pitchFamily="18" charset="0"/>
                <a:cs typeface="Times New Roman" panose="02020603050405020304" pitchFamily="18" charset="0"/>
              </a:rPr>
              <a:t>ii. Sterilization of instruments like forceps, needles etc. by flame sterilization.</a:t>
            </a:r>
          </a:p>
          <a:p>
            <a:pPr marL="0" indent="0" algn="just" fontAlgn="base">
              <a:buNone/>
            </a:pPr>
            <a:r>
              <a:rPr lang="en-US" b="0" dirty="0">
                <a:effectLst/>
                <a:latin typeface="Times New Roman" panose="02020603050405020304" pitchFamily="18" charset="0"/>
                <a:cs typeface="Times New Roman" panose="02020603050405020304" pitchFamily="18" charset="0"/>
              </a:rPr>
              <a:t>iii. Sterilization of culture medium using filter sterilization or autoclaving methods.</a:t>
            </a:r>
          </a:p>
          <a:p>
            <a:pPr marL="0" indent="0" algn="just" fontAlgn="base">
              <a:buNone/>
            </a:pPr>
            <a:r>
              <a:rPr lang="en-US" b="0" dirty="0">
                <a:effectLst/>
                <a:latin typeface="Times New Roman" panose="02020603050405020304" pitchFamily="18" charset="0"/>
                <a:cs typeface="Times New Roman" panose="02020603050405020304" pitchFamily="18" charset="0"/>
              </a:rPr>
              <a:t>iv. Surface sterilization of explants using surface disinfectants like Silver Nitrate (1%), H</a:t>
            </a:r>
            <a:r>
              <a:rPr lang="en-US" b="0" baseline="-25000" dirty="0">
                <a:effectLst/>
                <a:latin typeface="Times New Roman" panose="02020603050405020304" pitchFamily="18" charset="0"/>
                <a:cs typeface="Times New Roman" panose="02020603050405020304" pitchFamily="18" charset="0"/>
              </a:rPr>
              <a:t>2</a:t>
            </a:r>
            <a:r>
              <a:rPr lang="en-US" b="0" dirty="0">
                <a:effectLst/>
                <a:latin typeface="Times New Roman" panose="02020603050405020304" pitchFamily="18" charset="0"/>
                <a:cs typeface="Times New Roman" panose="02020603050405020304" pitchFamily="18" charset="0"/>
              </a:rPr>
              <a:t>O</a:t>
            </a:r>
            <a:r>
              <a:rPr lang="en-US" b="0" baseline="-25000" dirty="0">
                <a:effectLst/>
                <a:latin typeface="Times New Roman" panose="02020603050405020304" pitchFamily="18" charset="0"/>
                <a:cs typeface="Times New Roman" panose="02020603050405020304" pitchFamily="18" charset="0"/>
              </a:rPr>
              <a:t>2</a:t>
            </a:r>
            <a:r>
              <a:rPr lang="en-US" b="0" dirty="0">
                <a:effectLst/>
                <a:latin typeface="Times New Roman" panose="02020603050405020304" pitchFamily="18" charset="0"/>
                <a:cs typeface="Times New Roman" panose="02020603050405020304" pitchFamily="18" charset="0"/>
              </a:rPr>
              <a:t> (10-12%), Bromine water (1-2%), Sodium Hypochlorite solution (0.3-0.6%), etc.</a:t>
            </a: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460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57DA94-5EEB-4EA5-A96E-C62F46DF3D10}"/>
              </a:ext>
            </a:extLst>
          </p:cNvPr>
          <p:cNvSpPr>
            <a:spLocks noGrp="1"/>
          </p:cNvSpPr>
          <p:nvPr>
            <p:ph idx="1"/>
          </p:nvPr>
        </p:nvSpPr>
        <p:spPr/>
        <p:txBody>
          <a:bodyPr/>
          <a:lstStyle/>
          <a:p>
            <a:pPr marL="0" indent="0" algn="just">
              <a:buNone/>
            </a:pPr>
            <a:r>
              <a:rPr lang="en-US" b="1" dirty="0">
                <a:effectLst/>
                <a:latin typeface="Times New Roman" panose="02020603050405020304" pitchFamily="18" charset="0"/>
                <a:cs typeface="Times New Roman" panose="02020603050405020304" pitchFamily="18" charset="0"/>
              </a:rPr>
              <a:t>General Technique of Plant Tissue Culture:</a:t>
            </a:r>
          </a:p>
          <a:p>
            <a:pPr marL="0" indent="0" algn="just">
              <a:buNone/>
            </a:pPr>
            <a:r>
              <a:rPr lang="en-US" b="0" i="0" dirty="0">
                <a:effectLst/>
                <a:latin typeface="Times New Roman" panose="02020603050405020304" pitchFamily="18" charset="0"/>
                <a:cs typeface="Times New Roman" panose="02020603050405020304" pitchFamily="18" charset="0"/>
              </a:rPr>
              <a:t>General technique of plant cell, tissue and organ culture is almost the same with a little variation for different plant materials. There are certain basic steps for the regeneration of a complete plant from an explant cultured on the nutrient medium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4686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6C3C3E-7077-4624-8D03-4F7447934BC1}"/>
              </a:ext>
            </a:extLst>
          </p:cNvPr>
          <p:cNvSpPr>
            <a:spLocks noGrp="1"/>
          </p:cNvSpPr>
          <p:nvPr>
            <p:ph idx="1"/>
          </p:nvPr>
        </p:nvSpPr>
        <p:spPr>
          <a:xfrm>
            <a:off x="838200" y="656948"/>
            <a:ext cx="10515600" cy="5520015"/>
          </a:xfrm>
        </p:spPr>
        <p:txBody>
          <a:bodyPr/>
          <a:lstStyle/>
          <a:p>
            <a:pPr marL="0" indent="0" algn="just" fontAlgn="base">
              <a:buNone/>
            </a:pPr>
            <a:r>
              <a:rPr lang="en-US" b="1" dirty="0">
                <a:effectLst/>
                <a:latin typeface="Times New Roman" panose="02020603050405020304" pitchFamily="18" charset="0"/>
                <a:cs typeface="Times New Roman" panose="02020603050405020304" pitchFamily="18" charset="0"/>
              </a:rPr>
              <a:t>(a) Selection and Sterilization of Explant:</a:t>
            </a:r>
          </a:p>
          <a:p>
            <a:pPr marL="0" indent="0" algn="just" fontAlgn="base">
              <a:buNone/>
            </a:pPr>
            <a:r>
              <a:rPr lang="en-US" b="0" dirty="0">
                <a:effectLst/>
                <a:latin typeface="Times New Roman" panose="02020603050405020304" pitchFamily="18" charset="0"/>
                <a:cs typeface="Times New Roman" panose="02020603050405020304" pitchFamily="18" charset="0"/>
              </a:rPr>
              <a:t>Suitable explant is selected and is then excised from the donor plant. Explant is then sterilized using disinfectants.</a:t>
            </a:r>
          </a:p>
          <a:p>
            <a:pPr marL="0" indent="0" algn="just" fontAlgn="base">
              <a:buNone/>
            </a:pPr>
            <a:r>
              <a:rPr lang="en-US" b="1" dirty="0">
                <a:effectLst/>
                <a:latin typeface="Times New Roman" panose="02020603050405020304" pitchFamily="18" charset="0"/>
                <a:cs typeface="Times New Roman" panose="02020603050405020304" pitchFamily="18" charset="0"/>
              </a:rPr>
              <a:t>(b) Preparation and Sterilization of Culture Medium:</a:t>
            </a:r>
          </a:p>
          <a:p>
            <a:pPr marL="0" indent="0" algn="just" fontAlgn="base">
              <a:buNone/>
            </a:pPr>
            <a:r>
              <a:rPr lang="en-US" b="0" dirty="0">
                <a:effectLst/>
                <a:latin typeface="Times New Roman" panose="02020603050405020304" pitchFamily="18" charset="0"/>
                <a:cs typeface="Times New Roman" panose="02020603050405020304" pitchFamily="18" charset="0"/>
              </a:rPr>
              <a:t>A suitable culture medium is prepared with special attention towards the objectives of culture and type of explant to be cultured. Prepared culture medium is transferred into sterilized vessels and then sterilized in autoclave.</a:t>
            </a:r>
          </a:p>
          <a:p>
            <a:pPr marL="0" indent="0" algn="just">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8DAC68C2-31B4-4A6D-943A-8AFBB326D0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5747" y="3885067"/>
            <a:ext cx="2914650" cy="2291896"/>
          </a:xfrm>
          <a:prstGeom prst="rect">
            <a:avLst/>
          </a:prstGeom>
        </p:spPr>
      </p:pic>
    </p:spTree>
    <p:extLst>
      <p:ext uri="{BB962C8B-B14F-4D97-AF65-F5344CB8AC3E}">
        <p14:creationId xmlns:p14="http://schemas.microsoft.com/office/powerpoint/2010/main" val="955100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C5F096-A978-41E9-A5C4-38043B7AA9F1}"/>
              </a:ext>
            </a:extLst>
          </p:cNvPr>
          <p:cNvSpPr>
            <a:spLocks noGrp="1"/>
          </p:cNvSpPr>
          <p:nvPr>
            <p:ph sz="half" idx="1"/>
          </p:nvPr>
        </p:nvSpPr>
        <p:spPr>
          <a:xfrm>
            <a:off x="838200" y="630315"/>
            <a:ext cx="5181600" cy="5546648"/>
          </a:xfrm>
        </p:spPr>
        <p:txBody>
          <a:bodyPr>
            <a:normAutofit/>
          </a:bodyPr>
          <a:lstStyle/>
          <a:p>
            <a:pPr marL="0" indent="0" algn="l" fontAlgn="base">
              <a:buNone/>
            </a:pPr>
            <a:r>
              <a:rPr lang="en-US" b="1" dirty="0">
                <a:effectLst/>
                <a:latin typeface="Times New Roman" panose="02020603050405020304" pitchFamily="18" charset="0"/>
                <a:cs typeface="Times New Roman" panose="02020603050405020304" pitchFamily="18" charset="0"/>
              </a:rPr>
              <a:t>(c) Inoculation:</a:t>
            </a:r>
          </a:p>
          <a:p>
            <a:pPr marL="0" indent="0" algn="just" fontAlgn="base">
              <a:buNone/>
            </a:pPr>
            <a:r>
              <a:rPr lang="en-US" b="0" dirty="0">
                <a:effectLst/>
                <a:latin typeface="Times New Roman" panose="02020603050405020304" pitchFamily="18" charset="0"/>
                <a:cs typeface="Times New Roman" panose="02020603050405020304" pitchFamily="18" charset="0"/>
              </a:rPr>
              <a:t>Sterilized explant is inoculated (transferred) on the culture medium under aseptic conditions.</a:t>
            </a:r>
          </a:p>
          <a:p>
            <a:pPr marL="0" indent="0" algn="l" fontAlgn="base">
              <a:buNone/>
            </a:pPr>
            <a:r>
              <a:rPr lang="en-US" b="1" dirty="0">
                <a:solidFill>
                  <a:srgbClr val="000000"/>
                </a:solidFill>
                <a:effectLst/>
                <a:latin typeface="Georgia" panose="02040502050405020303" pitchFamily="18" charset="0"/>
              </a:rPr>
              <a:t>(d) Incubation:</a:t>
            </a:r>
          </a:p>
          <a:p>
            <a:pPr marL="0" indent="0" algn="just" fontAlgn="base">
              <a:buNone/>
            </a:pPr>
            <a:r>
              <a:rPr lang="en-US" b="0" dirty="0">
                <a:effectLst/>
                <a:latin typeface="Times New Roman" panose="02020603050405020304" pitchFamily="18" charset="0"/>
                <a:cs typeface="Times New Roman" panose="02020603050405020304" pitchFamily="18" charset="0"/>
              </a:rPr>
              <a:t>Cultures are incubated in the growth chamber/ tissue culture room at 25±2°C, 50-60% relative humidity and 16 hours of photoperiod. After define period </a:t>
            </a:r>
            <a:r>
              <a:rPr lang="en-US" b="0" dirty="0">
                <a:effectLst/>
                <a:highlight>
                  <a:srgbClr val="FFFF00"/>
                </a:highlight>
                <a:latin typeface="Times New Roman" panose="02020603050405020304" pitchFamily="18" charset="0"/>
                <a:cs typeface="Times New Roman" panose="02020603050405020304" pitchFamily="18" charset="0"/>
              </a:rPr>
              <a:t>callus</a:t>
            </a:r>
            <a:r>
              <a:rPr lang="en-US" b="0" dirty="0">
                <a:effectLst/>
                <a:latin typeface="Times New Roman" panose="02020603050405020304" pitchFamily="18" charset="0"/>
                <a:cs typeface="Times New Roman" panose="02020603050405020304" pitchFamily="18" charset="0"/>
              </a:rPr>
              <a:t> develops on the medium or shoots/ roots develops from explant.</a:t>
            </a:r>
            <a:endParaRPr lang="en-IN" dirty="0">
              <a:latin typeface="Times New Roman" panose="02020603050405020304" pitchFamily="18" charset="0"/>
              <a:cs typeface="Times New Roman" panose="02020603050405020304" pitchFamily="18" charset="0"/>
            </a:endParaRPr>
          </a:p>
        </p:txBody>
      </p:sp>
      <p:pic>
        <p:nvPicPr>
          <p:cNvPr id="6" name="Content Placeholder 5">
            <a:extLst>
              <a:ext uri="{FF2B5EF4-FFF2-40B4-BE49-F238E27FC236}">
                <a16:creationId xmlns:a16="http://schemas.microsoft.com/office/drawing/2014/main" id="{3B331001-FE08-4D04-86A5-83E82ECB192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14121" y="630315"/>
            <a:ext cx="3119992" cy="2201662"/>
          </a:xfrm>
        </p:spPr>
      </p:pic>
      <p:pic>
        <p:nvPicPr>
          <p:cNvPr id="5" name="Picture 4">
            <a:extLst>
              <a:ext uri="{FF2B5EF4-FFF2-40B4-BE49-F238E27FC236}">
                <a16:creationId xmlns:a16="http://schemas.microsoft.com/office/drawing/2014/main" id="{BC29CD78-6DE2-4131-BB88-5C2594BC28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4121" y="3240351"/>
            <a:ext cx="3572751" cy="2936612"/>
          </a:xfrm>
          <a:prstGeom prst="rect">
            <a:avLst/>
          </a:prstGeom>
        </p:spPr>
      </p:pic>
    </p:spTree>
    <p:extLst>
      <p:ext uri="{BB962C8B-B14F-4D97-AF65-F5344CB8AC3E}">
        <p14:creationId xmlns:p14="http://schemas.microsoft.com/office/powerpoint/2010/main" val="965356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3B18C5-3F47-4E3E-9650-A0AE4D07BAD4}"/>
              </a:ext>
            </a:extLst>
          </p:cNvPr>
          <p:cNvSpPr>
            <a:spLocks noGrp="1"/>
          </p:cNvSpPr>
          <p:nvPr>
            <p:ph sz="half" idx="1"/>
          </p:nvPr>
        </p:nvSpPr>
        <p:spPr>
          <a:xfrm>
            <a:off x="838200" y="870012"/>
            <a:ext cx="5181600" cy="5306951"/>
          </a:xfrm>
        </p:spPr>
        <p:txBody>
          <a:bodyPr>
            <a:normAutofit lnSpcReduction="10000"/>
          </a:bodyPr>
          <a:lstStyle/>
          <a:p>
            <a:pPr marL="0" indent="0" algn="just" fontAlgn="base">
              <a:buNone/>
            </a:pPr>
            <a:r>
              <a:rPr lang="en-US" b="1" dirty="0">
                <a:effectLst/>
                <a:latin typeface="Times New Roman" panose="02020603050405020304" pitchFamily="18" charset="0"/>
                <a:cs typeface="Times New Roman" panose="02020603050405020304" pitchFamily="18" charset="0"/>
              </a:rPr>
              <a:t>(e) Sub culturing:</a:t>
            </a:r>
          </a:p>
          <a:p>
            <a:pPr marL="0" indent="0" algn="just" fontAlgn="base">
              <a:buNone/>
            </a:pPr>
            <a:r>
              <a:rPr lang="en-US" b="0" dirty="0">
                <a:effectLst/>
                <a:latin typeface="Times New Roman" panose="02020603050405020304" pitchFamily="18" charset="0"/>
                <a:cs typeface="Times New Roman" panose="02020603050405020304" pitchFamily="18" charset="0"/>
              </a:rPr>
              <a:t>Cultured cells are transferred to a fresh nutrient medium to obtain the plantlets.</a:t>
            </a:r>
          </a:p>
          <a:p>
            <a:pPr marL="0" indent="0" algn="just" fontAlgn="base">
              <a:buNone/>
            </a:pPr>
            <a:r>
              <a:rPr lang="en-US" b="1" dirty="0">
                <a:effectLst/>
                <a:latin typeface="Times New Roman" panose="02020603050405020304" pitchFamily="18" charset="0"/>
                <a:cs typeface="Times New Roman" panose="02020603050405020304" pitchFamily="18" charset="0"/>
              </a:rPr>
              <a:t>(f) Hardening: </a:t>
            </a:r>
          </a:p>
          <a:p>
            <a:pPr marL="0" indent="0" algn="just" fontAlgn="base">
              <a:buNone/>
            </a:pPr>
            <a:r>
              <a:rPr lang="en-US" b="0" dirty="0">
                <a:effectLst/>
                <a:latin typeface="Times New Roman" panose="02020603050405020304" pitchFamily="18" charset="0"/>
                <a:cs typeface="Times New Roman" panose="02020603050405020304" pitchFamily="18" charset="0"/>
              </a:rPr>
              <a:t>Hardening is the gradual exposure of plantlets for acclimatization to environmental conditions. </a:t>
            </a:r>
          </a:p>
          <a:p>
            <a:pPr marL="0" indent="0" algn="just" fontAlgn="base">
              <a:buNone/>
            </a:pPr>
            <a:r>
              <a:rPr lang="en-US" b="1" dirty="0">
                <a:effectLst/>
                <a:latin typeface="Times New Roman" panose="02020603050405020304" pitchFamily="18" charset="0"/>
                <a:cs typeface="Times New Roman" panose="02020603050405020304" pitchFamily="18" charset="0"/>
              </a:rPr>
              <a:t>(e) Transfer of Plantlets:</a:t>
            </a:r>
          </a:p>
          <a:p>
            <a:pPr marL="0" indent="0" algn="just" fontAlgn="base">
              <a:buNone/>
            </a:pPr>
            <a:r>
              <a:rPr lang="en-US" b="0" dirty="0">
                <a:effectLst/>
                <a:latin typeface="Times New Roman" panose="02020603050405020304" pitchFamily="18" charset="0"/>
                <a:cs typeface="Times New Roman" panose="02020603050405020304" pitchFamily="18" charset="0"/>
              </a:rPr>
              <a:t>After the hardening process, the plantlets are transferred to green house or in pots.</a:t>
            </a:r>
          </a:p>
          <a:p>
            <a:pPr marL="0" indent="0" algn="just">
              <a:buNone/>
            </a:pPr>
            <a:endParaRPr lang="en-IN"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8E6DDB6D-117D-4389-870C-EE99EBF0B1DC}"/>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46564"/>
          <a:stretch/>
        </p:blipFill>
        <p:spPr>
          <a:xfrm>
            <a:off x="7000227" y="4659904"/>
            <a:ext cx="2981326" cy="1533525"/>
          </a:xfrm>
        </p:spPr>
      </p:pic>
      <p:pic>
        <p:nvPicPr>
          <p:cNvPr id="8" name="Picture 7">
            <a:extLst>
              <a:ext uri="{FF2B5EF4-FFF2-40B4-BE49-F238E27FC236}">
                <a16:creationId xmlns:a16="http://schemas.microsoft.com/office/drawing/2014/main" id="{D5A62CA7-1097-4023-AE2A-DCBDC46A82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0227" y="664571"/>
            <a:ext cx="2916129" cy="2073081"/>
          </a:xfrm>
          <a:prstGeom prst="rect">
            <a:avLst/>
          </a:prstGeom>
        </p:spPr>
      </p:pic>
      <p:pic>
        <p:nvPicPr>
          <p:cNvPr id="12" name="Picture 11">
            <a:extLst>
              <a:ext uri="{FF2B5EF4-FFF2-40B4-BE49-F238E27FC236}">
                <a16:creationId xmlns:a16="http://schemas.microsoft.com/office/drawing/2014/main" id="{33FABCD7-1AD1-439F-9192-ADAB49183C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0228" y="2886075"/>
            <a:ext cx="2981325" cy="1533525"/>
          </a:xfrm>
          <a:prstGeom prst="rect">
            <a:avLst/>
          </a:prstGeom>
        </p:spPr>
      </p:pic>
    </p:spTree>
    <p:extLst>
      <p:ext uri="{BB962C8B-B14F-4D97-AF65-F5344CB8AC3E}">
        <p14:creationId xmlns:p14="http://schemas.microsoft.com/office/powerpoint/2010/main" val="2001134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E0C7F7-B72C-4780-A0DE-D461FD57D443}"/>
              </a:ext>
            </a:extLst>
          </p:cNvPr>
          <p:cNvSpPr>
            <a:spLocks noGrp="1"/>
          </p:cNvSpPr>
          <p:nvPr>
            <p:ph idx="1"/>
          </p:nvPr>
        </p:nvSpPr>
        <p:spPr>
          <a:xfrm>
            <a:off x="838200" y="1402672"/>
            <a:ext cx="10515600" cy="4774291"/>
          </a:xfrm>
        </p:spPr>
        <p:txBody>
          <a:bodyPr>
            <a:normAutofit fontScale="92500" lnSpcReduction="20000"/>
          </a:bodyPr>
          <a:lstStyle/>
          <a:p>
            <a:pPr marL="0" indent="0" algn="just">
              <a:buNone/>
            </a:pPr>
            <a:r>
              <a:rPr lang="en-US" b="1" dirty="0">
                <a:effectLst/>
                <a:latin typeface="Times New Roman" panose="02020603050405020304" pitchFamily="18" charset="0"/>
                <a:cs typeface="Times New Roman" panose="02020603050405020304" pitchFamily="18" charset="0"/>
              </a:rPr>
              <a:t>Applications of Plant Tissue Culture</a:t>
            </a:r>
          </a:p>
          <a:p>
            <a:pPr marL="0" indent="0" algn="just" fontAlgn="base">
              <a:buNone/>
            </a:pPr>
            <a:r>
              <a:rPr lang="en-US" b="0" dirty="0">
                <a:effectLst/>
                <a:latin typeface="Times New Roman" panose="02020603050405020304" pitchFamily="18" charset="0"/>
                <a:cs typeface="Times New Roman" panose="02020603050405020304" pitchFamily="18" charset="0"/>
              </a:rPr>
              <a:t>1. Germplasm conservation mainly in the form of cryopreservation of somatic embryos or shoot apices, etc.</a:t>
            </a:r>
          </a:p>
          <a:p>
            <a:pPr marL="0" indent="0" algn="just" fontAlgn="base">
              <a:buNone/>
            </a:pPr>
            <a:r>
              <a:rPr lang="en-US" b="0" dirty="0">
                <a:effectLst/>
                <a:latin typeface="Times New Roman" panose="02020603050405020304" pitchFamily="18" charset="0"/>
                <a:cs typeface="Times New Roman" panose="02020603050405020304" pitchFamily="18" charset="0"/>
              </a:rPr>
              <a:t>2. </a:t>
            </a:r>
            <a:r>
              <a:rPr lang="en-IN" b="0" dirty="0">
                <a:effectLst/>
                <a:latin typeface="Times New Roman" panose="02020603050405020304" pitchFamily="18" charset="0"/>
                <a:cs typeface="Times New Roman" panose="02020603050405020304" pitchFamily="18" charset="0"/>
              </a:rPr>
              <a:t>Some plants produce secondary metabolic products, such as, alkaloid, anti­biotic, glycoside, resin, tannin, saponin, volatile oil, etc., which are of considerable economic importance.</a:t>
            </a:r>
          </a:p>
          <a:p>
            <a:pPr marL="0" indent="0" algn="just" fontAlgn="base">
              <a:buNone/>
            </a:pPr>
            <a:r>
              <a:rPr lang="en-IN" b="0" dirty="0">
                <a:effectLst/>
                <a:latin typeface="Times New Roman" panose="02020603050405020304" pitchFamily="18" charset="0"/>
                <a:cs typeface="Times New Roman" panose="02020603050405020304" pitchFamily="18" charset="0"/>
              </a:rPr>
              <a:t>By cell culture various secondary metabolites (e.g. </a:t>
            </a:r>
            <a:r>
              <a:rPr lang="en-IN" b="0" dirty="0" err="1">
                <a:effectLst/>
                <a:latin typeface="Times New Roman" panose="02020603050405020304" pitchFamily="18" charset="0"/>
                <a:cs typeface="Times New Roman" panose="02020603050405020304" pitchFamily="18" charset="0"/>
              </a:rPr>
              <a:t>allergin</a:t>
            </a:r>
            <a:r>
              <a:rPr lang="en-IN" b="0" dirty="0">
                <a:effectLst/>
                <a:latin typeface="Times New Roman" panose="02020603050405020304" pitchFamily="18" charset="0"/>
                <a:cs typeface="Times New Roman" panose="02020603050405020304" pitchFamily="18" charset="0"/>
              </a:rPr>
              <a:t>) have been synthesised artificially. Cultivation of plants producing secondary metabolites can be improved significantly by tissue culture.</a:t>
            </a:r>
          </a:p>
          <a:p>
            <a:pPr marL="0" indent="0" algn="just" fontAlgn="base">
              <a:buNone/>
            </a:pPr>
            <a:endParaRPr lang="en-US" b="0" dirty="0">
              <a:effectLst/>
              <a:latin typeface="Times New Roman" panose="02020603050405020304" pitchFamily="18" charset="0"/>
              <a:cs typeface="Times New Roman" panose="02020603050405020304" pitchFamily="18" charset="0"/>
            </a:endParaRPr>
          </a:p>
          <a:p>
            <a:pPr marL="0" indent="0" algn="just" fontAlgn="base">
              <a:buNone/>
            </a:pPr>
            <a:r>
              <a:rPr lang="en-US" b="0" dirty="0">
                <a:effectLst/>
                <a:latin typeface="Times New Roman" panose="02020603050405020304" pitchFamily="18" charset="0"/>
                <a:cs typeface="Times New Roman" panose="02020603050405020304" pitchFamily="18" charset="0"/>
              </a:rPr>
              <a:t>3. Technique of micro propagation for enhancing the rate of multiplication of economically important plants.</a:t>
            </a:r>
          </a:p>
          <a:p>
            <a:pPr marL="0" indent="0" algn="just" fontAlgn="base">
              <a:buNone/>
            </a:pPr>
            <a:r>
              <a:rPr lang="en-US" b="0" dirty="0">
                <a:effectLst/>
                <a:latin typeface="Times New Roman" panose="02020603050405020304" pitchFamily="18" charset="0"/>
                <a:cs typeface="Times New Roman" panose="02020603050405020304" pitchFamily="18" charset="0"/>
              </a:rPr>
              <a:t>4. Eradication of systemic diseases in plants and raising disease free plants.</a:t>
            </a: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3700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9B34EA-6E9D-43E4-BD49-32405D106342}"/>
              </a:ext>
            </a:extLst>
          </p:cNvPr>
          <p:cNvSpPr>
            <a:spLocks noGrp="1"/>
          </p:cNvSpPr>
          <p:nvPr>
            <p:ph idx="1"/>
          </p:nvPr>
        </p:nvSpPr>
        <p:spPr>
          <a:xfrm>
            <a:off x="838200" y="1029810"/>
            <a:ext cx="10515600" cy="5147153"/>
          </a:xfrm>
        </p:spPr>
        <p:txBody>
          <a:bodyPr>
            <a:normAutofit/>
          </a:bodyPr>
          <a:lstStyle/>
          <a:p>
            <a:pPr marL="0" indent="0" algn="just" fontAlgn="base">
              <a:buNone/>
            </a:pPr>
            <a:r>
              <a:rPr lang="en-US" b="0" dirty="0">
                <a:effectLst/>
                <a:latin typeface="Times New Roman" panose="02020603050405020304" pitchFamily="18" charset="0"/>
                <a:cs typeface="Times New Roman" panose="02020603050405020304" pitchFamily="18" charset="0"/>
              </a:rPr>
              <a:t>5. Soma-clonal variations are useful sources of introduction of valuable genetic variations in plants.</a:t>
            </a:r>
          </a:p>
          <a:p>
            <a:pPr marL="0" indent="0" algn="just" fontAlgn="base">
              <a:buNone/>
            </a:pPr>
            <a:r>
              <a:rPr lang="en-US" b="0" dirty="0">
                <a:effectLst/>
                <a:latin typeface="Times New Roman" panose="02020603050405020304" pitchFamily="18" charset="0"/>
                <a:cs typeface="Times New Roman" panose="02020603050405020304" pitchFamily="18" charset="0"/>
              </a:rPr>
              <a:t>8. Embryo culture helps in overcoming seed sterility and dormancy.</a:t>
            </a:r>
          </a:p>
          <a:p>
            <a:pPr marL="0" indent="0" algn="just" fontAlgn="base">
              <a:buNone/>
            </a:pPr>
            <a:r>
              <a:rPr lang="en-US" b="0" dirty="0">
                <a:effectLst/>
                <a:latin typeface="Times New Roman" panose="02020603050405020304" pitchFamily="18" charset="0"/>
                <a:cs typeface="Times New Roman" panose="02020603050405020304" pitchFamily="18" charset="0"/>
              </a:rPr>
              <a:t>9. Haploid production in culture helps to solve various problems of genetic studies and thus aids the plant breeders for producing new varieties.</a:t>
            </a:r>
          </a:p>
          <a:p>
            <a:pPr marL="0" indent="0" algn="just" fontAlgn="base">
              <a:buNone/>
            </a:pPr>
            <a:r>
              <a:rPr lang="en-US" dirty="0">
                <a:latin typeface="Times New Roman" panose="02020603050405020304" pitchFamily="18" charset="0"/>
                <a:cs typeface="Times New Roman" panose="02020603050405020304" pitchFamily="18" charset="0"/>
              </a:rPr>
              <a:t>10.</a:t>
            </a:r>
            <a:r>
              <a:rPr lang="en-US" b="0" dirty="0">
                <a:effectLst/>
                <a:latin typeface="Times New Roman" panose="02020603050405020304" pitchFamily="18" charset="0"/>
                <a:cs typeface="Times New Roman" panose="02020603050405020304" pitchFamily="18" charset="0"/>
              </a:rPr>
              <a:t> Seedless fruits and vegetables can be produced by following the endosperm culture method which add to their commercial values.</a:t>
            </a:r>
          </a:p>
          <a:p>
            <a:pPr marL="0" indent="0" algn="just" fontAlgn="base">
              <a:buNone/>
            </a:pPr>
            <a:endParaRPr lang="en-US" b="0" dirty="0">
              <a:effectLst/>
              <a:latin typeface="Times New Roman" panose="02020603050405020304" pitchFamily="18" charset="0"/>
              <a:cs typeface="Times New Roman" panose="02020603050405020304" pitchFamily="18" charset="0"/>
            </a:endParaRP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658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731A34-471F-4ABB-832A-2247A03438D4}"/>
              </a:ext>
            </a:extLst>
          </p:cNvPr>
          <p:cNvSpPr>
            <a:spLocks noGrp="1"/>
          </p:cNvSpPr>
          <p:nvPr>
            <p:ph idx="1"/>
          </p:nvPr>
        </p:nvSpPr>
        <p:spPr>
          <a:xfrm>
            <a:off x="838200" y="1251751"/>
            <a:ext cx="10515600" cy="4925212"/>
          </a:xfrm>
        </p:spPr>
        <p:txBody>
          <a:bodyPr>
            <a:normAutofit/>
          </a:bodyPr>
          <a:lstStyle/>
          <a:p>
            <a:pPr marL="0" indent="0" algn="just" fontAlgn="base">
              <a:buNone/>
            </a:pPr>
            <a:r>
              <a:rPr lang="en-US" b="0" dirty="0">
                <a:effectLst/>
                <a:latin typeface="Times New Roman" panose="02020603050405020304" pitchFamily="18" charset="0"/>
                <a:cs typeface="Times New Roman" panose="02020603050405020304" pitchFamily="18" charset="0"/>
              </a:rPr>
              <a:t>11. Plant tissue culture aids in producing the genetically transformed plants.</a:t>
            </a:r>
          </a:p>
          <a:p>
            <a:pPr marL="0" indent="0" algn="just" fontAlgn="base">
              <a:buNone/>
            </a:pPr>
            <a:r>
              <a:rPr lang="en-US" b="0" dirty="0">
                <a:effectLst/>
                <a:latin typeface="Times New Roman" panose="02020603050405020304" pitchFamily="18" charset="0"/>
                <a:cs typeface="Times New Roman" panose="02020603050405020304" pitchFamily="18" charset="0"/>
              </a:rPr>
              <a:t>12. Early flowering can be induced by in-vitro culturing of plants so as to attain commercial benefits.</a:t>
            </a:r>
          </a:p>
          <a:p>
            <a:pPr marL="0" indent="0" algn="just" fontAlgn="base">
              <a:buNone/>
            </a:pPr>
            <a:r>
              <a:rPr lang="en-US" b="0" dirty="0">
                <a:effectLst/>
                <a:latin typeface="Times New Roman" panose="02020603050405020304" pitchFamily="18" charset="0"/>
                <a:cs typeface="Times New Roman" panose="02020603050405020304" pitchFamily="18" charset="0"/>
              </a:rPr>
              <a:t>13. Triploids as well as polyploid plants can also be produced by tissue culture techniques for uses in plant breeding, horticulture and forestry.</a:t>
            </a:r>
          </a:p>
          <a:p>
            <a:pPr marL="0" indent="0" algn="just" fontAlgn="base">
              <a:buNone/>
            </a:pPr>
            <a:r>
              <a:rPr lang="en-US" dirty="0">
                <a:latin typeface="Times New Roman" panose="02020603050405020304" pitchFamily="18" charset="0"/>
                <a:cs typeface="Times New Roman" panose="02020603050405020304" pitchFamily="18" charset="0"/>
              </a:rPr>
              <a:t>14</a:t>
            </a:r>
            <a:r>
              <a:rPr lang="en-US" b="0" dirty="0">
                <a:effectLst/>
                <a:latin typeface="Times New Roman" panose="02020603050405020304" pitchFamily="18" charset="0"/>
                <a:cs typeface="Times New Roman" panose="02020603050405020304" pitchFamily="18" charset="0"/>
              </a:rPr>
              <a:t>. Different tissue culture techniques help us to study various biosynthetic processes, physiological changes and cytogenetic changes.</a:t>
            </a:r>
          </a:p>
          <a:p>
            <a:pPr marL="0" indent="0" algn="just" fontAlgn="base">
              <a:buNone/>
            </a:pPr>
            <a:endParaRPr lang="en-US" b="0" dirty="0">
              <a:effectLst/>
              <a:latin typeface="Times New Roman" panose="02020603050405020304" pitchFamily="18" charset="0"/>
              <a:cs typeface="Times New Roman" panose="02020603050405020304" pitchFamily="18" charset="0"/>
            </a:endParaRPr>
          </a:p>
          <a:p>
            <a:pPr algn="just" fontAlgn="base"/>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118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78703-6AB6-4FBA-8747-FD0041914427}"/>
              </a:ext>
            </a:extLst>
          </p:cNvPr>
          <p:cNvSpPr>
            <a:spLocks noGrp="1"/>
          </p:cNvSpPr>
          <p:nvPr>
            <p:ph idx="1"/>
          </p:nvPr>
        </p:nvSpPr>
        <p:spPr>
          <a:xfrm>
            <a:off x="838200" y="1145219"/>
            <a:ext cx="10515600" cy="3684233"/>
          </a:xfrm>
        </p:spPr>
        <p:txBody>
          <a:bodyPr/>
          <a:lstStyle/>
          <a:p>
            <a:pPr algn="just">
              <a:buFont typeface="Wingdings" panose="05000000000000000000" pitchFamily="2" charset="2"/>
              <a:buChar char="Ø"/>
            </a:pPr>
            <a:r>
              <a:rPr lang="en-US" b="0" i="0" dirty="0">
                <a:effectLst/>
                <a:latin typeface="Times New Roman" panose="02020603050405020304" pitchFamily="18" charset="0"/>
                <a:cs typeface="Times New Roman" panose="02020603050405020304" pitchFamily="18" charset="0"/>
              </a:rPr>
              <a:t>The term tissue culture may be defined as the process of in-vitro culture of </a:t>
            </a:r>
            <a:r>
              <a:rPr lang="en-US" b="0" i="0" dirty="0">
                <a:effectLst/>
                <a:highlight>
                  <a:srgbClr val="FFFF00"/>
                </a:highlight>
                <a:latin typeface="Times New Roman" panose="02020603050405020304" pitchFamily="18" charset="0"/>
                <a:cs typeface="Times New Roman" panose="02020603050405020304" pitchFamily="18" charset="0"/>
              </a:rPr>
              <a:t>explants</a:t>
            </a:r>
            <a:r>
              <a:rPr lang="en-US" b="0" i="0" dirty="0">
                <a:effectLst/>
                <a:latin typeface="Times New Roman" panose="02020603050405020304" pitchFamily="18" charset="0"/>
                <a:cs typeface="Times New Roman" panose="02020603050405020304" pitchFamily="18" charset="0"/>
              </a:rPr>
              <a:t> in nutrient medium under aseptic conditions. It  includes the culture of cell, organ culture and suspension culture etc.</a:t>
            </a:r>
          </a:p>
          <a:p>
            <a:pPr algn="just">
              <a:buFont typeface="Wingdings" panose="05000000000000000000" pitchFamily="2" charset="2"/>
              <a:buChar char="Ø"/>
            </a:pPr>
            <a:r>
              <a:rPr lang="en-IN" b="0" i="0" dirty="0">
                <a:effectLst/>
                <a:latin typeface="Times New Roman" panose="02020603050405020304" pitchFamily="18" charset="0"/>
                <a:cs typeface="Times New Roman" panose="02020603050405020304" pitchFamily="18" charset="0"/>
              </a:rPr>
              <a:t>German botanist </a:t>
            </a:r>
            <a:r>
              <a:rPr lang="en-IN" b="0" i="0" dirty="0">
                <a:effectLst/>
                <a:highlight>
                  <a:srgbClr val="FFFF00"/>
                </a:highlight>
                <a:latin typeface="Times New Roman" panose="02020603050405020304" pitchFamily="18" charset="0"/>
                <a:cs typeface="Times New Roman" panose="02020603050405020304" pitchFamily="18" charset="0"/>
              </a:rPr>
              <a:t>Gottlieb </a:t>
            </a:r>
            <a:r>
              <a:rPr lang="en-IN" b="0" i="0" dirty="0" err="1">
                <a:effectLst/>
                <a:highlight>
                  <a:srgbClr val="FFFF00"/>
                </a:highlight>
                <a:latin typeface="Times New Roman" panose="02020603050405020304" pitchFamily="18" charset="0"/>
                <a:cs typeface="Times New Roman" panose="02020603050405020304" pitchFamily="18" charset="0"/>
              </a:rPr>
              <a:t>Haberlandt</a:t>
            </a:r>
            <a:r>
              <a:rPr lang="en-US" dirty="0">
                <a:highlight>
                  <a:srgbClr val="FFFF00"/>
                </a:highlight>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was regarded as father of tissue culture.</a:t>
            </a:r>
          </a:p>
          <a:p>
            <a:pPr algn="just">
              <a:buFont typeface="Wingdings" panose="05000000000000000000" pitchFamily="2" charset="2"/>
              <a:buChar char="Ø"/>
            </a:pPr>
            <a:r>
              <a:rPr lang="en-US" b="0" i="0" dirty="0">
                <a:effectLst/>
                <a:latin typeface="Times New Roman" panose="02020603050405020304" pitchFamily="18" charset="0"/>
                <a:cs typeface="Times New Roman" panose="02020603050405020304" pitchFamily="18" charset="0"/>
              </a:rPr>
              <a:t>The basis of tissue culture is </a:t>
            </a:r>
            <a:r>
              <a:rPr lang="en-US" b="0" i="0" dirty="0">
                <a:effectLst/>
                <a:highlight>
                  <a:srgbClr val="FFFF00"/>
                </a:highlight>
                <a:latin typeface="Times New Roman" panose="02020603050405020304" pitchFamily="18" charset="0"/>
                <a:cs typeface="Times New Roman" panose="02020603050405020304" pitchFamily="18" charset="0"/>
              </a:rPr>
              <a:t>totipotency</a:t>
            </a:r>
            <a:r>
              <a:rPr lang="en-US" b="0" i="0" dirty="0">
                <a:effectLst/>
                <a:latin typeface="Times New Roman" panose="02020603050405020304" pitchFamily="18" charset="0"/>
                <a:cs typeface="Times New Roman" panose="02020603050405020304" pitchFamily="18" charset="0"/>
              </a:rPr>
              <a:t> of cell. </a:t>
            </a: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844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10889-9A66-430B-98FC-BC43A68FFD1E}"/>
              </a:ext>
            </a:extLst>
          </p:cNvPr>
          <p:cNvSpPr>
            <a:spLocks noGrp="1"/>
          </p:cNvSpPr>
          <p:nvPr>
            <p:ph idx="1"/>
          </p:nvPr>
        </p:nvSpPr>
        <p:spPr/>
        <p:txBody>
          <a:bodyPr/>
          <a:lstStyle/>
          <a:p>
            <a:pPr marL="0" indent="0" algn="just">
              <a:buNone/>
            </a:pPr>
            <a:r>
              <a:rPr lang="en-IN" b="0" i="0" dirty="0">
                <a:effectLst/>
                <a:latin typeface="Times New Roman" panose="02020603050405020304" pitchFamily="18" charset="0"/>
                <a:cs typeface="Times New Roman" panose="02020603050405020304" pitchFamily="18" charset="0"/>
              </a:rPr>
              <a:t>German botanist Gottlieb </a:t>
            </a:r>
            <a:r>
              <a:rPr lang="en-IN" b="0" i="0" dirty="0" err="1">
                <a:effectLst/>
                <a:latin typeface="Times New Roman" panose="02020603050405020304" pitchFamily="18" charset="0"/>
                <a:cs typeface="Times New Roman" panose="02020603050405020304" pitchFamily="18" charset="0"/>
              </a:rPr>
              <a:t>Haberlandt</a:t>
            </a:r>
            <a:r>
              <a:rPr lang="en-IN" b="0" i="0" dirty="0">
                <a:effectLst/>
                <a:latin typeface="Times New Roman" panose="02020603050405020304" pitchFamily="18" charset="0"/>
                <a:cs typeface="Times New Roman" panose="02020603050405020304" pitchFamily="18" charset="0"/>
              </a:rPr>
              <a:t> first attempted to culture plant tissues ‘in vitro’. He started his work in 1898. He used cells from palisade tissues of leaves, cells from pith, epidermis and epidermal hairs of various plants for culture in media -containing Knop’s solution, asparagine, peptone and sucrose</a:t>
            </a:r>
            <a:r>
              <a:rPr lang="en-IN" b="0" i="0" dirty="0">
                <a:solidFill>
                  <a:srgbClr val="424142"/>
                </a:solidFill>
                <a:effectLst/>
                <a:latin typeface="Georgia" panose="02040502050405020303" pitchFamily="18" charset="0"/>
              </a:rPr>
              <a:t>.</a:t>
            </a:r>
            <a:endParaRPr lang="en-IN" dirty="0"/>
          </a:p>
        </p:txBody>
      </p:sp>
    </p:spTree>
    <p:extLst>
      <p:ext uri="{BB962C8B-B14F-4D97-AF65-F5344CB8AC3E}">
        <p14:creationId xmlns:p14="http://schemas.microsoft.com/office/powerpoint/2010/main" val="128876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240AB48-943F-41CE-90FE-8D8798B0EBB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6455" y="0"/>
            <a:ext cx="8904302" cy="6631619"/>
          </a:xfrm>
        </p:spPr>
      </p:pic>
    </p:spTree>
    <p:extLst>
      <p:ext uri="{BB962C8B-B14F-4D97-AF65-F5344CB8AC3E}">
        <p14:creationId xmlns:p14="http://schemas.microsoft.com/office/powerpoint/2010/main" val="278720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C4D2C4-42BB-4267-9CD1-F86B57800AFC}"/>
              </a:ext>
            </a:extLst>
          </p:cNvPr>
          <p:cNvSpPr>
            <a:spLocks noGrp="1"/>
          </p:cNvSpPr>
          <p:nvPr>
            <p:ph idx="1"/>
          </p:nvPr>
        </p:nvSpPr>
        <p:spPr>
          <a:xfrm>
            <a:off x="838200" y="639192"/>
            <a:ext cx="10515600" cy="5537771"/>
          </a:xfrm>
        </p:spPr>
        <p:txBody>
          <a:bodyPr/>
          <a:lstStyle/>
          <a:p>
            <a:pPr marL="0" indent="0" algn="l" fontAlgn="base">
              <a:buNone/>
            </a:pPr>
            <a:r>
              <a:rPr lang="en-US" b="0" dirty="0">
                <a:solidFill>
                  <a:srgbClr val="424142"/>
                </a:solidFill>
                <a:effectLst/>
                <a:latin typeface="Georgia" panose="02040502050405020303" pitchFamily="18" charset="0"/>
              </a:rPr>
              <a:t>The main requirements of plant tissue culture are:</a:t>
            </a:r>
          </a:p>
          <a:p>
            <a:pPr marL="0" indent="0" algn="l" fontAlgn="base">
              <a:buNone/>
            </a:pPr>
            <a:r>
              <a:rPr lang="en-US" b="0" dirty="0">
                <a:solidFill>
                  <a:srgbClr val="424142"/>
                </a:solidFill>
                <a:effectLst/>
                <a:latin typeface="Georgia" panose="02040502050405020303" pitchFamily="18" charset="0"/>
              </a:rPr>
              <a:t>(1) Laboratory </a:t>
            </a:r>
            <a:r>
              <a:rPr lang="en-US" b="0" dirty="0" err="1">
                <a:solidFill>
                  <a:srgbClr val="424142"/>
                </a:solidFill>
                <a:effectLst/>
                <a:latin typeface="Georgia" panose="02040502050405020303" pitchFamily="18" charset="0"/>
              </a:rPr>
              <a:t>Organisation</a:t>
            </a:r>
            <a:endParaRPr lang="en-US" b="0" dirty="0">
              <a:solidFill>
                <a:srgbClr val="424142"/>
              </a:solidFill>
              <a:effectLst/>
              <a:latin typeface="Georgia" panose="02040502050405020303" pitchFamily="18" charset="0"/>
            </a:endParaRPr>
          </a:p>
          <a:p>
            <a:pPr marL="0" indent="0" algn="l" fontAlgn="base">
              <a:buNone/>
            </a:pPr>
            <a:r>
              <a:rPr lang="en-US" b="0" dirty="0">
                <a:solidFill>
                  <a:srgbClr val="424142"/>
                </a:solidFill>
                <a:effectLst/>
                <a:latin typeface="Georgia" panose="02040502050405020303" pitchFamily="18" charset="0"/>
              </a:rPr>
              <a:t>(2) Culture Media</a:t>
            </a:r>
          </a:p>
          <a:p>
            <a:pPr marL="0" indent="0" algn="l" fontAlgn="base">
              <a:buNone/>
            </a:pPr>
            <a:r>
              <a:rPr lang="en-US" b="0" dirty="0">
                <a:solidFill>
                  <a:srgbClr val="424142"/>
                </a:solidFill>
                <a:effectLst/>
                <a:latin typeface="Georgia" panose="02040502050405020303" pitchFamily="18" charset="0"/>
              </a:rPr>
              <a:t>(3) Aseptic Conditions</a:t>
            </a:r>
          </a:p>
          <a:p>
            <a:pPr marL="0" indent="0">
              <a:buNone/>
            </a:pPr>
            <a:endParaRPr lang="en-IN" dirty="0"/>
          </a:p>
        </p:txBody>
      </p:sp>
      <p:pic>
        <p:nvPicPr>
          <p:cNvPr id="6" name="Picture 5">
            <a:extLst>
              <a:ext uri="{FF2B5EF4-FFF2-40B4-BE49-F238E27FC236}">
                <a16:creationId xmlns:a16="http://schemas.microsoft.com/office/drawing/2014/main" id="{8CC5C0FB-6BB2-4070-A95A-91B4A3C985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680" y="2689935"/>
            <a:ext cx="4320188" cy="3161142"/>
          </a:xfrm>
          <a:prstGeom prst="rect">
            <a:avLst/>
          </a:prstGeom>
        </p:spPr>
      </p:pic>
      <p:pic>
        <p:nvPicPr>
          <p:cNvPr id="8" name="Picture 7">
            <a:extLst>
              <a:ext uri="{FF2B5EF4-FFF2-40B4-BE49-F238E27FC236}">
                <a16:creationId xmlns:a16="http://schemas.microsoft.com/office/drawing/2014/main" id="{19696884-809D-4D2C-9868-56C1745346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0901" y="2689935"/>
            <a:ext cx="4421079" cy="3161141"/>
          </a:xfrm>
          <a:prstGeom prst="rect">
            <a:avLst/>
          </a:prstGeom>
        </p:spPr>
      </p:pic>
    </p:spTree>
    <p:extLst>
      <p:ext uri="{BB962C8B-B14F-4D97-AF65-F5344CB8AC3E}">
        <p14:creationId xmlns:p14="http://schemas.microsoft.com/office/powerpoint/2010/main" val="1784940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8650F0-C590-486E-8A54-98DD57C2E7A4}"/>
              </a:ext>
            </a:extLst>
          </p:cNvPr>
          <p:cNvSpPr>
            <a:spLocks noGrp="1"/>
          </p:cNvSpPr>
          <p:nvPr>
            <p:ph idx="1"/>
          </p:nvPr>
        </p:nvSpPr>
        <p:spPr>
          <a:xfrm>
            <a:off x="838200" y="710214"/>
            <a:ext cx="10515600" cy="5466749"/>
          </a:xfrm>
        </p:spPr>
        <p:txBody>
          <a:bodyPr/>
          <a:lstStyle/>
          <a:p>
            <a:pPr marL="0" indent="0" algn="just">
              <a:buNone/>
            </a:pPr>
            <a:r>
              <a:rPr lang="en-IN" b="1" dirty="0">
                <a:effectLst/>
                <a:latin typeface="Times New Roman" panose="02020603050405020304" pitchFamily="18" charset="0"/>
                <a:cs typeface="Times New Roman" panose="02020603050405020304" pitchFamily="18" charset="0"/>
              </a:rPr>
              <a:t>Laboratory Organisation:</a:t>
            </a:r>
          </a:p>
          <a:p>
            <a:pPr marL="0" indent="0" algn="just" fontAlgn="base">
              <a:buNone/>
            </a:pPr>
            <a:r>
              <a:rPr lang="en-US" b="0" dirty="0" err="1">
                <a:effectLst/>
                <a:latin typeface="Times New Roman" panose="02020603050405020304" pitchFamily="18" charset="0"/>
                <a:cs typeface="Times New Roman" panose="02020603050405020304" pitchFamily="18" charset="0"/>
              </a:rPr>
              <a:t>i</a:t>
            </a:r>
            <a:r>
              <a:rPr lang="en-US" b="0" dirty="0">
                <a:effectLst/>
                <a:latin typeface="Times New Roman" panose="02020603050405020304" pitchFamily="18" charset="0"/>
                <a:cs typeface="Times New Roman" panose="02020603050405020304" pitchFamily="18" charset="0"/>
              </a:rPr>
              <a:t>. A Media Room for preparation, sterilization and storage of culture media.</a:t>
            </a:r>
          </a:p>
          <a:p>
            <a:pPr marL="0" indent="0" algn="just" fontAlgn="base">
              <a:buNone/>
            </a:pPr>
            <a:r>
              <a:rPr lang="en-US" b="0" dirty="0">
                <a:effectLst/>
                <a:latin typeface="Times New Roman" panose="02020603050405020304" pitchFamily="18" charset="0"/>
                <a:cs typeface="Times New Roman" panose="02020603050405020304" pitchFamily="18" charset="0"/>
              </a:rPr>
              <a:t>ii. Facilities for washing of lab-wares, explants, etc.</a:t>
            </a:r>
          </a:p>
          <a:p>
            <a:pPr marL="0" indent="0" algn="just" fontAlgn="base">
              <a:buNone/>
            </a:pPr>
            <a:r>
              <a:rPr lang="en-US" b="0" dirty="0">
                <a:effectLst/>
                <a:latin typeface="Times New Roman" panose="02020603050405020304" pitchFamily="18" charset="0"/>
                <a:cs typeface="Times New Roman" panose="02020603050405020304" pitchFamily="18" charset="0"/>
              </a:rPr>
              <a:t>iii. Space for storage of lab-wares.</a:t>
            </a:r>
          </a:p>
          <a:p>
            <a:pPr marL="0" indent="0" algn="just" fontAlgn="base">
              <a:buNone/>
            </a:pPr>
            <a:r>
              <a:rPr lang="en-US" b="0" dirty="0">
                <a:effectLst/>
                <a:latin typeface="Times New Roman" panose="02020603050405020304" pitchFamily="18" charset="0"/>
                <a:cs typeface="Times New Roman" panose="02020603050405020304" pitchFamily="18" charset="0"/>
              </a:rPr>
              <a:t>iv. Culture rooms or incubators where conditions of temperature, humidity and light etc. can be maintained.</a:t>
            </a:r>
          </a:p>
          <a:p>
            <a:pPr marL="0" indent="0" algn="just" fontAlgn="base">
              <a:buNone/>
            </a:pPr>
            <a:r>
              <a:rPr lang="en-US" b="0" dirty="0">
                <a:effectLst/>
                <a:latin typeface="Times New Roman" panose="02020603050405020304" pitchFamily="18" charset="0"/>
                <a:cs typeface="Times New Roman" panose="02020603050405020304" pitchFamily="18" charset="0"/>
              </a:rPr>
              <a:t>v. Observation and Data Collection area.</a:t>
            </a:r>
          </a:p>
          <a:p>
            <a:pPr marL="0" indent="0" algn="just">
              <a:buNone/>
            </a:pPr>
            <a:endParaRPr lang="en-IN"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A691CD82-612A-4D9A-BFBB-290AB8E0074E}"/>
              </a:ext>
            </a:extLst>
          </p:cNvPr>
          <p:cNvPicPr>
            <a:picLocks noChangeAspect="1"/>
          </p:cNvPicPr>
          <p:nvPr/>
        </p:nvPicPr>
        <p:blipFill rotWithShape="1">
          <a:blip r:embed="rId2">
            <a:extLst>
              <a:ext uri="{28A0092B-C50C-407E-A947-70E740481C1C}">
                <a14:useLocalDpi xmlns:a14="http://schemas.microsoft.com/office/drawing/2010/main" val="0"/>
              </a:ext>
            </a:extLst>
          </a:blip>
          <a:srcRect b="8737"/>
          <a:stretch/>
        </p:blipFill>
        <p:spPr>
          <a:xfrm>
            <a:off x="7510507" y="3639845"/>
            <a:ext cx="4518736" cy="2681056"/>
          </a:xfrm>
          <a:prstGeom prst="rect">
            <a:avLst/>
          </a:prstGeom>
        </p:spPr>
      </p:pic>
    </p:spTree>
    <p:extLst>
      <p:ext uri="{BB962C8B-B14F-4D97-AF65-F5344CB8AC3E}">
        <p14:creationId xmlns:p14="http://schemas.microsoft.com/office/powerpoint/2010/main" val="3432631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14A53-42B2-4F78-881A-ADEA3FA7AC3D}"/>
              </a:ext>
            </a:extLst>
          </p:cNvPr>
          <p:cNvSpPr>
            <a:spLocks noGrp="1"/>
          </p:cNvSpPr>
          <p:nvPr>
            <p:ph idx="1"/>
          </p:nvPr>
        </p:nvSpPr>
        <p:spPr>
          <a:xfrm>
            <a:off x="838200" y="399495"/>
            <a:ext cx="10515600" cy="5777468"/>
          </a:xfrm>
        </p:spPr>
        <p:txBody>
          <a:bodyPr>
            <a:normAutofit/>
          </a:bodyPr>
          <a:lstStyle/>
          <a:p>
            <a:pPr marL="0" indent="0" algn="just">
              <a:buNone/>
            </a:pPr>
            <a:r>
              <a:rPr lang="en-IN" sz="2400" b="1" dirty="0">
                <a:effectLst/>
                <a:latin typeface="Times New Roman" panose="02020603050405020304" pitchFamily="18" charset="0"/>
                <a:cs typeface="Times New Roman" panose="02020603050405020304" pitchFamily="18" charset="0"/>
              </a:rPr>
              <a:t> Culture Media:</a:t>
            </a:r>
          </a:p>
          <a:p>
            <a:pPr algn="just" fontAlgn="base"/>
            <a:r>
              <a:rPr lang="en-US" sz="2400" b="0" dirty="0">
                <a:effectLst/>
                <a:latin typeface="Times New Roman" panose="02020603050405020304" pitchFamily="18" charset="0"/>
                <a:cs typeface="Times New Roman" panose="02020603050405020304" pitchFamily="18" charset="0"/>
              </a:rPr>
              <a:t>The formulation or the medium on which the explant is cultured is called culture medium. It is composed of various nutrients required for proper culturing. Different types of plants and organs need different compositions of culture media. A number of media have been devised for specific tissues and organs.</a:t>
            </a:r>
          </a:p>
          <a:p>
            <a:pPr algn="just" fontAlgn="base"/>
            <a:r>
              <a:rPr lang="en-US" sz="2400" b="1" dirty="0">
                <a:effectLst/>
                <a:latin typeface="Times New Roman" panose="02020603050405020304" pitchFamily="18" charset="0"/>
                <a:cs typeface="Times New Roman" panose="02020603050405020304" pitchFamily="18" charset="0"/>
              </a:rPr>
              <a:t>Some important of them are:</a:t>
            </a:r>
            <a:endParaRPr lang="en-US" sz="2400" b="0" dirty="0">
              <a:effectLst/>
              <a:latin typeface="Times New Roman" panose="02020603050405020304" pitchFamily="18" charset="0"/>
              <a:cs typeface="Times New Roman" panose="02020603050405020304" pitchFamily="18" charset="0"/>
            </a:endParaRPr>
          </a:p>
          <a:p>
            <a:pPr algn="just" fontAlgn="base"/>
            <a:r>
              <a:rPr lang="en-US" sz="2400" b="0" dirty="0">
                <a:effectLst/>
                <a:latin typeface="Times New Roman" panose="02020603050405020304" pitchFamily="18" charset="0"/>
                <a:cs typeface="Times New Roman" panose="02020603050405020304" pitchFamily="18" charset="0"/>
              </a:rPr>
              <a:t>MS (</a:t>
            </a:r>
            <a:r>
              <a:rPr lang="en-US" sz="2400" b="0" dirty="0" err="1">
                <a:effectLst/>
                <a:latin typeface="Times New Roman" panose="02020603050405020304" pitchFamily="18" charset="0"/>
                <a:cs typeface="Times New Roman" panose="02020603050405020304" pitchFamily="18" charset="0"/>
              </a:rPr>
              <a:t>Murashige</a:t>
            </a:r>
            <a:r>
              <a:rPr lang="en-US" sz="2400" b="0" dirty="0">
                <a:effectLst/>
                <a:latin typeface="Times New Roman" panose="02020603050405020304" pitchFamily="18" charset="0"/>
                <a:cs typeface="Times New Roman" panose="02020603050405020304" pitchFamily="18" charset="0"/>
              </a:rPr>
              <a:t> and Skoog) Medium</a:t>
            </a:r>
          </a:p>
          <a:p>
            <a:pPr algn="just" fontAlgn="base"/>
            <a:r>
              <a:rPr lang="en-US" sz="2400" b="0" dirty="0">
                <a:effectLst/>
                <a:latin typeface="Times New Roman" panose="02020603050405020304" pitchFamily="18" charset="0"/>
                <a:cs typeface="Times New Roman" panose="02020603050405020304" pitchFamily="18" charset="0"/>
              </a:rPr>
              <a:t>LS (</a:t>
            </a:r>
            <a:r>
              <a:rPr lang="en-US" sz="2400" b="0" dirty="0" err="1">
                <a:effectLst/>
                <a:latin typeface="Times New Roman" panose="02020603050405020304" pitchFamily="18" charset="0"/>
                <a:cs typeface="Times New Roman" panose="02020603050405020304" pitchFamily="18" charset="0"/>
              </a:rPr>
              <a:t>Linsmaier</a:t>
            </a:r>
            <a:r>
              <a:rPr lang="en-US" sz="2400" b="0" dirty="0">
                <a:effectLst/>
                <a:latin typeface="Times New Roman" panose="02020603050405020304" pitchFamily="18" charset="0"/>
                <a:cs typeface="Times New Roman" panose="02020603050405020304" pitchFamily="18" charset="0"/>
              </a:rPr>
              <a:t> and Skoog) Medium</a:t>
            </a:r>
          </a:p>
          <a:p>
            <a:pPr algn="just" fontAlgn="base"/>
            <a:r>
              <a:rPr lang="en-US" sz="2400" b="0" dirty="0">
                <a:effectLst/>
                <a:latin typeface="Times New Roman" panose="02020603050405020304" pitchFamily="18" charset="0"/>
                <a:cs typeface="Times New Roman" panose="02020603050405020304" pitchFamily="18" charset="0"/>
              </a:rPr>
              <a:t>B5 (</a:t>
            </a:r>
            <a:r>
              <a:rPr lang="en-US" sz="2400" b="0" dirty="0" err="1">
                <a:effectLst/>
                <a:latin typeface="Times New Roman" panose="02020603050405020304" pitchFamily="18" charset="0"/>
                <a:cs typeface="Times New Roman" panose="02020603050405020304" pitchFamily="18" charset="0"/>
              </a:rPr>
              <a:t>Gamborg’s</a:t>
            </a:r>
            <a:r>
              <a:rPr lang="en-US" sz="2400" b="0" dirty="0">
                <a:effectLst/>
                <a:latin typeface="Times New Roman" panose="02020603050405020304" pitchFamily="18" charset="0"/>
                <a:cs typeface="Times New Roman" panose="02020603050405020304" pitchFamily="18" charset="0"/>
              </a:rPr>
              <a:t>) Medium</a:t>
            </a:r>
          </a:p>
          <a:p>
            <a:pPr algn="just" fontAlgn="base"/>
            <a:r>
              <a:rPr lang="en-US" sz="2400" b="0" dirty="0">
                <a:effectLst/>
                <a:latin typeface="Times New Roman" panose="02020603050405020304" pitchFamily="18" charset="0"/>
                <a:cs typeface="Times New Roman" panose="02020603050405020304" pitchFamily="18" charset="0"/>
              </a:rPr>
              <a:t>White’s Medium, etc.</a:t>
            </a:r>
          </a:p>
          <a:p>
            <a:pPr marL="0" indent="0" algn="just">
              <a:buNone/>
            </a:pPr>
            <a:endParaRPr lang="en-IN" sz="24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1763D677-41E9-4BF6-B9FD-E686C91BD3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0374" y="2577852"/>
            <a:ext cx="2875163" cy="3148245"/>
          </a:xfrm>
          <a:prstGeom prst="rect">
            <a:avLst/>
          </a:prstGeom>
        </p:spPr>
      </p:pic>
    </p:spTree>
    <p:extLst>
      <p:ext uri="{BB962C8B-B14F-4D97-AF65-F5344CB8AC3E}">
        <p14:creationId xmlns:p14="http://schemas.microsoft.com/office/powerpoint/2010/main" val="3818098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AD89A67-D973-4757-A345-E21FB72219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6253" y="177553"/>
            <a:ext cx="7403976" cy="6454066"/>
          </a:xfrm>
        </p:spPr>
      </p:pic>
    </p:spTree>
    <p:extLst>
      <p:ext uri="{BB962C8B-B14F-4D97-AF65-F5344CB8AC3E}">
        <p14:creationId xmlns:p14="http://schemas.microsoft.com/office/powerpoint/2010/main" val="2050504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3EA8FA-53B2-4B17-BBFB-7DD106EEC044}"/>
              </a:ext>
            </a:extLst>
          </p:cNvPr>
          <p:cNvSpPr>
            <a:spLocks noGrp="1"/>
          </p:cNvSpPr>
          <p:nvPr>
            <p:ph idx="1"/>
          </p:nvPr>
        </p:nvSpPr>
        <p:spPr>
          <a:xfrm>
            <a:off x="838200" y="656948"/>
            <a:ext cx="10515600" cy="5520015"/>
          </a:xfrm>
        </p:spPr>
        <p:txBody>
          <a:bodyPr>
            <a:noAutofit/>
          </a:bodyPr>
          <a:lstStyle/>
          <a:p>
            <a:pPr marL="0" indent="0" algn="just" fontAlgn="base">
              <a:buNone/>
            </a:pPr>
            <a:r>
              <a:rPr lang="en-IN" sz="2200" b="1" dirty="0">
                <a:effectLst/>
                <a:latin typeface="Times New Roman" panose="02020603050405020304" pitchFamily="18" charset="0"/>
                <a:cs typeface="Times New Roman" panose="02020603050405020304" pitchFamily="18" charset="0"/>
              </a:rPr>
              <a:t>Important constituents of a culture medium are:</a:t>
            </a:r>
            <a:endParaRPr lang="en-IN" sz="2200" b="0" dirty="0">
              <a:effectLst/>
              <a:latin typeface="Times New Roman" panose="02020603050405020304" pitchFamily="18" charset="0"/>
              <a:cs typeface="Times New Roman" panose="02020603050405020304" pitchFamily="18" charset="0"/>
            </a:endParaRPr>
          </a:p>
          <a:p>
            <a:pPr marL="0" indent="0" algn="just" fontAlgn="base">
              <a:buNone/>
            </a:pPr>
            <a:r>
              <a:rPr lang="en-IN" sz="2200" b="1" dirty="0" err="1">
                <a:effectLst/>
                <a:latin typeface="Times New Roman" panose="02020603050405020304" pitchFamily="18" charset="0"/>
                <a:cs typeface="Times New Roman" panose="02020603050405020304" pitchFamily="18" charset="0"/>
              </a:rPr>
              <a:t>i</a:t>
            </a:r>
            <a:r>
              <a:rPr lang="en-IN" sz="2200" b="1" dirty="0">
                <a:effectLst/>
                <a:latin typeface="Times New Roman" panose="02020603050405020304" pitchFamily="18" charset="0"/>
                <a:cs typeface="Times New Roman" panose="02020603050405020304" pitchFamily="18" charset="0"/>
              </a:rPr>
              <a:t>) Organic supplements:</a:t>
            </a:r>
            <a:endParaRPr lang="en-IN" sz="2200" b="0" dirty="0">
              <a:effectLst/>
              <a:latin typeface="Times New Roman" panose="02020603050405020304" pitchFamily="18" charset="0"/>
              <a:cs typeface="Times New Roman" panose="02020603050405020304" pitchFamily="18" charset="0"/>
            </a:endParaRPr>
          </a:p>
          <a:p>
            <a:pPr marL="0" indent="0" algn="just" fontAlgn="base">
              <a:buNone/>
            </a:pPr>
            <a:r>
              <a:rPr lang="en-IN" sz="2200" b="0" dirty="0">
                <a:effectLst/>
                <a:latin typeface="Times New Roman" panose="02020603050405020304" pitchFamily="18" charset="0"/>
                <a:cs typeface="Times New Roman" panose="02020603050405020304" pitchFamily="18" charset="0"/>
              </a:rPr>
              <a:t>(a) Vitamins like thiamine (B</a:t>
            </a:r>
            <a:r>
              <a:rPr lang="en-IN" sz="2200" b="0" baseline="-25000" dirty="0">
                <a:effectLst/>
                <a:latin typeface="Times New Roman" panose="02020603050405020304" pitchFamily="18" charset="0"/>
                <a:cs typeface="Times New Roman" panose="02020603050405020304" pitchFamily="18" charset="0"/>
              </a:rPr>
              <a:t>1</a:t>
            </a:r>
            <a:r>
              <a:rPr lang="en-IN" sz="2200" b="0" dirty="0">
                <a:effectLst/>
                <a:latin typeface="Times New Roman" panose="02020603050405020304" pitchFamily="18" charset="0"/>
                <a:cs typeface="Times New Roman" panose="02020603050405020304" pitchFamily="18" charset="0"/>
              </a:rPr>
              <a:t>), Pyridoxin (B</a:t>
            </a:r>
            <a:r>
              <a:rPr lang="en-IN" sz="2200" b="0" baseline="-25000" dirty="0">
                <a:effectLst/>
                <a:latin typeface="Times New Roman" panose="02020603050405020304" pitchFamily="18" charset="0"/>
                <a:cs typeface="Times New Roman" panose="02020603050405020304" pitchFamily="18" charset="0"/>
              </a:rPr>
              <a:t>6</a:t>
            </a:r>
            <a:r>
              <a:rPr lang="en-IN" sz="2200" b="0" dirty="0">
                <a:effectLst/>
                <a:latin typeface="Times New Roman" panose="02020603050405020304" pitchFamily="18" charset="0"/>
                <a:cs typeface="Times New Roman" panose="02020603050405020304" pitchFamily="18" charset="0"/>
              </a:rPr>
              <a:t>), Nicotinic Acid (B</a:t>
            </a:r>
            <a:r>
              <a:rPr lang="en-IN" sz="2200" b="0" baseline="-25000" dirty="0">
                <a:effectLst/>
                <a:latin typeface="Times New Roman" panose="02020603050405020304" pitchFamily="18" charset="0"/>
                <a:cs typeface="Times New Roman" panose="02020603050405020304" pitchFamily="18" charset="0"/>
              </a:rPr>
              <a:t>3</a:t>
            </a:r>
            <a:r>
              <a:rPr lang="en-IN" sz="2200" b="0" dirty="0">
                <a:effectLst/>
                <a:latin typeface="Times New Roman" panose="02020603050405020304" pitchFamily="18" charset="0"/>
                <a:cs typeface="Times New Roman" panose="02020603050405020304" pitchFamily="18" charset="0"/>
              </a:rPr>
              <a:t>), etc.</a:t>
            </a:r>
          </a:p>
          <a:p>
            <a:pPr marL="0" indent="0" algn="just" fontAlgn="base">
              <a:buNone/>
            </a:pPr>
            <a:r>
              <a:rPr lang="en-IN" sz="2200" b="0" dirty="0">
                <a:effectLst/>
                <a:latin typeface="Times New Roman" panose="02020603050405020304" pitchFamily="18" charset="0"/>
                <a:cs typeface="Times New Roman" panose="02020603050405020304" pitchFamily="18" charset="0"/>
              </a:rPr>
              <a:t>(b) Antibiotics like Streptomycin, Kanamycin;</a:t>
            </a:r>
          </a:p>
          <a:p>
            <a:pPr marL="0" indent="0" algn="just" fontAlgn="base">
              <a:buNone/>
            </a:pPr>
            <a:r>
              <a:rPr lang="en-IN" sz="2200" b="0" dirty="0">
                <a:effectLst/>
                <a:latin typeface="Times New Roman" panose="02020603050405020304" pitchFamily="18" charset="0"/>
                <a:cs typeface="Times New Roman" panose="02020603050405020304" pitchFamily="18" charset="0"/>
              </a:rPr>
              <a:t>(c) Amino Acids like Arginine, Asparagine.</a:t>
            </a:r>
          </a:p>
          <a:p>
            <a:pPr marL="0" indent="0" algn="just" fontAlgn="base">
              <a:buNone/>
            </a:pPr>
            <a:r>
              <a:rPr lang="en-IN" sz="2200" b="1" dirty="0">
                <a:effectLst/>
                <a:latin typeface="Times New Roman" panose="02020603050405020304" pitchFamily="18" charset="0"/>
                <a:cs typeface="Times New Roman" panose="02020603050405020304" pitchFamily="18" charset="0"/>
              </a:rPr>
              <a:t>(ii) Inorganic Nutrients:</a:t>
            </a:r>
            <a:endParaRPr lang="en-IN" sz="2200" b="0" dirty="0">
              <a:effectLst/>
              <a:latin typeface="Times New Roman" panose="02020603050405020304" pitchFamily="18" charset="0"/>
              <a:cs typeface="Times New Roman" panose="02020603050405020304" pitchFamily="18" charset="0"/>
            </a:endParaRPr>
          </a:p>
          <a:p>
            <a:pPr marL="0" indent="0" algn="just" fontAlgn="base">
              <a:buNone/>
            </a:pPr>
            <a:r>
              <a:rPr lang="en-IN" sz="2200" b="0" dirty="0">
                <a:effectLst/>
                <a:latin typeface="Times New Roman" panose="02020603050405020304" pitchFamily="18" charset="0"/>
                <a:cs typeface="Times New Roman" panose="02020603050405020304" pitchFamily="18" charset="0"/>
              </a:rPr>
              <a:t>Micronutrients as Iron (Fe), Manganese (Mn), Zinc (Zn), Molybdenum (Mo), Copper (Cu), Boron (B).</a:t>
            </a:r>
          </a:p>
          <a:p>
            <a:pPr marL="0" indent="0" algn="just" fontAlgn="base">
              <a:buNone/>
            </a:pPr>
            <a:r>
              <a:rPr lang="en-IN" sz="2200" b="0" dirty="0">
                <a:effectLst/>
                <a:latin typeface="Times New Roman" panose="02020603050405020304" pitchFamily="18" charset="0"/>
                <a:cs typeface="Times New Roman" panose="02020603050405020304" pitchFamily="18" charset="0"/>
              </a:rPr>
              <a:t>Macronutrients include six major elements as Nitrogen (N), Sulphur (S), Phosphorus (P), Potassium (K), Calcium (Ca), Magnesium (Mg).</a:t>
            </a:r>
          </a:p>
          <a:p>
            <a:pPr marL="0" indent="0" algn="just" fontAlgn="base">
              <a:buNone/>
            </a:pPr>
            <a:r>
              <a:rPr lang="en-IN" sz="2200" b="1" dirty="0">
                <a:effectLst/>
                <a:latin typeface="Times New Roman" panose="02020603050405020304" pitchFamily="18" charset="0"/>
                <a:cs typeface="Times New Roman" panose="02020603050405020304" pitchFamily="18" charset="0"/>
              </a:rPr>
              <a:t>(iii) Carbon and Energy Source:</a:t>
            </a:r>
            <a:endParaRPr lang="en-IN" sz="2200" b="0" dirty="0">
              <a:effectLst/>
              <a:latin typeface="Times New Roman" panose="02020603050405020304" pitchFamily="18" charset="0"/>
              <a:cs typeface="Times New Roman" panose="02020603050405020304" pitchFamily="18" charset="0"/>
            </a:endParaRPr>
          </a:p>
          <a:p>
            <a:pPr marL="0" indent="0" algn="just" fontAlgn="base">
              <a:buNone/>
            </a:pPr>
            <a:r>
              <a:rPr lang="en-IN" sz="2200" b="0" dirty="0">
                <a:effectLst/>
                <a:latin typeface="Times New Roman" panose="02020603050405020304" pitchFamily="18" charset="0"/>
                <a:cs typeface="Times New Roman" panose="02020603050405020304" pitchFamily="18" charset="0"/>
              </a:rPr>
              <a:t>Most preferred carbon source is Sucrose. Others include lactose, maltose, galactose, raffinose, cellobiose, etc.</a:t>
            </a:r>
          </a:p>
          <a:p>
            <a:pPr marL="0" indent="0" algn="just">
              <a:buNone/>
            </a:pPr>
            <a:br>
              <a:rPr lang="en-IN" sz="2200" b="1"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b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3035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1187</Words>
  <Application>Microsoft Office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Georgia</vt:lpstr>
      <vt:lpstr>Times New Roman</vt:lpstr>
      <vt:lpstr>Wingdings</vt:lpstr>
      <vt:lpstr>Office Theme</vt:lpstr>
      <vt:lpstr>Tissue Culture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Tissue Culture </dc:title>
  <dc:creator>Pinaki Rabha</dc:creator>
  <cp:lastModifiedBy>Pinaki Rabha</cp:lastModifiedBy>
  <cp:revision>5</cp:revision>
  <dcterms:created xsi:type="dcterms:W3CDTF">2021-08-01T14:22:09Z</dcterms:created>
  <dcterms:modified xsi:type="dcterms:W3CDTF">2021-08-02T10:07:00Z</dcterms:modified>
</cp:coreProperties>
</file>