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011362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CLIMATOLOGY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7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ATMOSPHERE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7620000" cy="3230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Banashree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Saikia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JN College,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Boko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Group A: Climatology (35 marks) (25 classes)</a:t>
            </a:r>
          </a:p>
          <a:p>
            <a:pPr algn="just"/>
            <a:r>
              <a:rPr lang="en-US" dirty="0" smtClean="0"/>
              <a:t>1. Atmospheric Composition and Structure; Variation with Altitude, Latitude and Season.</a:t>
            </a:r>
          </a:p>
          <a:p>
            <a:pPr algn="just"/>
            <a:r>
              <a:rPr lang="en-US" dirty="0" smtClean="0"/>
              <a:t>(4 Classes)</a:t>
            </a:r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Insolation</a:t>
            </a:r>
            <a:r>
              <a:rPr lang="en-US" dirty="0" smtClean="0"/>
              <a:t> and Temperature; Factors and Distribution and Heat Budget. (3 Classes)</a:t>
            </a:r>
          </a:p>
          <a:p>
            <a:pPr algn="just"/>
            <a:r>
              <a:rPr lang="en-US" dirty="0" smtClean="0"/>
              <a:t>3. Atmospheric Pressure and Wind system; Planetary Winds, Forces affecting Winds,</a:t>
            </a:r>
          </a:p>
          <a:p>
            <a:pPr algn="just"/>
            <a:r>
              <a:rPr lang="en-US" dirty="0" smtClean="0"/>
              <a:t>General Circulation, Jet Streams. (5 Classes)</a:t>
            </a:r>
          </a:p>
          <a:p>
            <a:pPr algn="just"/>
            <a:r>
              <a:rPr lang="en-US" dirty="0" smtClean="0"/>
              <a:t>4. Atmospheric Moisture – Evaporation, Humidity, Condensation, Fog, Precipitation</a:t>
            </a:r>
          </a:p>
          <a:p>
            <a:pPr algn="just"/>
            <a:r>
              <a:rPr lang="en-US" dirty="0" smtClean="0"/>
              <a:t>Types, Stability and Instability. (3 Classes)</a:t>
            </a:r>
          </a:p>
          <a:p>
            <a:pPr algn="just"/>
            <a:r>
              <a:rPr lang="en-US" dirty="0" smtClean="0"/>
              <a:t>5. Climatic classification of </a:t>
            </a:r>
            <a:r>
              <a:rPr lang="en-US" dirty="0" err="1" smtClean="0"/>
              <a:t>Koppen</a:t>
            </a:r>
            <a:r>
              <a:rPr lang="en-US" dirty="0" smtClean="0"/>
              <a:t> and </a:t>
            </a:r>
            <a:r>
              <a:rPr lang="en-US" dirty="0" err="1" smtClean="0"/>
              <a:t>Trewartha</a:t>
            </a:r>
            <a:r>
              <a:rPr lang="en-US" dirty="0" smtClean="0"/>
              <a:t>. (4 Classes)</a:t>
            </a:r>
          </a:p>
          <a:p>
            <a:pPr algn="just"/>
            <a:r>
              <a:rPr lang="en-US" dirty="0" smtClean="0"/>
              <a:t>6. Cyclones and </a:t>
            </a:r>
            <a:r>
              <a:rPr lang="en-US" dirty="0" err="1" smtClean="0"/>
              <a:t>anticlyclones</a:t>
            </a:r>
            <a:r>
              <a:rPr lang="en-US" dirty="0" smtClean="0"/>
              <a:t>; Tropical Cyclones, Extra Tropical Cyclone, (3 Classes)</a:t>
            </a:r>
          </a:p>
          <a:p>
            <a:pPr algn="just"/>
            <a:r>
              <a:rPr lang="en-US" dirty="0" smtClean="0"/>
              <a:t>7. Monsoon - Origin and Mechanism.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Atmospheric </a:t>
            </a:r>
            <a:r>
              <a:rPr lang="en-US" dirty="0" smtClean="0">
                <a:solidFill>
                  <a:srgbClr val="FF0000"/>
                </a:solidFill>
              </a:rPr>
              <a:t>Composition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atmosphere is a thick gaseous envelop which surrounds the earth from all sides and its attached to the earth’s surface by gravitational force.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Besides, atmosphere is also helpful in the sense that </a:t>
            </a:r>
            <a:r>
              <a:rPr lang="en-US" dirty="0" smtClean="0">
                <a:solidFill>
                  <a:srgbClr val="00B050"/>
                </a:solidFill>
              </a:rPr>
              <a:t>it filters the incoming solar radiation </a:t>
            </a:r>
            <a:r>
              <a:rPr lang="en-US" dirty="0" smtClean="0"/>
              <a:t>waves to reach the earth’s surface.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Thus it protects the earth from becoming </a:t>
            </a:r>
            <a:r>
              <a:rPr lang="en-US" dirty="0" smtClean="0">
                <a:solidFill>
                  <a:srgbClr val="00B050"/>
                </a:solidFill>
              </a:rPr>
              <a:t>too hot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height of the atmosphere is estimated between 16 to 29 thousand km from sea level.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But 97% of the effective atmosphere is </a:t>
            </a:r>
            <a:r>
              <a:rPr lang="en-US" dirty="0" err="1" smtClean="0"/>
              <a:t>upto</a:t>
            </a:r>
            <a:r>
              <a:rPr lang="en-US" dirty="0" smtClean="0"/>
              <a:t> the height of 29 km.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atmosphere is primarily composed of </a:t>
            </a:r>
          </a:p>
          <a:p>
            <a:pPr marL="571500" indent="-571500">
              <a:buAutoNum type="romanLcParenBoth"/>
            </a:pPr>
            <a:r>
              <a:rPr lang="en-US" dirty="0" smtClean="0">
                <a:solidFill>
                  <a:srgbClr val="00B050"/>
                </a:solidFill>
              </a:rPr>
              <a:t>Gases,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00B050"/>
                </a:solidFill>
              </a:rPr>
              <a:t>(ii) Water </a:t>
            </a:r>
            <a:r>
              <a:rPr lang="en-US" dirty="0" err="1" smtClean="0">
                <a:solidFill>
                  <a:srgbClr val="00B050"/>
                </a:solidFill>
              </a:rPr>
              <a:t>vapour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00B050"/>
                </a:solidFill>
              </a:rPr>
              <a:t>(iii) Particulate matter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71500" indent="-571500" algn="just">
              <a:buAutoNum type="romanLcParenBoth"/>
            </a:pPr>
            <a:r>
              <a:rPr lang="en-US" dirty="0" smtClean="0">
                <a:solidFill>
                  <a:srgbClr val="00B050"/>
                </a:solidFill>
              </a:rPr>
              <a:t>Gases: </a:t>
            </a:r>
            <a:r>
              <a:rPr lang="en-US" dirty="0" smtClean="0"/>
              <a:t>Nitrogen and Oxygen are the chief components of the total gaseous composition of the atmosphere which composed 99% of the total gases in the atmosphere. The remaining 1% is represented by Argon,Co2,neon,hellium, ozone, hydrogen, Krypton and methane</a:t>
            </a:r>
            <a:endParaRPr lang="en-US" dirty="0" smtClean="0">
              <a:solidFill>
                <a:srgbClr val="00B050"/>
              </a:solidFill>
            </a:endParaRP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Gaseous composition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Gases                    Concentrated  percentage</a:t>
            </a:r>
          </a:p>
          <a:p>
            <a:pPr marL="571500" indent="-571500">
              <a:buNone/>
            </a:pPr>
            <a:r>
              <a:rPr lang="en-US" sz="2400" dirty="0" smtClean="0"/>
              <a:t>Nitrogen – </a:t>
            </a:r>
            <a:r>
              <a:rPr lang="en-US" sz="2400" dirty="0" smtClean="0"/>
              <a:t>		78</a:t>
            </a:r>
            <a:r>
              <a:rPr lang="en-US" sz="2400" dirty="0" smtClean="0"/>
              <a:t>%</a:t>
            </a:r>
          </a:p>
          <a:p>
            <a:pPr marL="571500" indent="-571500">
              <a:buNone/>
            </a:pPr>
            <a:r>
              <a:rPr lang="en-US" sz="2400" dirty="0" smtClean="0"/>
              <a:t>Oxygen – </a:t>
            </a:r>
            <a:r>
              <a:rPr lang="en-US" sz="2400" dirty="0" smtClean="0"/>
              <a:t>		21</a:t>
            </a:r>
            <a:r>
              <a:rPr lang="en-US" sz="2400" dirty="0" smtClean="0"/>
              <a:t>%</a:t>
            </a:r>
          </a:p>
          <a:p>
            <a:pPr>
              <a:buNone/>
            </a:pPr>
            <a:r>
              <a:rPr lang="en-US" sz="2400" dirty="0" smtClean="0"/>
              <a:t>Argon-			0.93</a:t>
            </a:r>
          </a:p>
          <a:p>
            <a:pPr>
              <a:buNone/>
            </a:pPr>
            <a:r>
              <a:rPr lang="en-US" sz="2400" dirty="0" smtClean="0"/>
              <a:t>CO2-			0.03%</a:t>
            </a:r>
          </a:p>
          <a:p>
            <a:pPr>
              <a:buNone/>
            </a:pPr>
            <a:r>
              <a:rPr lang="en-US" sz="2400" dirty="0" smtClean="0"/>
              <a:t>Neon-			0.0018%</a:t>
            </a:r>
          </a:p>
          <a:p>
            <a:pPr>
              <a:buNone/>
            </a:pPr>
            <a:r>
              <a:rPr lang="en-US" sz="2400" dirty="0" smtClean="0"/>
              <a:t>Helium-		0.0005%</a:t>
            </a:r>
          </a:p>
          <a:p>
            <a:pPr>
              <a:buNone/>
            </a:pPr>
            <a:r>
              <a:rPr lang="en-US" sz="2400" dirty="0" smtClean="0"/>
              <a:t>Ozone-			0.00006%</a:t>
            </a:r>
          </a:p>
          <a:p>
            <a:pPr>
              <a:buNone/>
            </a:pPr>
            <a:r>
              <a:rPr lang="en-US" sz="2400" dirty="0" smtClean="0"/>
              <a:t>Hydrogen-		0.00005%</a:t>
            </a:r>
          </a:p>
          <a:p>
            <a:pPr>
              <a:buNone/>
            </a:pPr>
            <a:r>
              <a:rPr lang="en-US" sz="2400" dirty="0" smtClean="0"/>
              <a:t>Krypton-		trace</a:t>
            </a:r>
          </a:p>
          <a:p>
            <a:pPr>
              <a:buNone/>
            </a:pPr>
            <a:r>
              <a:rPr lang="en-US" sz="2400" dirty="0" smtClean="0"/>
              <a:t>Xenon-			trace</a:t>
            </a:r>
          </a:p>
          <a:p>
            <a:pPr>
              <a:buNone/>
            </a:pPr>
            <a:r>
              <a:rPr lang="en-US" sz="2400" dirty="0" smtClean="0"/>
              <a:t>Methane-		trace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EFFECTIVENES OF ATMOSPHERIC GASES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Oxygen is essential for the survival of living beings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Carbon </a:t>
            </a:r>
            <a:r>
              <a:rPr lang="en-US" sz="2800" dirty="0" err="1" smtClean="0"/>
              <a:t>di</a:t>
            </a:r>
            <a:r>
              <a:rPr lang="en-US" sz="2800" dirty="0" smtClean="0"/>
              <a:t> oxide is used by green plants for photosynthesis. It is a green house gas and increases the temperature in the lower atmosphere</a:t>
            </a:r>
            <a:r>
              <a:rPr lang="en-US" sz="2800" dirty="0" smtClean="0"/>
              <a:t> </a:t>
            </a:r>
            <a:r>
              <a:rPr lang="en-US" sz="2800" dirty="0" smtClean="0"/>
              <a:t>and also the earth’s surface.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Ozone gas is helpful for absorbing most of the ultra violet rays which radiated from the sun and thus is prevents the earth from becoming too hot.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(ii) </a:t>
            </a:r>
            <a:r>
              <a:rPr lang="en-US" dirty="0" smtClean="0">
                <a:solidFill>
                  <a:srgbClr val="00B050"/>
                </a:solidFill>
              </a:rPr>
              <a:t>Water </a:t>
            </a:r>
            <a:r>
              <a:rPr lang="en-US" dirty="0" err="1" smtClean="0">
                <a:solidFill>
                  <a:srgbClr val="00B050"/>
                </a:solidFill>
              </a:rPr>
              <a:t>vapour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Water </a:t>
            </a:r>
            <a:r>
              <a:rPr lang="en-US" sz="2800" dirty="0" err="1" smtClean="0"/>
              <a:t>vapour</a:t>
            </a:r>
            <a:r>
              <a:rPr lang="en-US" sz="2800" dirty="0" smtClean="0"/>
              <a:t> content in the atmosphere at a range between 0 -5 % by volume.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It received in the atmosphere through the evaporation of moisture and water from the </a:t>
            </a:r>
            <a:r>
              <a:rPr lang="en-US" sz="2800" dirty="0" err="1" smtClean="0"/>
              <a:t>waterbodies</a:t>
            </a:r>
            <a:r>
              <a:rPr lang="en-US" sz="2800" dirty="0" smtClean="0"/>
              <a:t>, vegetation and soil covers.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More than 90% of the total atmospheric water </a:t>
            </a:r>
            <a:r>
              <a:rPr lang="en-US" sz="2800" dirty="0" err="1" smtClean="0"/>
              <a:t>vapour</a:t>
            </a:r>
            <a:r>
              <a:rPr lang="en-US" sz="2800" dirty="0" smtClean="0"/>
              <a:t> is found </a:t>
            </a:r>
            <a:r>
              <a:rPr lang="en-US" sz="2800" dirty="0" err="1" smtClean="0"/>
              <a:t>upto</a:t>
            </a:r>
            <a:r>
              <a:rPr lang="en-US" sz="2800" dirty="0" smtClean="0"/>
              <a:t> to the height of 5km.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content of water </a:t>
            </a:r>
            <a:r>
              <a:rPr lang="en-US" sz="2800" dirty="0" err="1" smtClean="0"/>
              <a:t>vapour</a:t>
            </a:r>
            <a:r>
              <a:rPr lang="en-US" sz="2800" dirty="0" smtClean="0"/>
              <a:t> in the surface air in the moist tropical areas at </a:t>
            </a:r>
            <a:r>
              <a:rPr lang="en-US" sz="2800" dirty="0" smtClean="0">
                <a:solidFill>
                  <a:srgbClr val="FF0000"/>
                </a:solidFill>
              </a:rPr>
              <a:t>50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degree latitude (2.6%) and 70 degree latitude (0.9%).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moiture</a:t>
            </a:r>
            <a:r>
              <a:rPr lang="en-US" sz="2400" dirty="0" smtClean="0"/>
              <a:t> content in the atmosphere creates several forms </a:t>
            </a:r>
            <a:r>
              <a:rPr lang="en-US" sz="2400" dirty="0" err="1" smtClean="0"/>
              <a:t>eg</a:t>
            </a:r>
            <a:r>
              <a:rPr lang="en-US" sz="2400" dirty="0" smtClean="0"/>
              <a:t>: </a:t>
            </a:r>
            <a:r>
              <a:rPr lang="en-US" sz="2400" dirty="0" err="1" smtClean="0"/>
              <a:t>clouds,fogs</a:t>
            </a:r>
            <a:r>
              <a:rPr lang="en-US" sz="2400" dirty="0" smtClean="0"/>
              <a:t>, dew, rainfall, frost, hail storm, ice, snowfall etc.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(iii) Particulate matter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include mainly dust particles, salt </a:t>
            </a:r>
            <a:r>
              <a:rPr lang="en-US" dirty="0" err="1" smtClean="0"/>
              <a:t>particles,pollen</a:t>
            </a:r>
            <a:r>
              <a:rPr lang="en-US" dirty="0" smtClean="0"/>
              <a:t> smoke and volcanic ashes.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are helpful in the scattering of solar radiation which adds varied charming </a:t>
            </a:r>
            <a:r>
              <a:rPr lang="en-US" dirty="0" err="1" smtClean="0"/>
              <a:t>colour</a:t>
            </a:r>
            <a:r>
              <a:rPr lang="en-US" dirty="0" smtClean="0"/>
              <a:t> of red and orange at sunshine and sunset.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Because of the scattering of  solar </a:t>
            </a:r>
            <a:r>
              <a:rPr lang="en-US" dirty="0" err="1" smtClean="0"/>
              <a:t>radition</a:t>
            </a:r>
            <a:r>
              <a:rPr lang="en-US" dirty="0" smtClean="0"/>
              <a:t> by dust particles, the sky appears as blue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Salt particle becomes helpful in the formation of water drops, clouds, various forms of condensation and precipitation.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583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CLIMATOLOGY (ATMOSPHERE)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CLIMATOLOGY (ATMOSPHERE)</dc:title>
  <dc:creator>User</dc:creator>
  <cp:lastModifiedBy>User</cp:lastModifiedBy>
  <cp:revision>17</cp:revision>
  <dcterms:created xsi:type="dcterms:W3CDTF">2006-08-16T00:00:00Z</dcterms:created>
  <dcterms:modified xsi:type="dcterms:W3CDTF">2021-05-10T07:36:49Z</dcterms:modified>
</cp:coreProperties>
</file>